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5" r:id="rId9"/>
    <p:sldId id="267" r:id="rId10"/>
    <p:sldId id="266" r:id="rId11"/>
  </p:sldIdLst>
  <p:sldSz cx="12192000" cy="6858000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pPr/>
            <a:fld id="{D1709C8F-10E1-4F92-95FA-BA8AF9118225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pPr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pPr/>
            <a:fld id="{47A9FDCD-5DB5-46F1-9815-BB78CA2305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defPPr/>
          </a:lstStyle>
          <a:p>
            <a:pPr/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/>
          </a:lstStyle>
          <a:p>
            <a:pPr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/>
          </a:lstStyle>
          <a:p>
            <a:pPr/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/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2B4B2F8D-CE32-4C7F-A0C4-F92FCAEDF8C8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/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9058581B-B6FF-49E7-92D7-2B89960FD0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Relationship Id="rId4" Type="http://schemas.openxmlformats.org/officeDocument/2006/relationships/image" Target="../media/image5.pn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Relationship Id="rId4" Type="http://schemas.openxmlformats.org/officeDocument/2006/relationships/image" Target="../media/image11.jpeg" /><Relationship Id="rId5" Type="http://schemas.openxmlformats.org/officeDocument/2006/relationships/image" Target="../media/image12.jpeg" /><Relationship Id="rId6" Type="http://schemas.openxmlformats.org/officeDocument/2006/relationships/image" Target="../media/image1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Relationship Id="rId5" Type="http://schemas.openxmlformats.org/officeDocument/2006/relationships/image" Target="../media/image17.jpeg" /><Relationship Id="rId6" Type="http://schemas.openxmlformats.org/officeDocument/2006/relationships/image" Target="../media/image18.jpeg" /><Relationship Id="rId7" Type="http://schemas.openxmlformats.org/officeDocument/2006/relationships/image" Target="../media/image19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Relationship Id="rId4" Type="http://schemas.openxmlformats.org/officeDocument/2006/relationships/image" Target="../media/image22.jpeg" /><Relationship Id="rId5" Type="http://schemas.openxmlformats.org/officeDocument/2006/relationships/image" Target="../media/image23.jpeg" /><Relationship Id="rId6" Type="http://schemas.openxmlformats.org/officeDocument/2006/relationships/image" Target="../media/image24.jpeg" /><Relationship Id="rId7" Type="http://schemas.openxmlformats.org/officeDocument/2006/relationships/image" Target="../media/image2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Relationship Id="rId6" Type="http://schemas.openxmlformats.org/officeDocument/2006/relationships/image" Target="../media/image3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1.jpeg" /><Relationship Id="rId3" Type="http://schemas.openxmlformats.org/officeDocument/2006/relationships/image" Target="../media/image32.jpe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Relationship Id="rId6" Type="http://schemas.openxmlformats.org/officeDocument/2006/relationships/image" Target="../media/image35.jpeg" /><Relationship Id="rId7" Type="http://schemas.openxmlformats.org/officeDocument/2006/relationships/image" Target="../media/image36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7.jpeg" /><Relationship Id="rId3" Type="http://schemas.openxmlformats.org/officeDocument/2006/relationships/image" Target="../media/image38.jpeg" /><Relationship Id="rId4" Type="http://schemas.openxmlformats.org/officeDocument/2006/relationships/image" Target="../media/image39.jpeg" /><Relationship Id="rId5" Type="http://schemas.openxmlformats.org/officeDocument/2006/relationships/image" Target="../media/image40.jpeg" /><Relationship Id="rId6" Type="http://schemas.openxmlformats.org/officeDocument/2006/relationships/image" Target="../media/image41.jpeg" /><Relationship Id="rId7" Type="http://schemas.openxmlformats.org/officeDocument/2006/relationships/image" Target="../media/image4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1B831-1A0C-861F-2E9C-291E7BDBF27A}"/>
              </a:ext>
            </a:extLst>
          </p:cNvPr>
          <p:cNvSpPr txBox="1"/>
          <p:nvPr/>
        </p:nvSpPr>
        <p:spPr>
          <a:xfrm>
            <a:off x="218768" y="-346757"/>
            <a:ext cx="11754464" cy="12475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>
              <a:lnSpc>
                <a:spcPts val="1440"/>
              </a:lnSpc>
              <a:spcBef>
                <a:spcPts val="750"/>
              </a:spcBef>
              <a:spcAft>
                <a:spcPts val="2250"/>
              </a:spcAft>
              <a:buNone/>
            </a:pPr>
            <a:r>
              <a:rPr lang="ru-RU" sz="2000" b="1" kern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>
              <a:effectLst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600">
              <a:solidFill>
                <a:srgbClr val="FF0000"/>
              </a:solidFill>
              <a:effectLst/>
              <a:latin typeface="Calibri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«ГОРКИ-</a:t>
            </a:r>
            <a:r>
              <a:rPr lang="en-US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ru-RU" sz="18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(ДОШКОЛЬНОЕ ОТДЕЛЕНИЕ)</a:t>
            </a:r>
            <a:endParaRPr lang="ru-RU" sz="160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0" y="2618234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9600" b="1">
                <a:solidFill>
                  <a:srgbClr val="000000"/>
                </a:solidFill>
                <a:latin typeface="Aptos Narrow" panose="020b0004020202020204" pitchFamily="34" charset="0"/>
                <a:ea typeface="Calibri" panose="020f0502020204030204" pitchFamily="34" charset="0"/>
              </a:rPr>
              <a:t>ЧЕТВЕРТЫЙ   МОДУЛЬ</a:t>
            </a:r>
            <a:endParaRPr lang="ru-RU" sz="9600" b="1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08.01.2025-12.01.2025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5733393" y="109998"/>
            <a:ext cx="67132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Увлекательная математика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3721514" y="5138496"/>
            <a:ext cx="2719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Формирование элементарных математических представлений</a:t>
            </a:r>
            <a:r>
              <a:rPr lang="ru-RU" sz="1400" b="1">
                <a:solidFill>
                  <a:srgbClr val="000000"/>
                </a:solidFill>
                <a:latin typeface="Arial Narrow" panose="020b0606020202030204" pitchFamily="34" charset="0"/>
              </a:rPr>
              <a:t>.</a:t>
            </a:r>
            <a:endParaRPr lang="ru-RU" sz="1400" b="1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8" y="784705"/>
            <a:ext cx="2719190" cy="271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000" y="916656"/>
            <a:ext cx="3029975" cy="3029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984327-4058-C746-9E6E-77E48775EF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3393" y="819986"/>
            <a:ext cx="3193874" cy="239193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E87D427-633C-4B1A-E099-8947C668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87"/>
          <a:stretch>
            <a:fillRect/>
          </a:stretch>
        </p:blipFill>
        <p:spPr>
          <a:xfrm>
            <a:off x="880137" y="3911352"/>
            <a:ext cx="2361197" cy="256621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AD37337-A88E-639D-BE5B-CF7A5935DD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85" y="3786304"/>
            <a:ext cx="3755089" cy="281631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C70C8FA-73DE-C38A-23FD-4FEBC0370F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0700" y="1235677"/>
            <a:ext cx="2280102" cy="30299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13.01.2025-19.01.2025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5913935" y="11563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67144" y="6211669"/>
            <a:ext cx="54340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Спортивное мероприятие «Есть такая профессия – Родину защищать».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3" t="7804" r="2801"/>
          <a:stretch>
            <a:fillRect/>
          </a:stretch>
        </p:blipFill>
        <p:spPr>
          <a:xfrm>
            <a:off x="317867" y="761961"/>
            <a:ext cx="4026575" cy="3263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1" t="17686" r="2472"/>
          <a:stretch>
            <a:fillRect/>
          </a:stretch>
        </p:blipFill>
        <p:spPr>
          <a:xfrm>
            <a:off x="67144" y="3528070"/>
            <a:ext cx="3922415" cy="2831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3945AB5-56ED-2745-6A9F-EB6BA05A0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811" y="919345"/>
            <a:ext cx="4394868" cy="3298184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F79633-BABD-D94E-77FF-E302887ED824}"/>
              </a:ext>
            </a:extLst>
          </p:cNvPr>
          <p:cNvSpPr txBox="1"/>
          <p:nvPr/>
        </p:nvSpPr>
        <p:spPr>
          <a:xfrm>
            <a:off x="4798300" y="1610625"/>
            <a:ext cx="1625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Мастер классы с родителями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D5CDB1-19AD-FD01-57FB-2494A0169D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2" t="24907" r="26343" b="53063"/>
          <a:stretch>
            <a:fillRect/>
          </a:stretch>
        </p:blipFill>
        <p:spPr>
          <a:xfrm>
            <a:off x="4344442" y="3055157"/>
            <a:ext cx="2728149" cy="290411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B64374-444F-55F9-8AA2-5B77973BD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38" y="3853254"/>
            <a:ext cx="3407569" cy="268158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20.01.2025-26.01.2025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4355691" y="38253"/>
            <a:ext cx="7767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6084302" y="3429019"/>
            <a:ext cx="28368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Речевое развитие с использованием ИКТ «Составь рассказ по вспомогательным картинкам».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99" y="684584"/>
            <a:ext cx="3416178" cy="3416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>
            <a:fillRect/>
          </a:stretch>
        </p:blipFill>
        <p:spPr>
          <a:xfrm>
            <a:off x="4240483" y="731183"/>
            <a:ext cx="3144142" cy="265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9CCC00-3C26-B1CD-8667-B011F11DB455}"/>
              </a:ext>
            </a:extLst>
          </p:cNvPr>
          <p:cNvSpPr txBox="1"/>
          <p:nvPr/>
        </p:nvSpPr>
        <p:spPr>
          <a:xfrm>
            <a:off x="9074811" y="5621839"/>
            <a:ext cx="29122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«Секреты русского быта» «Мероприятие в центре русского быта»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150077-A89F-6FA9-DCED-6EAEEF371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1466" y="3261077"/>
            <a:ext cx="2931266" cy="219292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E02967-1122-A4FF-6DAB-058BF5CCE9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854" y="774496"/>
            <a:ext cx="2822085" cy="211951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AE50EEC-B4F1-957B-C011-A13D00DC2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68" y="4152892"/>
            <a:ext cx="3031936" cy="227395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83B422-7266-FF31-2DD6-203959144FBF}"/>
              </a:ext>
            </a:extLst>
          </p:cNvPr>
          <p:cNvSpPr txBox="1"/>
          <p:nvPr/>
        </p:nvSpPr>
        <p:spPr>
          <a:xfrm>
            <a:off x="6013335" y="5639014"/>
            <a:ext cx="3144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Познавательное развитие «Магнитное поле»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58D2349-F362-6D2D-C715-0C42571BC2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5"/>
          <a:stretch>
            <a:fillRect/>
          </a:stretch>
        </p:blipFill>
        <p:spPr>
          <a:xfrm>
            <a:off x="3714182" y="3584808"/>
            <a:ext cx="2381818" cy="288735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27.01.2025-02.02.2025</a:t>
            </a:r>
            <a:r>
              <a:rPr lang="ru-RU" sz="32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-35905" y="3878825"/>
            <a:ext cx="3711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Познавательное развитие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 «Моя Россия».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96" y="981901"/>
            <a:ext cx="3862565" cy="289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E61417-D4D5-0904-6052-7F90BDDB3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756" y="3471996"/>
            <a:ext cx="2080388" cy="2773851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42D03A-659F-9FBF-BC53-E3F9246A26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8747"/>
          <a:stretch>
            <a:fillRect/>
          </a:stretch>
        </p:blipFill>
        <p:spPr>
          <a:xfrm>
            <a:off x="4199052" y="313772"/>
            <a:ext cx="2080388" cy="22591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71F180-BFAF-BCD8-0E72-81EBAA2B9C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009" y="2085073"/>
            <a:ext cx="2080387" cy="2773849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64248E-FB8D-5F93-5C3B-47D0A857D22E}"/>
              </a:ext>
            </a:extLst>
          </p:cNvPr>
          <p:cNvSpPr txBox="1"/>
          <p:nvPr/>
        </p:nvSpPr>
        <p:spPr>
          <a:xfrm>
            <a:off x="6106510" y="381736"/>
            <a:ext cx="26940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Познавательная и продуктивная деятельность «Хлеб всему голова» </a:t>
            </a:r>
            <a:endParaRPr lang="ru-RU" b="1">
              <a:latin typeface="Arial Narrow" panose="020b0606020202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142E8F-8105-EBDD-4E66-E2338073DD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96" y="4490858"/>
            <a:ext cx="2908712" cy="218153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F0CCDA-9AC5-AA95-C61C-CB6F7E71F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27742" r="2541" b="37517"/>
          <a:stretch>
            <a:fillRect/>
          </a:stretch>
        </p:blipFill>
        <p:spPr>
          <a:xfrm>
            <a:off x="9298265" y="893794"/>
            <a:ext cx="2694039" cy="238255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8209937" y="135093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Экспериментариум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03.02.2025-09.02.2025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2520364" y="666328"/>
            <a:ext cx="7151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Экспериментальная деятельность</a:t>
            </a:r>
            <a:endParaRPr lang="ru-RU" sz="1400" b="1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7" y="1038463"/>
            <a:ext cx="3340423" cy="2505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15037" b="17205"/>
          <a:stretch>
            <a:fillRect/>
          </a:stretch>
        </p:blipFill>
        <p:spPr>
          <a:xfrm>
            <a:off x="4754893" y="1732319"/>
            <a:ext cx="3761292" cy="404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FEDC0E-1860-E6AF-E9CA-DFA3931173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8340" y="1076415"/>
            <a:ext cx="3056433" cy="229232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058485-1AEA-96D8-B6D6-330F3018E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6089" y="3409495"/>
            <a:ext cx="2457369" cy="3276492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5CB7F66-EDDC-9FE4-FD83-B6BF9BF4F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5" y="3623806"/>
            <a:ext cx="4082908" cy="3062181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30896-7721-06DA-5FC5-91FF211B50C0}"/>
            </a:ext>
          </a:extLst>
        </p:cNvPr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C183DF-CE7A-4F0F-2901-D893D3E685FA}"/>
              </a:ext>
            </a:extLst>
          </p:cNvPr>
          <p:cNvSpPr txBox="1"/>
          <p:nvPr/>
        </p:nvSpPr>
        <p:spPr>
          <a:xfrm>
            <a:off x="7600337" y="160952"/>
            <a:ext cx="467845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FB4A28-BC3E-4693-126E-9E6521F4370D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10.02.2025-16.02.2025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A06836-76D8-4F18-1953-E784F3AB78A4}"/>
              </a:ext>
            </a:extLst>
          </p:cNvPr>
          <p:cNvSpPr txBox="1"/>
          <p:nvPr/>
        </p:nvSpPr>
        <p:spPr>
          <a:xfrm>
            <a:off x="-122743" y="1657478"/>
            <a:ext cx="27120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Речевое развитие</a:t>
            </a:r>
          </a:p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 «Сказка по замыслу».</a:t>
            </a:r>
            <a:endParaRPr lang="ru-RU" sz="1400" b="1"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6" y="2919362"/>
            <a:ext cx="3123254" cy="3123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784" y="789394"/>
            <a:ext cx="3501323" cy="3501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8A978B-E94B-B6DC-8AE2-F6AF0A681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930" y="2143780"/>
            <a:ext cx="2493480" cy="3322608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43357F-B137-A8BE-D398-A5BF649E3C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987"/>
          <a:stretch>
            <a:fillRect/>
          </a:stretch>
        </p:blipFill>
        <p:spPr>
          <a:xfrm>
            <a:off x="8275294" y="1179790"/>
            <a:ext cx="3657917" cy="255175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3267A8-E26E-7439-2490-ADF08719F743}"/>
              </a:ext>
            </a:extLst>
          </p:cNvPr>
          <p:cNvSpPr txBox="1"/>
          <p:nvPr/>
        </p:nvSpPr>
        <p:spPr>
          <a:xfrm>
            <a:off x="5894107" y="1103390"/>
            <a:ext cx="22930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Дидактические игры по обучению грамоте</a:t>
            </a:r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226F6-AB66-04FA-7422-65DEC2B27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678" y="4395607"/>
            <a:ext cx="3123254" cy="225777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5797E64-2334-1991-691E-E7DC7DCA9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359" y="3984125"/>
            <a:ext cx="3140300" cy="271292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8D02DC-DE18-CC4D-3AFF-BE9B52A4E7F7}"/>
              </a:ext>
            </a:extLst>
          </p:cNvPr>
          <p:cNvSpPr txBox="1"/>
          <p:nvPr/>
        </p:nvSpPr>
        <p:spPr>
          <a:xfrm>
            <a:off x="6426414" y="5696264"/>
            <a:ext cx="2293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Постановка сказок «Шкатулка волшебных слов»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91516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487268" y="0"/>
            <a:ext cx="8218751" cy="98014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2400" b="1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2400" b="1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2400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(чтение стихотворений ко Дню Защитника Отечества)</a:t>
            </a:r>
            <a:endParaRPr lang="ru-RU" sz="2400" b="1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/>
            <a:r>
              <a:rPr lang="ru-RU" sz="3200" b="1" u="sng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17.02.2025-24.02.2025</a:t>
            </a:r>
            <a:endParaRPr lang="ru-RU" sz="3200" b="1" u="sng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2743200" y="1068665"/>
            <a:ext cx="20795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latin typeface="Arial Narrow" panose="020b0606020202030204" pitchFamily="34" charset="0"/>
              </a:rPr>
              <a:t>Конкурс чтецов «Служу России».</a:t>
            </a:r>
            <a:endParaRPr lang="ru-RU" sz="1400" b="1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6" b="8448"/>
          <a:stretch>
            <a:fillRect/>
          </a:stretch>
        </p:blipFill>
        <p:spPr>
          <a:xfrm>
            <a:off x="139262" y="877596"/>
            <a:ext cx="2603938" cy="2765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" t="13620" r="16514" b="11724"/>
          <a:stretch>
            <a:fillRect/>
          </a:stretch>
        </p:blipFill>
        <p:spPr>
          <a:xfrm>
            <a:off x="2529631" y="1775478"/>
            <a:ext cx="2293091" cy="3008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9F9D8C-849F-6861-72EF-0D13F43A3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6191" y="1241864"/>
            <a:ext cx="3641611" cy="2037026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848E027-2A8F-CE69-5C67-A032833C1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293" y="2709595"/>
            <a:ext cx="3237722" cy="212475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54DB003-94B3-D18C-5D04-848297C16804}"/>
              </a:ext>
            </a:extLst>
          </p:cNvPr>
          <p:cNvSpPr txBox="1"/>
          <p:nvPr/>
        </p:nvSpPr>
        <p:spPr>
          <a:xfrm>
            <a:off x="5257294" y="1449570"/>
            <a:ext cx="2795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/>
          </a:lstStyle>
          <a:p>
            <a:pPr algn="ctr"/>
            <a:r>
              <a:rPr lang="ru-RU" b="1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«Есть такая профессия – Родину защищать» (Музыкальный праздник)</a:t>
            </a:r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63CA28D-63AE-279F-7265-5C01DE0D49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8" r="10725" b="11188"/>
          <a:stretch>
            <a:fillRect/>
          </a:stretch>
        </p:blipFill>
        <p:spPr>
          <a:xfrm>
            <a:off x="318745" y="4270085"/>
            <a:ext cx="4503977" cy="244150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685BCC4-28E6-E9E3-FD54-32ED7569F5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280" y="4270085"/>
            <a:ext cx="4313375" cy="236669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34</Paragraphs>
  <Slides>9</Slides>
  <Notes>0</Notes>
  <TotalTime>148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baseType="lpstr" size="16">
      <vt:lpstr>Arial</vt:lpstr>
      <vt:lpstr>Calibri Light</vt:lpstr>
      <vt:lpstr>Calibri</vt:lpstr>
      <vt:lpstr>Times New Roman</vt:lpstr>
      <vt:lpstr>Aptos Narrow</vt:lpstr>
      <vt:lpstr>Arial Narrow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Светлана Невмятуллина</dc:creator>
  <cp:lastModifiedBy>detsad_51@outlook.com</cp:lastModifiedBy>
  <cp:revision>20</cp:revision>
  <dcterms:created xsi:type="dcterms:W3CDTF">2025-04-09T18:05:13Z</dcterms:created>
  <dcterms:modified xsi:type="dcterms:W3CDTF">2025-05-16T11:23:01Z</dcterms:modified>
</cp:coreProperties>
</file>