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5" r:id="rId9"/>
    <p:sldId id="267" r:id="rId10"/>
    <p:sldId id="268" r:id="rId11"/>
    <p:sldId id="269" r:id="rId12"/>
    <p:sldId id="266" r:id="rId13"/>
  </p:sldIdLst>
  <p:sldSz cx="12192000" cy="6858000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tags" Target="tags/tag1.xml" /><Relationship Id="rId15" Type="http://schemas.openxmlformats.org/officeDocument/2006/relationships/presProps" Target="presProps.xml" /><Relationship Id="rId16" Type="http://schemas.openxmlformats.org/officeDocument/2006/relationships/viewProps" Target="viewProps.xml" /><Relationship Id="rId17" Type="http://schemas.openxmlformats.org/officeDocument/2006/relationships/theme" Target="theme/theme1.xml" /><Relationship Id="rId18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09C8F-10E1-4F92-95FA-BA8AF9118225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9FDCD-5DB5-46F1-9815-BB78CA230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00D7F1-9766-22EC-7A7C-624778645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C649B1-641B-5963-B929-A781B1C05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031310-8EE4-F20E-079F-CAD774DE1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78607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42DBE-E456-79DA-13D2-FD8967219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D5C040-E42B-385B-BB3D-1DAE79E6D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3EDF28-4417-9945-1B31-7CE0C09B4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B2F8D-CE32-4C7F-A0C4-F92FCAEDF8C8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FFF3E7-BDB7-72FD-3A16-802174490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4ECAB9-D6B6-6AE6-13EA-AC07B7490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61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8.jpeg" /><Relationship Id="rId3" Type="http://schemas.openxmlformats.org/officeDocument/2006/relationships/image" Target="../media/image49.jpeg" /><Relationship Id="rId4" Type="http://schemas.openxmlformats.org/officeDocument/2006/relationships/image" Target="../media/image50.jpeg" /><Relationship Id="rId5" Type="http://schemas.openxmlformats.org/officeDocument/2006/relationships/image" Target="../media/image51.jpeg" /><Relationship Id="rId6" Type="http://schemas.openxmlformats.org/officeDocument/2006/relationships/image" Target="../media/image52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3.jpeg" /><Relationship Id="rId3" Type="http://schemas.openxmlformats.org/officeDocument/2006/relationships/image" Target="../media/image54.jpeg" /><Relationship Id="rId4" Type="http://schemas.openxmlformats.org/officeDocument/2006/relationships/image" Target="../media/image55.jpeg" /><Relationship Id="rId5" Type="http://schemas.openxmlformats.org/officeDocument/2006/relationships/image" Target="../media/image56.jpeg" /><Relationship Id="rId6" Type="http://schemas.openxmlformats.org/officeDocument/2006/relationships/image" Target="../media/image57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Relationship Id="rId4" Type="http://schemas.openxmlformats.org/officeDocument/2006/relationships/image" Target="../media/image5.jpeg" /><Relationship Id="rId5" Type="http://schemas.openxmlformats.org/officeDocument/2006/relationships/image" Target="../media/image6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Relationship Id="rId6" Type="http://schemas.openxmlformats.org/officeDocument/2006/relationships/image" Target="../media/image11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jpeg" /><Relationship Id="rId3" Type="http://schemas.openxmlformats.org/officeDocument/2006/relationships/image" Target="../media/image13.jpeg" /><Relationship Id="rId4" Type="http://schemas.openxmlformats.org/officeDocument/2006/relationships/image" Target="../media/image14.jpeg" /><Relationship Id="rId5" Type="http://schemas.openxmlformats.org/officeDocument/2006/relationships/image" Target="../media/image15.jpeg" /><Relationship Id="rId6" Type="http://schemas.openxmlformats.org/officeDocument/2006/relationships/image" Target="../media/image16.jpeg" /><Relationship Id="rId7" Type="http://schemas.openxmlformats.org/officeDocument/2006/relationships/image" Target="../media/image17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26.jpeg" /><Relationship Id="rId2" Type="http://schemas.openxmlformats.org/officeDocument/2006/relationships/image" Target="../media/image18.jpeg" /><Relationship Id="rId3" Type="http://schemas.openxmlformats.org/officeDocument/2006/relationships/image" Target="../media/image19.jpeg" /><Relationship Id="rId4" Type="http://schemas.openxmlformats.org/officeDocument/2006/relationships/image" Target="../media/image20.jpeg" /><Relationship Id="rId5" Type="http://schemas.openxmlformats.org/officeDocument/2006/relationships/image" Target="../media/image21.jpeg" /><Relationship Id="rId6" Type="http://schemas.openxmlformats.org/officeDocument/2006/relationships/image" Target="../media/image22.jpeg" /><Relationship Id="rId7" Type="http://schemas.openxmlformats.org/officeDocument/2006/relationships/image" Target="../media/image23.jpeg" /><Relationship Id="rId8" Type="http://schemas.openxmlformats.org/officeDocument/2006/relationships/image" Target="../media/image24.jpeg" /><Relationship Id="rId9" Type="http://schemas.openxmlformats.org/officeDocument/2006/relationships/image" Target="../media/image25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35.jpeg" /><Relationship Id="rId2" Type="http://schemas.openxmlformats.org/officeDocument/2006/relationships/image" Target="../media/image27.jpeg" /><Relationship Id="rId3" Type="http://schemas.openxmlformats.org/officeDocument/2006/relationships/image" Target="../media/image28.jpeg" /><Relationship Id="rId4" Type="http://schemas.openxmlformats.org/officeDocument/2006/relationships/image" Target="../media/image29.jpeg" /><Relationship Id="rId5" Type="http://schemas.openxmlformats.org/officeDocument/2006/relationships/image" Target="../media/image30.jpeg" /><Relationship Id="rId6" Type="http://schemas.openxmlformats.org/officeDocument/2006/relationships/image" Target="../media/image31.jpeg" /><Relationship Id="rId7" Type="http://schemas.openxmlformats.org/officeDocument/2006/relationships/image" Target="../media/image32.jpeg" /><Relationship Id="rId8" Type="http://schemas.openxmlformats.org/officeDocument/2006/relationships/image" Target="../media/image33.jpeg" /><Relationship Id="rId9" Type="http://schemas.openxmlformats.org/officeDocument/2006/relationships/image" Target="../media/image34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6.jpeg" /><Relationship Id="rId3" Type="http://schemas.openxmlformats.org/officeDocument/2006/relationships/image" Target="../media/image37.jpeg" /><Relationship Id="rId4" Type="http://schemas.openxmlformats.org/officeDocument/2006/relationships/image" Target="../media/image38.jpeg" /><Relationship Id="rId5" Type="http://schemas.openxmlformats.org/officeDocument/2006/relationships/image" Target="../media/image39.jpeg" /><Relationship Id="rId6" Type="http://schemas.openxmlformats.org/officeDocument/2006/relationships/image" Target="../media/image40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jpeg" /><Relationship Id="rId3" Type="http://schemas.openxmlformats.org/officeDocument/2006/relationships/image" Target="../media/image42.jpeg" /><Relationship Id="rId4" Type="http://schemas.openxmlformats.org/officeDocument/2006/relationships/image" Target="../media/image43.jpeg" /><Relationship Id="rId5" Type="http://schemas.openxmlformats.org/officeDocument/2006/relationships/image" Target="../media/image44.jpeg" /><Relationship Id="rId6" Type="http://schemas.openxmlformats.org/officeDocument/2006/relationships/image" Target="../media/image45.jpeg" /><Relationship Id="rId7" Type="http://schemas.openxmlformats.org/officeDocument/2006/relationships/image" Target="../media/image46.jpeg" /><Relationship Id="rId8" Type="http://schemas.openxmlformats.org/officeDocument/2006/relationships/image" Target="../media/image4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6AC51C-1473-249B-9337-B54D2242B938}"/>
              </a:ext>
            </a:extLst>
          </p:cNvPr>
          <p:cNvSpPr txBox="1"/>
          <p:nvPr/>
        </p:nvSpPr>
        <p:spPr>
          <a:xfrm>
            <a:off x="218768" y="-346757"/>
            <a:ext cx="11860161" cy="1247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40"/>
              </a:lnSpc>
              <a:spcBef>
                <a:spcPts val="750"/>
              </a:spcBef>
              <a:spcAft>
                <a:spcPts val="2250"/>
              </a:spcAft>
              <a:buNone/>
            </a:pPr>
            <a:r>
              <a:rPr lang="ru-RU" sz="2000" b="1" kern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>
              <a:effectLst/>
              <a:latin typeface="Calibri" panose="020f0502020204030204" pitchFamily="34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  <a:endParaRPr lang="ru-RU" sz="1600">
              <a:solidFill>
                <a:srgbClr val="FF0000"/>
              </a:solidFill>
              <a:effectLst/>
              <a:latin typeface="Calibri" panose="020f0502020204030204" pitchFamily="34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СРЕДНЯЯ ОБЩЕОБРАЗОВАТЕЛЬНАЯ ШКОЛА «ГОРКИ-</a:t>
            </a:r>
            <a:r>
              <a:rPr lang="en-US" sz="1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1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(ДОШКОЛЬНОЕ ОТДЕЛЕНИЕ)</a:t>
            </a:r>
            <a:endParaRPr lang="ru-RU" sz="160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103414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2637E-3A8A-9F4B-669F-39518186E70F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4DB7DC-2712-0D23-C43C-9B986464AC3C}"/>
              </a:ext>
            </a:extLst>
          </p:cNvPr>
          <p:cNvSpPr txBox="1"/>
          <p:nvPr/>
        </p:nvSpPr>
        <p:spPr>
          <a:xfrm>
            <a:off x="7855974" y="66333"/>
            <a:ext cx="4336026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Мир фантазии и слов</a:t>
            </a:r>
            <a:endParaRPr lang="ru-RU" sz="3600" b="1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89843-5BC5-3084-D404-5CA3CD46DC89}"/>
              </a:ext>
            </a:extLst>
          </p:cNvPr>
          <p:cNvSpPr txBox="1"/>
          <p:nvPr/>
        </p:nvSpPr>
        <p:spPr>
          <a:xfrm>
            <a:off x="178677" y="20461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02.06.2025-08.06.2025</a:t>
            </a:r>
            <a:endParaRPr lang="ru-RU" sz="3200" b="1" u="sng">
              <a:latin typeface="Arial Narrow" panose="020b0606020202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C2E2EBE-75F6-6F88-1E1E-032C36FE9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021" y="833059"/>
            <a:ext cx="2933228" cy="2199921"/>
          </a:xfrm>
          <a:prstGeom prst="rect">
            <a:avLst/>
          </a:prstGeom>
          <a:effectLst>
            <a:glow rad="101600">
              <a:srgbClr val="7030A0">
                <a:alpha val="60000"/>
              </a:srgb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60FABA-6C0A-1402-1E31-C2B34DFB6B95}"/>
              </a:ext>
            </a:extLst>
          </p:cNvPr>
          <p:cNvSpPr txBox="1"/>
          <p:nvPr/>
        </p:nvSpPr>
        <p:spPr>
          <a:xfrm>
            <a:off x="8870021" y="3104922"/>
            <a:ext cx="29332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</a:rPr>
              <a:t>Игра на развитие творческого воображения: «Кругольники».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283D89-87A1-569E-60AF-045325D83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5" y="1030749"/>
            <a:ext cx="3785290" cy="180453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C00A96-6CEB-2E43-2129-3EBB2606B25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298" t="22567" r="36135" b="20846"/>
          <a:stretch>
            <a:fillRect/>
          </a:stretch>
        </p:blipFill>
        <p:spPr>
          <a:xfrm>
            <a:off x="4191848" y="2944413"/>
            <a:ext cx="4165658" cy="284596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23F72B-F0A3-F74B-DFCB-2E7FCC7FC93A}"/>
              </a:ext>
            </a:extLst>
          </p:cNvPr>
          <p:cNvSpPr txBox="1"/>
          <p:nvPr/>
        </p:nvSpPr>
        <p:spPr>
          <a:xfrm>
            <a:off x="4918040" y="1354284"/>
            <a:ext cx="29332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</a:rPr>
              <a:t>Музыкально- театральные развлечения:</a:t>
            </a:r>
          </a:p>
          <a:p>
            <a:pPr algn="ctr"/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</a:rPr>
              <a:t> «В гостях у сказки».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9705A8-D327-03EF-77D9-33FA57F1A59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3226" t="22352" r="38064" b="19985"/>
          <a:stretch>
            <a:fillRect/>
          </a:stretch>
        </p:blipFill>
        <p:spPr>
          <a:xfrm>
            <a:off x="8557372" y="4100194"/>
            <a:ext cx="2933229" cy="245657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57BE941-4AC9-55E9-A34D-7434F1A306F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0201" t="24288" r="37823" b="19732"/>
          <a:stretch>
            <a:fillRect/>
          </a:stretch>
        </p:blipFill>
        <p:spPr>
          <a:xfrm>
            <a:off x="276628" y="3790708"/>
            <a:ext cx="3689163" cy="276606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91185184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32F30C-E001-0C08-A174-53B7CF489E63}"/>
              </a:ext>
            </a:extLst>
          </p:cNvPr>
          <p:cNvSpPr txBox="1"/>
          <p:nvPr/>
        </p:nvSpPr>
        <p:spPr>
          <a:xfrm>
            <a:off x="4487268" y="0"/>
            <a:ext cx="8218751" cy="980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" algn="ctr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2400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Каникулярная</a:t>
            </a:r>
            <a:r>
              <a:rPr lang="ru-RU" sz="2400" b="1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2400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неделя: находки вашего ДО</a:t>
            </a:r>
            <a:r>
              <a:rPr lang="ru-RU" sz="2400" b="1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</a:p>
          <a:p>
            <a:pPr marL="4445" algn="ctr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2400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(Моя Россия)</a:t>
            </a:r>
            <a:endParaRPr lang="ru-RU" sz="2400" b="1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309D28-D7B0-B9BF-6466-9EB8FBD71149}"/>
              </a:ext>
            </a:extLst>
          </p:cNvPr>
          <p:cNvSpPr txBox="1"/>
          <p:nvPr/>
        </p:nvSpPr>
        <p:spPr>
          <a:xfrm>
            <a:off x="139262" y="146410"/>
            <a:ext cx="6248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09.06.2025-15.06.2025</a:t>
            </a:r>
            <a:endParaRPr lang="ru-RU" sz="3200" b="1" u="sng">
              <a:latin typeface="Arial Narrow" panose="020b0606020202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0943EDA-7C10-0C79-494B-1DF1D4C9F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1" r="3618" b="17447"/>
          <a:stretch>
            <a:fillRect/>
          </a:stretch>
        </p:blipFill>
        <p:spPr>
          <a:xfrm>
            <a:off x="6735649" y="4452772"/>
            <a:ext cx="5198917" cy="2243416"/>
          </a:xfrm>
          <a:prstGeom prst="rect">
            <a:avLst/>
          </a:prstGeom>
          <a:effectLst>
            <a:glow rad="228600">
              <a:srgbClr val="7030A0">
                <a:alpha val="40000"/>
              </a:srgbClr>
            </a:glo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46963F-F658-3664-A26A-CB110E540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6" t="11767" r="11615" b="6769"/>
          <a:stretch>
            <a:fillRect/>
          </a:stretch>
        </p:blipFill>
        <p:spPr>
          <a:xfrm>
            <a:off x="7531199" y="1124059"/>
            <a:ext cx="4188267" cy="2569243"/>
          </a:xfrm>
          <a:prstGeom prst="rect">
            <a:avLst/>
          </a:prstGeom>
          <a:effectLst>
            <a:glow rad="228600">
              <a:srgbClr val="7030A0">
                <a:alpha val="40000"/>
              </a:srgbClr>
            </a:glo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ACCC93-D96D-4A60-DC6E-8F82F7614891}"/>
              </a:ext>
            </a:extLst>
          </p:cNvPr>
          <p:cNvSpPr txBox="1"/>
          <p:nvPr/>
        </p:nvSpPr>
        <p:spPr>
          <a:xfrm>
            <a:off x="8875371" y="3815228"/>
            <a:ext cx="28440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</a:rPr>
              <a:t>Флешмоб: «День России»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101547-C37E-081D-24C7-BCD22BE38DBF}"/>
              </a:ext>
            </a:extLst>
          </p:cNvPr>
          <p:cNvSpPr txBox="1"/>
          <p:nvPr/>
        </p:nvSpPr>
        <p:spPr>
          <a:xfrm>
            <a:off x="57483" y="3046971"/>
            <a:ext cx="37067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</a:rPr>
              <a:t>Музыкальное патриотическое развлечение: «День России»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9561481-42B3-C8B8-BBDE-4FAACDA6F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001" y="779621"/>
            <a:ext cx="4188267" cy="221300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91C6B5-A009-8685-BF06-B2F5A7BDC9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673" y="3759052"/>
            <a:ext cx="3731052" cy="296496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5D71695-F80A-7E69-C27A-BED3329718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5760" y="2450956"/>
            <a:ext cx="4734232" cy="257389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95160505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CAFDCF-8EA6-53C7-0723-F1DE29CC4D83}"/>
              </a:ext>
            </a:extLst>
          </p:cNvPr>
          <p:cNvSpPr txBox="1"/>
          <p:nvPr/>
        </p:nvSpPr>
        <p:spPr>
          <a:xfrm>
            <a:off x="0" y="2618234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600" b="1">
                <a:solidFill>
                  <a:srgbClr val="000000"/>
                </a:solidFill>
                <a:latin typeface="Aptos Narrow" panose="020b0004020202020204" pitchFamily="34" charset="0"/>
                <a:ea typeface="Calibri" panose="020f0502020204030204" pitchFamily="34" charset="0"/>
              </a:rPr>
              <a:t>шестой   МОДУЛЬ</a:t>
            </a:r>
            <a:endParaRPr lang="ru-RU" sz="9600" b="1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016638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A9647F-BD67-3715-2C17-EBA749C9D546}"/>
              </a:ext>
            </a:extLst>
          </p:cNvPr>
          <p:cNvSpPr txBox="1"/>
          <p:nvPr/>
        </p:nvSpPr>
        <p:spPr>
          <a:xfrm>
            <a:off x="-727588" y="140777"/>
            <a:ext cx="52712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14.04.2025-20.04.2025</a:t>
            </a:r>
            <a:endParaRPr lang="ru-RU" sz="3200" b="1" u="sng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697E4-5647-3AF1-1B9E-21E06C70B6EB}"/>
              </a:ext>
            </a:extLst>
          </p:cNvPr>
          <p:cNvSpPr txBox="1"/>
          <p:nvPr/>
        </p:nvSpPr>
        <p:spPr>
          <a:xfrm>
            <a:off x="5733393" y="109998"/>
            <a:ext cx="67132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Взаимодействие с родителями</a:t>
            </a:r>
            <a:endParaRPr lang="ru-RU" sz="3600" b="1">
              <a:latin typeface="Arial Narrow" panose="020b0606020202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08A0BF8-C486-66EF-1C80-F9EC364AC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632" y="909863"/>
            <a:ext cx="3773130" cy="3773130"/>
          </a:xfrm>
          <a:prstGeom prst="rect">
            <a:avLst/>
          </a:prstGeom>
          <a:effectLst>
            <a:glow rad="228600">
              <a:srgbClr val="7030A0">
                <a:alpha val="40000"/>
              </a:srgb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24B6E1-1820-10A0-F634-63E62FD6D3B1}"/>
              </a:ext>
            </a:extLst>
          </p:cNvPr>
          <p:cNvSpPr txBox="1"/>
          <p:nvPr/>
        </p:nvSpPr>
        <p:spPr>
          <a:xfrm>
            <a:off x="484238" y="3982065"/>
            <a:ext cx="22823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</a:rPr>
              <a:t>Мастер-классы с родителями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FF9AC06-6B07-57C3-8003-42A5FEDBE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8" y="1120468"/>
            <a:ext cx="3645271" cy="286159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C824FA-B975-2EA2-6966-95657CF979BE}"/>
              </a:ext>
            </a:extLst>
          </p:cNvPr>
          <p:cNvSpPr txBox="1"/>
          <p:nvPr/>
        </p:nvSpPr>
        <p:spPr>
          <a:xfrm>
            <a:off x="9090000" y="5091201"/>
            <a:ext cx="2679666" cy="64633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</a:rPr>
              <a:t>Субботник «Любимый чистый – детский сад»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0716080-19F4-BA36-DBF1-3A446214BB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728" y="2296487"/>
            <a:ext cx="2679665" cy="344104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6327E64-B058-AD26-3AE3-55E0DB56F3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7" t="19140" r="18165" b="32511"/>
          <a:stretch>
            <a:fillRect/>
          </a:stretch>
        </p:blipFill>
        <p:spPr>
          <a:xfrm>
            <a:off x="5494180" y="3429000"/>
            <a:ext cx="2679665" cy="331579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29877962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43AC6F-28A2-C70E-2C1D-7F0B5D0DF347}"/>
              </a:ext>
            </a:extLst>
          </p:cNvPr>
          <p:cNvSpPr txBox="1"/>
          <p:nvPr/>
        </p:nvSpPr>
        <p:spPr>
          <a:xfrm>
            <a:off x="-987972" y="14640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21.04.2025-27.04.2025</a:t>
            </a:r>
            <a:endParaRPr lang="ru-RU" sz="3200" b="1" u="sng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2FBF7-AE52-22A7-6285-2D6809786700}"/>
              </a:ext>
            </a:extLst>
          </p:cNvPr>
          <p:cNvSpPr txBox="1"/>
          <p:nvPr/>
        </p:nvSpPr>
        <p:spPr>
          <a:xfrm>
            <a:off x="4277032" y="115630"/>
            <a:ext cx="77329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Инновационные технологии и практики</a:t>
            </a:r>
            <a:endParaRPr lang="ru-RU" sz="3600" b="1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3B72A5-7022-5539-2B53-9175E2B7D9C1}"/>
              </a:ext>
            </a:extLst>
          </p:cNvPr>
          <p:cNvSpPr txBox="1"/>
          <p:nvPr/>
        </p:nvSpPr>
        <p:spPr>
          <a:xfrm>
            <a:off x="678087" y="5511262"/>
            <a:ext cx="37745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«Сорока – Ворона» (познавательная и продуктивная деятельность в центре русского быта)</a:t>
            </a:r>
          </a:p>
          <a:p>
            <a:pPr algn="ctr"/>
            <a:endParaRPr lang="ru-RU" b="1">
              <a:latin typeface="Arial Narrow" panose="020b0606020202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5" y="973882"/>
            <a:ext cx="3774545" cy="176931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852" y="3127336"/>
            <a:ext cx="3774545" cy="212197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8BAE597-9E9C-C76C-8DBE-1014A091B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591" y="731184"/>
            <a:ext cx="3735619" cy="3735619"/>
          </a:xfrm>
          <a:prstGeom prst="rect">
            <a:avLst/>
          </a:prstGeom>
          <a:effectLst>
            <a:glow rad="101600">
              <a:srgbClr val="7030A0">
                <a:alpha val="60000"/>
              </a:srgbClr>
            </a:glo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3AB0D0-1F77-93CF-5B09-1EC246F48EA4}"/>
              </a:ext>
            </a:extLst>
          </p:cNvPr>
          <p:cNvSpPr txBox="1"/>
          <p:nvPr/>
        </p:nvSpPr>
        <p:spPr>
          <a:xfrm>
            <a:off x="9405604" y="4926145"/>
            <a:ext cx="24556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</a:rPr>
              <a:t>Составление рассказа по опорным схемам.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322269E-0870-0C17-4F9B-58F0B9C8FB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397" y="1062343"/>
            <a:ext cx="3155543" cy="236665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7066E1D-783C-7DFC-A460-CE4D1F9906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366" y="3333743"/>
            <a:ext cx="3355157" cy="251636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41EA9F0-F40F-997A-620D-D306407EFABD}"/>
              </a:ext>
            </a:extLst>
          </p:cNvPr>
          <p:cNvSpPr txBox="1"/>
          <p:nvPr/>
        </p:nvSpPr>
        <p:spPr>
          <a:xfrm>
            <a:off x="5582366" y="6111426"/>
            <a:ext cx="2943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</a:rPr>
              <a:t>Основы программирования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192350827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EF81E0-D70A-3A9E-0BB6-9DBDB989374E}"/>
              </a:ext>
            </a:extLst>
          </p:cNvPr>
          <p:cNvSpPr txBox="1"/>
          <p:nvPr/>
        </p:nvSpPr>
        <p:spPr>
          <a:xfrm>
            <a:off x="147146" y="14640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28.04.2025-30.04.2025</a:t>
            </a:r>
            <a:endParaRPr lang="ru-RU" sz="3200" b="1" u="sng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97F52B-CDA8-8B20-6B68-DC47DBA9AC54}"/>
              </a:ext>
            </a:extLst>
          </p:cNvPr>
          <p:cNvSpPr txBox="1"/>
          <p:nvPr/>
        </p:nvSpPr>
        <p:spPr>
          <a:xfrm>
            <a:off x="7737987" y="38253"/>
            <a:ext cx="43851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Мир без опасностей</a:t>
            </a:r>
            <a:endParaRPr lang="ru-RU" sz="3600" b="1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4ED5E3-0540-BCDB-0F65-82984E9DE066}"/>
              </a:ext>
            </a:extLst>
          </p:cNvPr>
          <p:cNvSpPr txBox="1"/>
          <p:nvPr/>
        </p:nvSpPr>
        <p:spPr>
          <a:xfrm>
            <a:off x="4487252" y="3945415"/>
            <a:ext cx="27435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Познавательное развитие «Безопасная дорога»</a:t>
            </a:r>
            <a:endParaRPr lang="ru-RU" b="1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9" y="771719"/>
            <a:ext cx="3574049" cy="161111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95" y="2643253"/>
            <a:ext cx="3460263" cy="183191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647" y="731183"/>
            <a:ext cx="2213110" cy="295262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7A627F-1E7B-A25C-6E2A-E36C80C185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4"/>
          <a:stretch>
            <a:fillRect/>
          </a:stretch>
        </p:blipFill>
        <p:spPr>
          <a:xfrm>
            <a:off x="7635747" y="771719"/>
            <a:ext cx="4149858" cy="2368106"/>
          </a:xfrm>
          <a:prstGeom prst="rect">
            <a:avLst/>
          </a:prstGeom>
          <a:effectLst>
            <a:glow rad="101600">
              <a:srgbClr val="7030A0">
                <a:alpha val="60000"/>
              </a:srgbClr>
            </a:glo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6EA769-28AC-57CA-558F-754206F4BEAB}"/>
              </a:ext>
            </a:extLst>
          </p:cNvPr>
          <p:cNvSpPr txBox="1"/>
          <p:nvPr/>
        </p:nvSpPr>
        <p:spPr>
          <a:xfrm>
            <a:off x="8490878" y="3226960"/>
            <a:ext cx="32947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</a:rPr>
              <a:t>Беседа: «Опасности вокруг нас»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56081E1-85C8-3F23-71C0-7CE6250E7AF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5846" t="22997" r="32742" b="17188"/>
          <a:stretch>
            <a:fillRect/>
          </a:stretch>
        </p:blipFill>
        <p:spPr>
          <a:xfrm>
            <a:off x="7851384" y="3655075"/>
            <a:ext cx="4180003" cy="273421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0CE91AE-7ADE-2159-7ACE-EF2B452DB7F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4516" t="24933" r="31715" b="23831"/>
          <a:stretch>
            <a:fillRect/>
          </a:stretch>
        </p:blipFill>
        <p:spPr>
          <a:xfrm>
            <a:off x="710755" y="4680813"/>
            <a:ext cx="3608885" cy="193341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F822B0A-86AD-EC9C-87CB-9D528FD99509}"/>
              </a:ext>
            </a:extLst>
          </p:cNvPr>
          <p:cNvSpPr txBox="1"/>
          <p:nvPr/>
        </p:nvSpPr>
        <p:spPr>
          <a:xfrm>
            <a:off x="4713743" y="5075035"/>
            <a:ext cx="27435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Практические занятия в посёлке Горки-10 «Безопасная дорога»</a:t>
            </a:r>
            <a:endParaRPr lang="ru-RU" b="1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288099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4F4A-E919-0BF4-D37C-90176CF4D4BE}"/>
              </a:ext>
            </a:extLst>
          </p:cNvPr>
          <p:cNvSpPr txBox="1"/>
          <p:nvPr/>
        </p:nvSpPr>
        <p:spPr>
          <a:xfrm>
            <a:off x="199696" y="185608"/>
            <a:ext cx="11813628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u="sng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05.05.2025-08.05.2025</a:t>
            </a:r>
            <a:r>
              <a:rPr lang="ru-RU" sz="3200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                                                     </a:t>
            </a:r>
            <a:r>
              <a:rPr lang="ru-RU" sz="3600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Моя Россия</a:t>
            </a:r>
            <a:endParaRPr lang="ru-RU" sz="3600" b="1">
              <a:effectLst/>
              <a:latin typeface="Arial Narrow" panose="020b0606020202030204" pitchFamily="34" charset="0"/>
              <a:ea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7D214B-7D50-26B5-52AF-85CF349FE3BC}"/>
              </a:ext>
            </a:extLst>
          </p:cNvPr>
          <p:cNvSpPr txBox="1"/>
          <p:nvPr/>
        </p:nvSpPr>
        <p:spPr>
          <a:xfrm>
            <a:off x="2879872" y="1076385"/>
            <a:ext cx="23618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Художественно-эстетическое развитие: лепка «Богатыри»</a:t>
            </a:r>
            <a:endParaRPr lang="ru-RU" b="1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96" y="918662"/>
            <a:ext cx="2644649" cy="198348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 r="4009" b="19719"/>
          <a:stretch>
            <a:fillRect/>
          </a:stretch>
        </p:blipFill>
        <p:spPr>
          <a:xfrm>
            <a:off x="2844345" y="2356580"/>
            <a:ext cx="3162197" cy="198348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ACA21E2-89BB-94F1-237D-CFB2B49413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73" b="14861"/>
          <a:stretch>
            <a:fillRect/>
          </a:stretch>
        </p:blipFill>
        <p:spPr>
          <a:xfrm>
            <a:off x="8541950" y="927672"/>
            <a:ext cx="3162196" cy="295659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D99597-B1B5-9183-E3E0-CA1031DE98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733" y="2721190"/>
            <a:ext cx="2856524" cy="214239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A71A389-8E66-BDE9-B07A-98185E3770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2" y="2224229"/>
            <a:ext cx="1979516" cy="263935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342AA05-A1C1-B413-BA69-6F0366184F6A}"/>
              </a:ext>
            </a:extLst>
          </p:cNvPr>
          <p:cNvSpPr txBox="1"/>
          <p:nvPr/>
        </p:nvSpPr>
        <p:spPr>
          <a:xfrm>
            <a:off x="5753592" y="918662"/>
            <a:ext cx="29870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Познавательное развитие: </a:t>
            </a:r>
          </a:p>
          <a:p>
            <a:pPr algn="ctr"/>
            <a:r>
              <a:rPr lang="ru-RU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«Интерактивное путешествие</a:t>
            </a:r>
          </a:p>
          <a:p>
            <a:pPr algn="ctr"/>
            <a:r>
              <a:rPr lang="ru-RU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по городам России»</a:t>
            </a:r>
            <a:endParaRPr lang="ru-RU" b="1">
              <a:latin typeface="Arial Narrow" panose="020b0606020202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F24A27-8670-77EF-BA61-D411AE2338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2" y="3165850"/>
            <a:ext cx="3376624" cy="2540910"/>
          </a:xfrm>
          <a:prstGeom prst="rect">
            <a:avLst/>
          </a:prstGeom>
          <a:effectLst>
            <a:glow rad="101600">
              <a:srgbClr val="7030A0">
                <a:alpha val="60000"/>
              </a:srgbClr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0C89CB-D766-943E-2BD1-D3312F07AD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227" y="4635563"/>
            <a:ext cx="2856524" cy="2142393"/>
          </a:xfrm>
          <a:prstGeom prst="rect">
            <a:avLst/>
          </a:prstGeom>
          <a:effectLst>
            <a:glow rad="101600">
              <a:srgbClr val="7030A0">
                <a:alpha val="60000"/>
              </a:srgbClr>
            </a:glo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FD5CD14-171E-F8A2-2C6A-72DB54BCBF51}"/>
              </a:ext>
            </a:extLst>
          </p:cNvPr>
          <p:cNvSpPr txBox="1"/>
          <p:nvPr/>
        </p:nvSpPr>
        <p:spPr>
          <a:xfrm>
            <a:off x="-62206" y="5796719"/>
            <a:ext cx="28565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</a:rPr>
              <a:t>Возложение цветов к мемориалу павших солдат на полях сражения в ВОВ</a:t>
            </a:r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7721F28-E999-E12F-1701-886F906233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005" y="4432920"/>
            <a:ext cx="3480747" cy="216248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443EE97-B78B-9D82-8F40-064E945BD2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657" y="3919688"/>
            <a:ext cx="3303639" cy="185829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9C578D3-88DA-2D5B-1DC7-C310F9A21FD4}"/>
              </a:ext>
            </a:extLst>
          </p:cNvPr>
          <p:cNvSpPr txBox="1"/>
          <p:nvPr/>
        </p:nvSpPr>
        <p:spPr>
          <a:xfrm>
            <a:off x="3901125" y="5706759"/>
            <a:ext cx="61427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: </a:t>
            </a:r>
          </a:p>
          <a:p>
            <a:pPr algn="ctr"/>
            <a:r>
              <a:rPr lang="ru-RU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Музыкальное развлечение</a:t>
            </a:r>
          </a:p>
          <a:p>
            <a:pPr algn="ctr"/>
            <a:r>
              <a:rPr lang="ru-RU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«День Победы!»</a:t>
            </a:r>
            <a:endParaRPr lang="ru-RU" b="1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89518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19523-3E18-7B7F-DC7D-8C2AEBB7106F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8CA2E-7F05-3E6F-F8A6-485BE653B32A}"/>
              </a:ext>
            </a:extLst>
          </p:cNvPr>
          <p:cNvSpPr txBox="1"/>
          <p:nvPr/>
        </p:nvSpPr>
        <p:spPr>
          <a:xfrm>
            <a:off x="8159079" y="160952"/>
            <a:ext cx="5163631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Экспериментариум</a:t>
            </a:r>
            <a:endParaRPr lang="ru-RU" sz="3600" b="1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251F1-3DB4-4D45-3CDE-9ED6B9771FC9}"/>
              </a:ext>
            </a:extLst>
          </p:cNvPr>
          <p:cNvSpPr txBox="1"/>
          <p:nvPr/>
        </p:nvSpPr>
        <p:spPr>
          <a:xfrm>
            <a:off x="178677" y="20461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12.05.2025-18.05.2025</a:t>
            </a:r>
            <a:endParaRPr lang="ru-RU" sz="3200" b="1" u="sng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1F890C-E160-6487-E89E-8AE1C14A9417}"/>
              </a:ext>
            </a:extLst>
          </p:cNvPr>
          <p:cNvSpPr txBox="1"/>
          <p:nvPr/>
        </p:nvSpPr>
        <p:spPr>
          <a:xfrm>
            <a:off x="2884148" y="991712"/>
            <a:ext cx="21663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Опытно-экспериментальная деятельность: «Убежало молоко»</a:t>
            </a:r>
            <a:endParaRPr lang="ru-RU" b="1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 t="19848" r="-2676" b="6535"/>
          <a:stretch>
            <a:fillRect/>
          </a:stretch>
        </p:blipFill>
        <p:spPr>
          <a:xfrm>
            <a:off x="311412" y="833059"/>
            <a:ext cx="2572736" cy="265694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 t="13865" b="16974"/>
          <a:stretch>
            <a:fillRect/>
          </a:stretch>
        </p:blipFill>
        <p:spPr>
          <a:xfrm>
            <a:off x="2028708" y="2394360"/>
            <a:ext cx="2667431" cy="265694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 t="9136" b="9550"/>
          <a:stretch>
            <a:fillRect/>
          </a:stretch>
        </p:blipFill>
        <p:spPr>
          <a:xfrm>
            <a:off x="311412" y="4077669"/>
            <a:ext cx="2163783" cy="253493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rcRect b="25959"/>
          <a:stretch>
            <a:fillRect/>
          </a:stretch>
        </p:blipFill>
        <p:spPr>
          <a:xfrm>
            <a:off x="3062813" y="4491343"/>
            <a:ext cx="1987652" cy="212126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52E4D8C-567C-1696-278A-B05F37A846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7" b="10996"/>
          <a:stretch>
            <a:fillRect/>
          </a:stretch>
        </p:blipFill>
        <p:spPr>
          <a:xfrm>
            <a:off x="6096000" y="950136"/>
            <a:ext cx="3017855" cy="2772696"/>
          </a:xfrm>
          <a:prstGeom prst="rect">
            <a:avLst/>
          </a:prstGeom>
          <a:effectLst>
            <a:glow rad="101600">
              <a:srgbClr val="7030A0">
                <a:alpha val="60000"/>
              </a:srgb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1B0E977-5972-A09B-7348-5CEA862D7D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851" y="833059"/>
            <a:ext cx="2750000" cy="2062500"/>
          </a:xfrm>
          <a:prstGeom prst="rect">
            <a:avLst/>
          </a:prstGeom>
          <a:effectLst>
            <a:glow rad="101600">
              <a:srgbClr val="7030A0">
                <a:alpha val="60000"/>
              </a:srgbClr>
            </a:glo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70160D2-6443-D932-C9C9-F20A4ABBA4EF}"/>
              </a:ext>
            </a:extLst>
          </p:cNvPr>
          <p:cNvSpPr txBox="1"/>
          <p:nvPr/>
        </p:nvSpPr>
        <p:spPr>
          <a:xfrm>
            <a:off x="9950962" y="2921335"/>
            <a:ext cx="16707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</a:rPr>
              <a:t>Эксперименты с бумагой.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4158CAC-E06F-691B-AA01-208C8FFA54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02" y="3332875"/>
            <a:ext cx="2900186" cy="244253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249F7E7-CD0A-3C04-BE34-786641DBBE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44"/>
          <a:stretch>
            <a:fillRect/>
          </a:stretch>
        </p:blipFill>
        <p:spPr>
          <a:xfrm>
            <a:off x="9711816" y="3593442"/>
            <a:ext cx="2346035" cy="252600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99D7C63-0AB9-703D-776D-2C6C087587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597" y="4613583"/>
            <a:ext cx="2665365" cy="199902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DB9709D-F995-021A-6168-3CE4488363F9}"/>
              </a:ext>
            </a:extLst>
          </p:cNvPr>
          <p:cNvSpPr txBox="1"/>
          <p:nvPr/>
        </p:nvSpPr>
        <p:spPr>
          <a:xfrm>
            <a:off x="7984040" y="3713586"/>
            <a:ext cx="17277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</a:rPr>
              <a:t>Опыты </a:t>
            </a:r>
          </a:p>
          <a:p>
            <a:pPr algn="ctr"/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</a:rPr>
              <a:t>«Мы фокусники </a:t>
            </a:r>
          </a:p>
          <a:p>
            <a:pPr algn="ctr"/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</a:rPr>
              <a:t>или наука»</a:t>
            </a:r>
          </a:p>
        </p:txBody>
      </p:sp>
    </p:spTree>
    <p:extLst>
      <p:ext uri="{BB962C8B-B14F-4D97-AF65-F5344CB8AC3E}">
        <p14:creationId xmlns:p14="http://schemas.microsoft.com/office/powerpoint/2010/main" val="3198317957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EDB7F-7555-8849-5BBF-DEB7608120AD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766559-9AF7-54B0-4C03-8B02F82E434F}"/>
              </a:ext>
            </a:extLst>
          </p:cNvPr>
          <p:cNvSpPr txBox="1"/>
          <p:nvPr/>
        </p:nvSpPr>
        <p:spPr>
          <a:xfrm>
            <a:off x="8159079" y="160952"/>
            <a:ext cx="5163631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Книга – лучший друг</a:t>
            </a:r>
            <a:endParaRPr lang="ru-RU" sz="3600" b="1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BA6230-F6A0-AC70-6811-D113BF177E87}"/>
              </a:ext>
            </a:extLst>
          </p:cNvPr>
          <p:cNvSpPr txBox="1"/>
          <p:nvPr/>
        </p:nvSpPr>
        <p:spPr>
          <a:xfrm>
            <a:off x="178677" y="20461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19.05.2025-25.05.2025</a:t>
            </a:r>
            <a:endParaRPr lang="ru-RU" sz="3200" b="1" u="sng">
              <a:latin typeface="Arial Narrow" panose="020b0606020202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09AFDD-46B2-8042-0EFF-A91FB6963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7" t="15897" r="0"/>
          <a:stretch>
            <a:fillRect/>
          </a:stretch>
        </p:blipFill>
        <p:spPr>
          <a:xfrm>
            <a:off x="8824998" y="1069613"/>
            <a:ext cx="2968495" cy="3295909"/>
          </a:xfrm>
          <a:prstGeom prst="rect">
            <a:avLst/>
          </a:prstGeom>
          <a:effectLst>
            <a:glow rad="101600">
              <a:srgbClr val="7030A0">
                <a:alpha val="60000"/>
              </a:srgb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7BB36D-FA7F-0BA4-A7F6-42D0E6FFA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4"/>
          <a:stretch>
            <a:fillRect/>
          </a:stretch>
        </p:blipFill>
        <p:spPr>
          <a:xfrm>
            <a:off x="3258485" y="4131334"/>
            <a:ext cx="1850046" cy="255082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A50E7F5-498F-5D8D-8117-3DDA59135747}"/>
              </a:ext>
            </a:extLst>
          </p:cNvPr>
          <p:cNvSpPr txBox="1"/>
          <p:nvPr/>
        </p:nvSpPr>
        <p:spPr>
          <a:xfrm>
            <a:off x="178677" y="4631573"/>
            <a:ext cx="25606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latin typeface="Arial Narrow" panose="020b0606020202030204" pitchFamily="34" charset="0"/>
              </a:rPr>
              <a:t>Изготовление поля –сказок и книжек-малышек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D15EB81-C636-F638-3015-707467298D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7991" t="26655" r="35283" b="16327"/>
          <a:stretch>
            <a:fillRect/>
          </a:stretch>
        </p:blipFill>
        <p:spPr>
          <a:xfrm>
            <a:off x="8159079" y="3697386"/>
            <a:ext cx="2500907" cy="299966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FC9579B-2978-1E87-A485-BFD27FEDCC8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7991" t="26225" r="34314" b="13961"/>
          <a:stretch>
            <a:fillRect/>
          </a:stretch>
        </p:blipFill>
        <p:spPr>
          <a:xfrm>
            <a:off x="5780007" y="989927"/>
            <a:ext cx="2587009" cy="314140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8B4B914-DA6C-E6EE-77AA-9CDB257CD1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36989"/>
            <a:ext cx="5523455" cy="376155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D5BDDD3-46C5-15CC-3A9C-380A8CE3047E}"/>
              </a:ext>
            </a:extLst>
          </p:cNvPr>
          <p:cNvSpPr txBox="1"/>
          <p:nvPr/>
        </p:nvSpPr>
        <p:spPr>
          <a:xfrm>
            <a:off x="5796892" y="4864906"/>
            <a:ext cx="23119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latin typeface="Arial Narrow" panose="020b0606020202030204" pitchFamily="34" charset="0"/>
              </a:rPr>
              <a:t>«Как хорошо </a:t>
            </a:r>
          </a:p>
          <a:p>
            <a:pPr algn="ctr"/>
            <a:r>
              <a:rPr lang="ru-RU" b="1">
                <a:latin typeface="Arial Narrow" panose="020b0606020202030204" pitchFamily="34" charset="0"/>
              </a:rPr>
              <a:t>уметь читать…..»</a:t>
            </a:r>
          </a:p>
        </p:txBody>
      </p:sp>
    </p:spTree>
    <p:extLst>
      <p:ext uri="{BB962C8B-B14F-4D97-AF65-F5344CB8AC3E}">
        <p14:creationId xmlns:p14="http://schemas.microsoft.com/office/powerpoint/2010/main" val="1975070004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79829-4A16-C3D3-73DD-CAE3326F5B3E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B42433-65C8-2A7C-76B9-E325F2EE310B}"/>
              </a:ext>
            </a:extLst>
          </p:cNvPr>
          <p:cNvSpPr txBox="1"/>
          <p:nvPr/>
        </p:nvSpPr>
        <p:spPr>
          <a:xfrm>
            <a:off x="4906297" y="160952"/>
            <a:ext cx="8416413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Театр детей (выпускные, концерты)</a:t>
            </a:r>
            <a:endParaRPr lang="ru-RU" sz="3600" b="1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71377B-4C03-D1C0-61E5-CDB03EB8BC1A}"/>
              </a:ext>
            </a:extLst>
          </p:cNvPr>
          <p:cNvSpPr txBox="1"/>
          <p:nvPr/>
        </p:nvSpPr>
        <p:spPr>
          <a:xfrm>
            <a:off x="178677" y="20461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26.05.2025-01.06.2025</a:t>
            </a:r>
            <a:endParaRPr lang="ru-RU" sz="3200" b="1" u="sng">
              <a:latin typeface="Arial Narrow" panose="020b0606020202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50D063-86D0-B8CE-B573-D7EA02964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4"/>
          <a:stretch>
            <a:fillRect/>
          </a:stretch>
        </p:blipFill>
        <p:spPr>
          <a:xfrm>
            <a:off x="178677" y="852074"/>
            <a:ext cx="2702670" cy="1622324"/>
          </a:xfrm>
          <a:prstGeom prst="rect">
            <a:avLst/>
          </a:prstGeom>
          <a:effectLst>
            <a:glow rad="101600">
              <a:srgbClr val="7030A0">
                <a:alpha val="60000"/>
              </a:srgb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D74AA8-AD30-9C7A-85C5-7F571796B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59" b="16844"/>
          <a:stretch>
            <a:fillRect/>
          </a:stretch>
        </p:blipFill>
        <p:spPr>
          <a:xfrm>
            <a:off x="2110065" y="2079522"/>
            <a:ext cx="3499238" cy="1474839"/>
          </a:xfrm>
          <a:prstGeom prst="rect">
            <a:avLst/>
          </a:prstGeom>
          <a:effectLst>
            <a:glow rad="101600">
              <a:srgbClr val="7030A0">
                <a:alpha val="60000"/>
              </a:srgbClr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C4CD91-F3C8-AC83-B1AC-DD830346E0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36" r="8227" b="5836"/>
          <a:stretch>
            <a:fillRect/>
          </a:stretch>
        </p:blipFill>
        <p:spPr>
          <a:xfrm>
            <a:off x="4838334" y="3205142"/>
            <a:ext cx="2872686" cy="1791929"/>
          </a:xfrm>
          <a:prstGeom prst="rect">
            <a:avLst/>
          </a:prstGeom>
          <a:effectLst>
            <a:glow rad="101600">
              <a:srgbClr val="7030A0">
                <a:alpha val="60000"/>
              </a:srgbClr>
            </a:glo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03B2E5-830D-4A1F-7397-21729247A8C3}"/>
              </a:ext>
            </a:extLst>
          </p:cNvPr>
          <p:cNvSpPr txBox="1"/>
          <p:nvPr/>
        </p:nvSpPr>
        <p:spPr>
          <a:xfrm>
            <a:off x="2990236" y="1108791"/>
            <a:ext cx="27026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</a:rPr>
              <a:t>Выпускной бал </a:t>
            </a:r>
          </a:p>
          <a:p>
            <a:pPr algn="ctr"/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</a:rPr>
              <a:t>2025 год.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784A06D-C895-8AF5-80EE-D67963267A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579" y="789394"/>
            <a:ext cx="2874022" cy="210129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6BBE889-5B77-F917-80C8-ECBCFB6E60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72" y="2474397"/>
            <a:ext cx="3447443" cy="252267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D21A444-F5E8-3682-150C-BE8FB356AA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85" y="3811082"/>
            <a:ext cx="4033105" cy="270487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6642644-BB06-B1F2-EE0F-F61ECD5CB3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482" y="4651805"/>
            <a:ext cx="4286865" cy="180001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8589374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53</Paragraphs>
  <Slides>11</Slides>
  <Notes>0</Notes>
  <TotalTime>10836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baseType="lpstr" size="18">
      <vt:lpstr>Arial</vt:lpstr>
      <vt:lpstr>Calibri Light</vt:lpstr>
      <vt:lpstr>Calibri</vt:lpstr>
      <vt:lpstr>Times New Roman</vt:lpstr>
      <vt:lpstr>Aptos Narrow</vt:lpstr>
      <vt:lpstr>Arial Narrow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Светлана Невмятуллина</dc:creator>
  <cp:lastModifiedBy>detsad_51@outlook.com</cp:lastModifiedBy>
  <cp:revision>34</cp:revision>
  <dcterms:created xsi:type="dcterms:W3CDTF">2025-04-09T18:05:13Z</dcterms:created>
  <dcterms:modified xsi:type="dcterms:W3CDTF">2025-06-19T08:36:32Z</dcterms:modified>
</cp:coreProperties>
</file>