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261" r:id="rId3"/>
    <p:sldId id="300" r:id="rId4"/>
    <p:sldId id="320" r:id="rId5"/>
    <p:sldId id="321" r:id="rId6"/>
    <p:sldId id="311" r:id="rId7"/>
    <p:sldId id="306" r:id="rId8"/>
    <p:sldId id="307" r:id="rId9"/>
    <p:sldId id="308" r:id="rId10"/>
    <p:sldId id="309" r:id="rId11"/>
    <p:sldId id="310" r:id="rId12"/>
    <p:sldId id="312" r:id="rId13"/>
    <p:sldId id="316" r:id="rId14"/>
    <p:sldId id="317" r:id="rId15"/>
    <p:sldId id="273" r:id="rId16"/>
    <p:sldId id="322" r:id="rId17"/>
    <p:sldId id="278" r:id="rId18"/>
    <p:sldId id="279" r:id="rId19"/>
    <p:sldId id="281" r:id="rId20"/>
    <p:sldId id="280" r:id="rId21"/>
    <p:sldId id="318" r:id="rId22"/>
    <p:sldId id="283" r:id="rId23"/>
    <p:sldId id="285" r:id="rId24"/>
    <p:sldId id="286" r:id="rId25"/>
    <p:sldId id="287" r:id="rId26"/>
    <p:sldId id="288" r:id="rId27"/>
    <p:sldId id="289" r:id="rId28"/>
    <p:sldId id="314" r:id="rId29"/>
    <p:sldId id="292" r:id="rId30"/>
    <p:sldId id="294" r:id="rId31"/>
    <p:sldId id="296" r:id="rId32"/>
    <p:sldId id="297" r:id="rId33"/>
    <p:sldId id="299" r:id="rId34"/>
    <p:sldId id="324" r:id="rId35"/>
    <p:sldId id="328" r:id="rId36"/>
  </p:sldIdLst>
  <p:sldSz cx="12192000" cy="6858000"/>
  <p:notesSz cx="6735763" cy="9866313"/>
  <p:custDataLst>
    <p:tags r:id="rId3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6A354C-C3D5-4E1F-AB5C-0350FF5375F7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0180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6623DF-24B0-4C3C-B8E0-26870C821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35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9F2CF-00DF-4F17-850C-767AFA4F3CF2}" type="slidenum">
              <a:rPr lang="ru-RU" smtClean="0"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3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 flipH="1"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flipH="1"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2794428-E3AC-4223-9C60-A156C8C5C7CF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39C8F69-AE79-4584-AF25-46F4FA2AA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9C42-6F6F-451F-B1A9-DF094B2A185F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AF6F-3A8B-4D66-AE55-12AB0D94B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FBC9-B255-4CCC-BD1E-CECA98CC8F31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DD86-D9B2-4DF7-891E-9973F361F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D55E-519C-4E9B-AA24-881C92D730BB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022E-E885-46ED-A379-A3C2D15B3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 flipH="1"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 flipH="1"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7E229E-EABA-4B9D-9412-190A4468F95D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B09D-1E3D-4A61-84FB-B23347C9E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AD26-4E71-470E-B18F-5FD20717756F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5BA5-1BA8-41CA-8412-71843C4CB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AED7-ADAE-4265-BE3A-D4B7C1234277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A69A-C7DF-468C-B6D6-62ECB9DF2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8A10C-4FED-4492-AFF3-06BD4DFDBE18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AA03-DA1D-4BE3-A47F-3895F2339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2EB5-CB9A-49DE-B84E-5898EC7C2D94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16FF-2C35-4D32-89B2-FA5AD745A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56E9-4F81-4E5A-ABF8-153BFD132087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125C60-761D-4400-B7E5-8B900E133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2783CB4E-4840-4745-84FA-A376C6B05F8E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033948-4C14-41F3-A2EE-E6DF86F42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54EA52-4316-4EF6-9C0C-EBD73BA5A824}" type="datetimeFigureOut">
              <a:rPr lang="ru-RU"/>
              <a:pPr>
                <a:defRPr/>
              </a:pPr>
              <a:t>12.03.2025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CE5AAC-6385-4E7D-A719-300F495AF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5" r:id="rId8"/>
    <p:sldLayoutId id="2147483716" r:id="rId9"/>
    <p:sldLayoutId id="2147483711" r:id="rId10"/>
    <p:sldLayoutId id="2147483712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  <a:ea typeface="Century Gothic" pitchFamily="34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4ege.ru/vpr/70400-raspisanie-vpr-2025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obraztsi_i_opisaniya_vpr_202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ug.ru/vpr-2025-po-russkomu-yazyku-v-5-8-klassah-s-chem-svyazany-peremeny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ug.ru/vpr-2025-po-russkomu-yazyku-v-5-8-klassah-s-chem-svyazany-peremeny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 l="8482" t="23843" r="57797" b="25539"/>
          <a:stretch>
            <a:fillRect/>
          </a:stretch>
        </p:blipFill>
        <p:spPr>
          <a:xfrm>
            <a:off x="476250" y="338138"/>
            <a:ext cx="1762125" cy="14859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3450" y="1714500"/>
            <a:ext cx="18859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134263"/>
                </a:solidFill>
                <a:latin typeface="Century Gothic" pitchFamily="34" charset="0"/>
                <a:cs typeface="Century Gothic" pitchFamily="34" charset="0"/>
              </a:rPr>
              <a:t>В</a:t>
            </a:r>
          </a:p>
          <a:p>
            <a:r>
              <a:rPr lang="ru-RU" sz="9600">
                <a:solidFill>
                  <a:srgbClr val="134263"/>
                </a:solidFill>
                <a:latin typeface="Century Gothic" pitchFamily="34" charset="0"/>
                <a:cs typeface="Century Gothic" pitchFamily="34" charset="0"/>
              </a:rPr>
              <a:t>П</a:t>
            </a:r>
          </a:p>
          <a:p>
            <a:r>
              <a:rPr lang="ru-RU" sz="9600">
                <a:solidFill>
                  <a:srgbClr val="134263"/>
                </a:solidFill>
                <a:latin typeface="Century Gothic" pitchFamily="34" charset="0"/>
                <a:cs typeface="Century Gothic" pitchFamily="34" charset="0"/>
              </a:rPr>
              <a:t>Р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9400" y="1971675"/>
            <a:ext cx="9124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0000"/>
                </a:solidFill>
                <a:latin typeface="Century Gothic" pitchFamily="34" charset="0"/>
                <a:cs typeface="Century Gothic" pitchFamily="34" charset="0"/>
              </a:rPr>
              <a:t>Всероссийские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05125" y="3248025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Century Gothic" pitchFamily="34" charset="0"/>
                <a:cs typeface="Century Gothic" pitchFamily="34" charset="0"/>
              </a:rPr>
              <a:t>проверочные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05125" y="4733925"/>
            <a:ext cx="6267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Century Gothic" pitchFamily="34" charset="0"/>
                <a:cs typeface="Century Gothic" pitchFamily="34" charset="0"/>
              </a:rPr>
              <a:t>работы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25" y="4448175"/>
            <a:ext cx="2435225" cy="1879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201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2575" y="361950"/>
            <a:ext cx="2347913" cy="17224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2025год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8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8 классе</a:t>
            </a:r>
            <a:r>
              <a:rPr lang="ru-RU" dirty="0" smtClean="0"/>
              <a:t> по учебным предметам «Русский язык», «Математика» принимают участие все обучающиеся параллели; по предметам «История», «Обществознание», «Литература», «Иностранный язык», «География», «Биология», «Химия», «Физика», «Информатика» ВПР проводятся для каждого класса по двум предметам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10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10 классе</a:t>
            </a:r>
            <a:r>
              <a:rPr lang="ru-RU" dirty="0" smtClean="0"/>
              <a:t> по учебным предметам «Русский язык», «Математика» принимают участие все обучающиеся параллели; по предметам «История», «Обществознание», «География», «Физика», «Химия», «Литература», «Иностранный язык» ВПР проводятся для каждого класса по двум предметам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499872"/>
            <a:ext cx="10058400" cy="5535803"/>
          </a:xfrm>
        </p:spPr>
        <p:txBody>
          <a:bodyPr/>
          <a:lstStyle/>
          <a:p>
            <a:r>
              <a:rPr lang="ru-RU" dirty="0" smtClean="0"/>
              <a:t>При проведении ВПР образовательным организациям предоставляется альтернативная возможность выполнения участниками работ </a:t>
            </a:r>
            <a:r>
              <a:rPr lang="ru-RU" b="1" dirty="0" smtClean="0"/>
              <a:t>в компьютерной форме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в 5 классах</a:t>
            </a:r>
            <a:r>
              <a:rPr lang="ru-RU" dirty="0" smtClean="0"/>
              <a:t> по предметам «История», «Биология»:</a:t>
            </a:r>
          </a:p>
          <a:p>
            <a:r>
              <a:rPr lang="ru-RU" b="1" dirty="0" smtClean="0"/>
              <a:t>в 6, 7, 8 классах</a:t>
            </a:r>
            <a:r>
              <a:rPr lang="ru-RU" dirty="0" smtClean="0"/>
              <a:t> по предметам «История», «Обществознание», «География», «Биология».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719138" y="427038"/>
            <a:ext cx="10406062" cy="591343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Новое!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Планируется уйти в плане формата ВПР от традиционного формата их проведения, когда дети в письменном виде выполнят работы и организовывать проверку знаний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в электронном виде, с помощью компьютера.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Причем отведенное время для выполнения работы будет составлять 45 минут (в зависимости от класса и сдаваемого предмета это может быть как один так и два урока ). Насколько эта инициатива будет осуществлена в этом году пока вопрос.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прошлые годы школы сами принимали решения выставлять оценки за ВПР в журнал,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 2025 году планируется, что оценка за ВПР будет выставляться в журнал, причем со значительным коэффициентом, как итоговая работа.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20663"/>
            <a:ext cx="100584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0013" y="1592263"/>
            <a:ext cx="6438900" cy="469265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проверочные работы 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пройдут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с 11 апреля по 16 мая 2025 года.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проведения ВПР определяется  </a:t>
            </a:r>
          </a:p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организацией.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760" y="1781174"/>
            <a:ext cx="4158988" cy="3019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20663"/>
            <a:ext cx="100584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00188"/>
            <a:ext cx="11306175" cy="46910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экономии времени 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должен  научиться принимать решение </a:t>
            </a:r>
            <a:r>
              <a:rPr lang="ru-RU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пропустить 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задание,  в котором возникли трудности    </a:t>
            </a:r>
            <a:r>
              <a:rPr lang="ru-RU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вернуться к нему позже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будут выполнены остальные задания. </a:t>
            </a:r>
          </a:p>
          <a:p>
            <a:pPr marL="0" indent="0" algn="ctr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должен уметь 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рассчитывать свои силы и время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постараться 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Федеральный институт оценки качества образования опубликовал обновленные образцы и описания проверочных работ  для проведения ВПР в 2025 году.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https://fioco.ru/obraztsi_i_opisaniya_vpr_2025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подготовиться к ВПР?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Garamond" pitchFamily="18" charset="0"/>
              <a:buNone/>
            </a:pPr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</a:p>
          <a:p>
            <a:pPr marL="0" indent="0" algn="ctr" eaLnBrk="1" hangingPunct="1">
              <a:buFont typeface="Garamond" pitchFamily="18" charset="0"/>
              <a:buNone/>
            </a:pPr>
            <a:endParaRPr lang="ru-RU" sz="4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Garamond" pitchFamily="18" charset="0"/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             родители          ученик </a:t>
            </a:r>
          </a:p>
          <a:p>
            <a:pPr marL="0" indent="0" eaLnBrk="1" hangingPunct="1">
              <a:buFont typeface="Garamond" pitchFamily="18" charset="0"/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Garamond" pitchFamily="18" charset="0"/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pic>
        <p:nvPicPr>
          <p:cNvPr id="4" name="Рисунок 3" descr="https://pickimage.ru/wp-content/uploads/images/detskie/teacher/uchitel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1193482" y="4637341"/>
            <a:ext cx="1805750" cy="171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flyclipart.com/thumb2/professional-development-for-parent-involvement-programs-7490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4925568" y="4535424"/>
            <a:ext cx="1976247" cy="181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bipbap.ru/wp-content/uploads/2018/02/0_14ab8d_8403501c_orig-4-2048x162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 bwMode="auto">
          <a:xfrm>
            <a:off x="8186928" y="4468685"/>
            <a:ext cx="2492946" cy="1887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901950" y="2779713"/>
            <a:ext cx="2097088" cy="1060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053138" y="2779713"/>
            <a:ext cx="0" cy="1146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254875" y="2746375"/>
            <a:ext cx="1766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подготовиться к ВПР?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92288"/>
            <a:ext cx="10058400" cy="4645025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Учитель</a:t>
            </a:r>
            <a:r>
              <a:rPr lang="ru-RU" sz="16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Систематизированное повторение учебного материала;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Выявление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которые вызывают затруднения у большей части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класса;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отработки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материала вызывающих затруднения у учащихся;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Вовлечение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во внеурочную деятельность, способствующую подготовке к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ВПР;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для подготовки к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 для   родителей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 sz="18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463550" y="408813"/>
            <a:ext cx="1913890" cy="1913890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подготовиться к ВПР?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92288"/>
            <a:ext cx="10058400" cy="4243387"/>
          </a:xfrm>
        </p:spPr>
        <p:txBody>
          <a:bodyPr rtlCol="0">
            <a:normAutofit fontScale="85000" lnSpcReduction="10000"/>
          </a:bodyPr>
          <a:lstStyle/>
          <a:p>
            <a:pPr marL="0" indent="0" algn="ctr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егулярное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домашних заданий;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Повторение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пройденного теоретического материала</a:t>
            </a: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Выходить </a:t>
            </a:r>
            <a:r>
              <a:rPr lang="ru-RU" sz="4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рамки учебной программы и принимать участие в конкурсах, олимпиадах, конференциях разного уровня.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200216" y="307277"/>
            <a:ext cx="2399248" cy="1899475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44752" y="1645920"/>
            <a:ext cx="10058400" cy="3371088"/>
          </a:xfrm>
        </p:spPr>
        <p:txBody>
          <a:bodyPr/>
          <a:lstStyle/>
          <a:p>
            <a:pPr algn="ctr" eaLnBrk="1" hangingPunct="1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Всероссийские проверочные работы будут проводиться для обучающихся 4–8, 10 классов.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5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подготовиться к ВПР?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52613"/>
            <a:ext cx="10058400" cy="4183062"/>
          </a:xfrm>
        </p:spPr>
        <p:txBody>
          <a:bodyPr rtlCol="0">
            <a:normAutofit fontScale="62500" lnSpcReduction="20000"/>
          </a:bodyPr>
          <a:lstStyle/>
          <a:p>
            <a:pPr marL="0" indent="0" algn="ctr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Регулярный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выполнением домашних заданий и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педагога;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общего развития ребёнка (развитие кругозора, внимания, логики, речи устной и письменной, развитие организационных умений);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 выполнении тренировочных проверочных работ из разных источников;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необходимости оказывать помощь ребёнку в учебной деятельности.</a:t>
            </a:r>
          </a:p>
          <a:p>
            <a:pPr marL="0" indent="0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365252" y="453517"/>
            <a:ext cx="1852613" cy="1712913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Важные вопросы и ответы о ВПР, которые нужно знать </a:t>
            </a:r>
            <a:br>
              <a:rPr lang="ru-RU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каждому родителю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614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 t="19554" b="12236"/>
          <a:stretch>
            <a:fillRect/>
          </a:stretch>
        </p:blipFill>
        <p:spPr>
          <a:xfrm>
            <a:off x="228600" y="3133725"/>
            <a:ext cx="6584950" cy="2524125"/>
          </a:xfrm>
        </p:spPr>
      </p:pic>
      <p:pic>
        <p:nvPicPr>
          <p:cNvPr id="614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8725" y="2635250"/>
            <a:ext cx="5368925" cy="357981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подготовки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328863"/>
            <a:ext cx="10575925" cy="3975100"/>
          </a:xfrm>
        </p:spPr>
        <p:txBody>
          <a:bodyPr rtlCol="0">
            <a:normAutofit lnSpcReduction="10000"/>
          </a:bodyPr>
          <a:lstStyle/>
          <a:p>
            <a:pPr marL="182880" indent="-182880" algn="ctr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Главная задача – не «натаскать» ребёнка, а развить умение учиться, то есть: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принимать учебную задачу;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её решение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рассуждая: </a:t>
            </a:r>
          </a:p>
          <a:p>
            <a:pPr marL="182880" indent="-182880" algn="ctr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задание?, что нужно сделать?, как это сделать?;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должен уметь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по заданному алгоритму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правильность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действий;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необходимую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решение.</a:t>
            </a: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8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8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 l="18559" t="16798" r="70015" b="67555"/>
          <a:stretch>
            <a:fillRect/>
          </a:stretch>
        </p:blipFill>
        <p:spPr bwMode="auto">
          <a:xfrm>
            <a:off x="706438" y="596900"/>
            <a:ext cx="29019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103313" y="569913"/>
            <a:ext cx="10058400" cy="1404937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48" t="30531" r="51918" b="21100"/>
          <a:stretch>
            <a:fillRect/>
          </a:stretch>
        </p:blipFill>
        <p:spPr>
          <a:xfrm>
            <a:off x="927100" y="2036763"/>
            <a:ext cx="3548063" cy="3254375"/>
          </a:xfrm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5095875" y="1962150"/>
            <a:ext cx="63769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134263"/>
                </a:solidFill>
                <a:latin typeface="Times New Roman" pitchFamily="18" charset="0"/>
                <a:cs typeface="Times New Roman" pitchFamily="18" charset="0"/>
              </a:rPr>
              <a:t>	Родителям не следует перетруждать своего ребёнка и сильно волноваться самим. Психологический ровный настрой мам и пап, их поддержка помогут школьнику не бояться.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</a:t>
            </a:r>
            <a:endParaRPr lang="ru-RU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411" t="35803" r="54707" b="27921"/>
          <a:stretch>
            <a:fillRect/>
          </a:stretch>
        </p:blipFill>
        <p:spPr>
          <a:xfrm>
            <a:off x="1047750" y="2060575"/>
            <a:ext cx="3027363" cy="2584450"/>
          </a:xfrm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5278438" y="2462213"/>
            <a:ext cx="60721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	Обязательно подбадривайте ребёнка, хвалите его за то, что он делает хорошо. Повышайте его уверенность в себе.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</a:t>
            </a:r>
            <a:endParaRPr lang="ru-RU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669" t="39426" r="54485" b="31023"/>
          <a:stretch>
            <a:fillRect/>
          </a:stretch>
        </p:blipFill>
        <p:spPr>
          <a:xfrm>
            <a:off x="731838" y="2073275"/>
            <a:ext cx="3925887" cy="2522538"/>
          </a:xfrm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5681663" y="1987550"/>
            <a:ext cx="51085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Проследите, чтобы накануне проверочной работы ваш ребёнок хорошо отдохнул и набрался сил.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</a:t>
            </a:r>
            <a:endParaRPr lang="ru-RU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89" t="30222" r="51047" b="23579"/>
          <a:stretch>
            <a:fillRect/>
          </a:stretch>
        </p:blipFill>
        <p:spPr>
          <a:xfrm>
            <a:off x="731838" y="1901825"/>
            <a:ext cx="2647950" cy="2451100"/>
          </a:xfrm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4352925" y="1889125"/>
            <a:ext cx="708342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		Поинтересуйтесь результатами своего ребёнка. </a:t>
            </a:r>
          </a:p>
          <a:p>
            <a:pPr algn="just"/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		Постарайтесь получить информацию об имеющихся у него проблемах.</a:t>
            </a:r>
          </a:p>
          <a:p>
            <a:pPr algn="just"/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		Узнайте, не нуждается ли ваш ребёнок в помощи.</a:t>
            </a:r>
          </a:p>
          <a:p>
            <a:pPr algn="just"/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		Помогите своему ребёнку, поддержите его.</a:t>
            </a:r>
          </a:p>
          <a:p>
            <a:endParaRPr lang="ru-RU">
              <a:solidFill>
                <a:srgbClr val="0E5772"/>
              </a:solidFill>
              <a:latin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подготовка</a:t>
            </a:r>
            <a:endParaRPr lang="ru-RU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274" t="33942" r="51047" b="26370"/>
          <a:stretch>
            <a:fillRect/>
          </a:stretch>
        </p:blipFill>
        <p:spPr>
          <a:xfrm>
            <a:off x="755650" y="2024063"/>
            <a:ext cx="3302000" cy="2401887"/>
          </a:xfrm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4535488" y="1828800"/>
            <a:ext cx="71929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Интересуйтесь результатами своего ребёнка не только перед написанием ВПР, а всего периода обучения. </a:t>
            </a:r>
          </a:p>
          <a:p>
            <a:pPr algn="ctr"/>
            <a:endParaRPr lang="ru-RU" sz="3200">
              <a:solidFill>
                <a:srgbClr val="0E577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поможет ему осознать, что если не запускать учёбу, то не будет проблем с проверочными, контрольными и итоговыми работами</a:t>
            </a:r>
            <a:r>
              <a:rPr lang="ru-RU" sz="3200">
                <a:solidFill>
                  <a:srgbClr val="0E577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1740612-159C-481B-91E1-8A44DB51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45" y="2356237"/>
            <a:ext cx="5679395" cy="39610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F918A78-51FC-4AAA-B7A9-8238C461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75" y="2234317"/>
            <a:ext cx="5327015" cy="372156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E007713-12E4-4ED7-BCE9-5A0D4376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98854"/>
            <a:ext cx="10058400" cy="9140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Памятки по подготовке </a:t>
            </a:r>
            <a:b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детей к участию в ВПР</a:t>
            </a:r>
          </a:p>
        </p:txBody>
      </p:sp>
    </p:spTree>
    <p:extLst>
      <p:ext uri="{BB962C8B-B14F-4D97-AF65-F5344CB8AC3E}">
        <p14:creationId xmlns:p14="http://schemas.microsoft.com/office/powerpoint/2010/main" val="86590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1775"/>
            <a:ext cx="10058400" cy="1371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3012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/>
          </a:blip>
          <a:srcRect l="20283" r="17745"/>
          <a:stretch>
            <a:fillRect/>
          </a:stretch>
        </p:blipFill>
        <p:spPr bwMode="auto">
          <a:xfrm>
            <a:off x="307975" y="312737"/>
            <a:ext cx="2325497" cy="144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3014" name="AutoShape 8" descr="https://knigobox.ru/image/cache/catalog/efron/6/973208817-okrugayuschij-mir-4-klass-vserossijskaya-proverochnaya-rabota-tipovye-zadaniya-15-variantov-zadanij-podrobnye-kriterii-otsenivaniya-otvety-9785377145660-1200x630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/>
          <a:srcRect l="31441" r="31760"/>
          <a:stretch>
            <a:fillRect/>
          </a:stretch>
        </p:blipFill>
        <p:spPr bwMode="auto">
          <a:xfrm>
            <a:off x="1470025" y="2109788"/>
            <a:ext cx="312737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4"/>
          <a:srcRect l="27409" t="18422" r="26292" b="17578"/>
          <a:stretch>
            <a:fillRect/>
          </a:stretch>
        </p:blipFill>
        <p:spPr bwMode="auto">
          <a:xfrm>
            <a:off x="8266113" y="609600"/>
            <a:ext cx="3316287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1"/>
          <p:cNvPicPr>
            <a:picLocks noChangeAspect="1" noChangeArrowheads="1"/>
          </p:cNvPicPr>
          <p:nvPr/>
        </p:nvPicPr>
        <p:blipFill>
          <a:blip r:embed="rId5"/>
          <a:srcRect l="14359" r="16866"/>
          <a:stretch>
            <a:fillRect/>
          </a:stretch>
        </p:blipFill>
        <p:spPr bwMode="auto">
          <a:xfrm>
            <a:off x="4816475" y="1598613"/>
            <a:ext cx="3181350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ВПР или всероссийские проверочные работы в 2025 году ждут значительные изменения. Проверочные работы начнутся с 11 апреля и закончится в середине мая, здесь все остается как и всегда.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Изменения касаются самих предметов, времени выполнения работ и формата заданий.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же изменится в ВПР в 2025 году?</a:t>
            </a:r>
          </a:p>
          <a:p>
            <a:pPr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756" y="573024"/>
            <a:ext cx="4417033" cy="1158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5649913" y="669925"/>
            <a:ext cx="50053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1775"/>
            <a:ext cx="10058400" cy="1371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/>
          <a:srcRect l="31065" t="1865" r="31281"/>
          <a:stretch>
            <a:fillRect/>
          </a:stretch>
        </p:blipFill>
        <p:spPr bwMode="auto">
          <a:xfrm>
            <a:off x="1665288" y="2206625"/>
            <a:ext cx="30353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/>
          </a:blip>
          <a:srcRect l="16992" t="4731" r="16653" b="2893"/>
          <a:stretch>
            <a:fillRect/>
          </a:stretch>
        </p:blipFill>
        <p:spPr bwMode="auto">
          <a:xfrm>
            <a:off x="8741662" y="902486"/>
            <a:ext cx="2951378" cy="42276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4038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4"/>
          <a:srcRect l="31413" r="31680"/>
          <a:stretch>
            <a:fillRect/>
          </a:stretch>
        </p:blipFill>
        <p:spPr bwMode="auto">
          <a:xfrm>
            <a:off x="5218113" y="1706563"/>
            <a:ext cx="302260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/>
          </a:blip>
          <a:srcRect l="20283" r="17745"/>
          <a:stretch>
            <a:fillRect/>
          </a:stretch>
        </p:blipFill>
        <p:spPr bwMode="auto">
          <a:xfrm>
            <a:off x="307975" y="312737"/>
            <a:ext cx="2325497" cy="144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155700" y="-11113"/>
            <a:ext cx="10058400" cy="1371601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</a:p>
        </p:txBody>
      </p:sp>
      <p:sp>
        <p:nvSpPr>
          <p:cNvPr id="46083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6084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6085" name="AutoShape 2" descr="https://cache3.youla.io/files/images/720_720_out/5c/ac/5cac67ed4f1bc071be10eac3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6086" name="AutoShape 5" descr="https://uchebnikishkolarossii.ru/image/cache/catalog/products/okruzhayushij-mir-4-klass-vpr-tipovye-zadaniya-10-variantov-fioko-statgrad-1200x630.jpe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6087" name="Picture 2" descr="C:\Users\PC22\Desktop\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1031875"/>
            <a:ext cx="891222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082675" y="160338"/>
            <a:ext cx="10058400" cy="13716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</a:p>
        </p:txBody>
      </p:sp>
      <p:sp>
        <p:nvSpPr>
          <p:cNvPr id="47107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7108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7109" name="AutoShape 2" descr="https://cache3.youla.io/files/images/720_720_out/5c/ac/5cac67ed4f1bc071be10eac3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47110" name="AutoShape 5" descr="https://uchebnikishkolarossii.ru/image/cache/catalog/products/okruzhayushij-mir-4-klass-vpr-tipovye-zadaniya-10-variantov-fioko-statgrad-1200x630.jpe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47111" name="Picture 3" descr="C:\Users\PC22\Desktop\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1182688"/>
            <a:ext cx="9439275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4373" y="1632525"/>
            <a:ext cx="8531503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Желаем ребятам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хорошо подготовиться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 ВПР!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5504" y="341376"/>
            <a:ext cx="959510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ВПР-2025 по русскому языку в 5-8 классах: с чем связаны перемены?</a:t>
            </a:r>
            <a:r>
              <a:rPr lang="en-US" sz="3200" dirty="0" smtClean="0">
                <a:hlinkClick r:id="rId2"/>
              </a:rPr>
              <a:t> </a:t>
            </a:r>
            <a:endParaRPr lang="ru-RU" sz="32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https://ug.ru/vpr-2025-po-russkomu-yazyku-v-5-8-klassah-s-chem-svyazany-peremeny/</a:t>
            </a:r>
            <a:r>
              <a:rPr lang="ru-RU" sz="1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демонстрационных вариантах 5–8-х классов существенно изменены (по сравнению с предыдущими годами) содержание, структура, количество заданий, система оценки работ.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38784" y="2621278"/>
          <a:ext cx="10448544" cy="3656839"/>
        </p:xfrm>
        <a:graphic>
          <a:graphicData uri="http://schemas.openxmlformats.org/drawingml/2006/table">
            <a:tbl>
              <a:tblPr/>
              <a:tblGrid>
                <a:gridCol w="1097436"/>
                <a:gridCol w="1097436"/>
                <a:gridCol w="1097436"/>
                <a:gridCol w="1202160"/>
                <a:gridCol w="1309068"/>
                <a:gridCol w="1309068"/>
                <a:gridCol w="1232704"/>
                <a:gridCol w="1143252"/>
                <a:gridCol w="959984"/>
              </a:tblGrid>
              <a:tr h="13297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заданий в работе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частей в работе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Время на выполнение заданий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 за выполнение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2025 год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60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https://ug.ru/vpr-2025-po-russkomu-yazyku-v-5-8-klassah-s-chem-svyazany-peremeny/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792" y="302359"/>
            <a:ext cx="112897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работах примут участие параллели 4-8 и 10 классов, при этом для десятиклассников работы пройдут в штатном режиме;</a:t>
            </a:r>
          </a:p>
          <a:p>
            <a:pPr marL="514350" indent="-51435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2)вводятся новые предметы: литературное чтение в 4 классе, литература в 5-8 и 10 классах, информатика в 7-8 классах (образцы работ опубликованы на сайте ФИОКО);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3) возвращаются иностранные языки: они вошли в перечень предметов, распределяемых на основе случайного выбора, для всех параллелей (4-8, 10 класс);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4) из содержания работ по иностранным языкам исключен элемент «Говорение»;</a:t>
            </a: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" y="817662"/>
            <a:ext cx="11533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5) вместо традиционной формы сбора контекстных данных вводится паспорт образовательной организации на портале ФИС ОКО: школы смогут самостоятельно поддерживать данные в актуальном состоянии 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6) для загрузки результатов будет использоваться программа «Адаптер»;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7) после обработки результатов школам будут доступны предметные рекомендации, рекомендации по повышению объективности, анализ достижения планируемых результатов (в 2025 году по русскому языку и математике, в дальнейшие годы и по остальным предметам).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4 класс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4 классе</a:t>
            </a:r>
            <a:r>
              <a:rPr lang="ru-RU" dirty="0" smtClean="0"/>
              <a:t> по учебным предметам «Русский язык», «Математика» принимают участие все обучающиеся параллели; по предметам «Окружающий мир», «Литературное чтение», «Иностранный язык» ВПР проводится для каждого класса по одному предмету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5 класс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 </a:t>
            </a:r>
            <a:r>
              <a:rPr lang="ru-RU" b="1" dirty="0" smtClean="0"/>
              <a:t>в 5 классе</a:t>
            </a:r>
            <a:r>
              <a:rPr lang="ru-RU" dirty="0" smtClean="0"/>
              <a:t> по учебным предметам «Русский язык», «Математика», принимают участие все обучающиеся параллели; по предметам «История», «Литература», «Иностранный язык», «География», «Биология» ВПР проводятся для каждого класса по двум предметам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6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 </a:t>
            </a:r>
            <a:r>
              <a:rPr lang="ru-RU" b="1" dirty="0" smtClean="0"/>
              <a:t>в 6 классе</a:t>
            </a:r>
            <a:r>
              <a:rPr lang="ru-RU" dirty="0" smtClean="0"/>
              <a:t> по учебным предметам «Русский язык», «Математика» принимают участие все обучающиеся параллели; по предметам «История», «Обществознание», «Литература», «Иностранный язык», «География», «Биология» ВПР проводятся для каждого класса по двум предметам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ВПР 7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7 классе</a:t>
            </a:r>
            <a:r>
              <a:rPr lang="ru-RU" dirty="0" smtClean="0"/>
              <a:t> по учебным предметам «Русский язык», «Математика, принимают участие все обучающиеся параллели; по предметам «История», «Обществознание», «Литература», «Иностранный язык», «География», «Биология», «Физика», «Информатика» ВПР проводятся для каждого класса по двум предметам на основе случайного выбора федеральным организатором;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1"/>
  <p:tag name="AS_OS" val="Unix 5.15.0.1019"/>
  <p:tag name="AS_RELEASE_DATE" val="2022.12.14"/>
  <p:tag name="AS_TITLE" val="Aspose.Slides for .NET Standard 2.0"/>
  <p:tag name="AS_VERSION" val="22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Century Gothic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Century Gothic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797</Words>
  <Application>Microsoft Office PowerPoint</Application>
  <PresentationFormat>Широкоэкранный</PresentationFormat>
  <Paragraphs>173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</vt:lpstr>
      <vt:lpstr>Century Gothic</vt:lpstr>
      <vt:lpstr>Garamond</vt:lpstr>
      <vt:lpstr>Times New Roman</vt:lpstr>
      <vt:lpstr>Wingdings</vt:lpstr>
      <vt:lpstr>Савон</vt:lpstr>
      <vt:lpstr>2025год</vt:lpstr>
      <vt:lpstr> Всероссийские проверочные работы будут проводиться для обучающихся 4–8, 10 классов. </vt:lpstr>
      <vt:lpstr>Презентация PowerPoint</vt:lpstr>
      <vt:lpstr>Презентация PowerPoint</vt:lpstr>
      <vt:lpstr>Презентация PowerPoint</vt:lpstr>
      <vt:lpstr>ВПР 4 класс</vt:lpstr>
      <vt:lpstr>ВПР 5 класс</vt:lpstr>
      <vt:lpstr>ВПР 6 класс</vt:lpstr>
      <vt:lpstr>ВПР 7 класс</vt:lpstr>
      <vt:lpstr>ВПР 8 класс</vt:lpstr>
      <vt:lpstr>ВПР 10 класс</vt:lpstr>
      <vt:lpstr>Презентация PowerPoint</vt:lpstr>
      <vt:lpstr>Презентация PowerPoint</vt:lpstr>
      <vt:lpstr>ОРГАНИЗАЦИОННЫЕ МОМЕНТЫ</vt:lpstr>
      <vt:lpstr>ОРГАНИЗАЦИОННЫЕ МОМЕНТЫ</vt:lpstr>
      <vt:lpstr>Федеральный институт оценки качества образования опубликовал обновленные образцы и описания проверочных работ  для проведения ВПР в 2025 году.</vt:lpstr>
      <vt:lpstr>Как подготовиться к ВПР?</vt:lpstr>
      <vt:lpstr>Как подготовиться к ВПР?</vt:lpstr>
      <vt:lpstr>Как подготовиться к ВПР?</vt:lpstr>
      <vt:lpstr>Как подготовиться к ВПР?</vt:lpstr>
      <vt:lpstr>Важные вопросы и ответы о ВПР, которые нужно знать  каждому родителю</vt:lpstr>
      <vt:lpstr>                 Алгоритм подготовки</vt:lpstr>
      <vt:lpstr>Психологическая подготовка</vt:lpstr>
      <vt:lpstr>Психологическая подготовка</vt:lpstr>
      <vt:lpstr>Психологическая подготовка</vt:lpstr>
      <vt:lpstr>Психологическая подготовка</vt:lpstr>
      <vt:lpstr>Психологическая подготовка</vt:lpstr>
      <vt:lpstr>Памятки по подготовке  детей к участию в ВПР</vt:lpstr>
      <vt:lpstr>Учебные пособия  Математика </vt:lpstr>
      <vt:lpstr>Учебные пособия  Русский язык </vt:lpstr>
      <vt:lpstr>Интернет-ресурсы</vt:lpstr>
      <vt:lpstr>Интернет-ресурсы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Важные вопросы и ответы о ВПР, которые нужно знать  каждому родителю</dc:title>
  <dc:creator>Базыр Бадмаев</dc:creator>
  <cp:lastModifiedBy>к15-завуч</cp:lastModifiedBy>
  <cp:revision>17</cp:revision>
  <cp:lastPrinted>2023-03-03T13:16:38Z</cp:lastPrinted>
  <dcterms:created xsi:type="dcterms:W3CDTF">2023-03-03T13:16:38Z</dcterms:created>
  <dcterms:modified xsi:type="dcterms:W3CDTF">2025-03-12T12:34:49Z</dcterms:modified>
</cp:coreProperties>
</file>