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69" r:id="rId4"/>
    <p:sldId id="257" r:id="rId5"/>
    <p:sldId id="272" r:id="rId6"/>
    <p:sldId id="265" r:id="rId7"/>
    <p:sldId id="262" r:id="rId8"/>
    <p:sldId id="259" r:id="rId9"/>
    <p:sldId id="266" r:id="rId10"/>
    <p:sldId id="286" r:id="rId11"/>
    <p:sldId id="291" r:id="rId12"/>
    <p:sldId id="287" r:id="rId13"/>
    <p:sldId id="288" r:id="rId14"/>
    <p:sldId id="289" r:id="rId15"/>
    <p:sldId id="292" r:id="rId16"/>
    <p:sldId id="278" r:id="rId17"/>
  </p:sldIdLst>
  <p:sldSz cx="9144000" cy="5143500" type="screen16x9"/>
  <p:notesSz cx="6858000" cy="9144000"/>
  <p:embeddedFontLst>
    <p:embeddedFont>
      <p:font typeface="Oswald" charset="-52"/>
      <p:regular r:id="rId19"/>
      <p:bold r:id="rId20"/>
    </p:embeddedFont>
    <p:embeddedFont>
      <p:font typeface="Tinos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DB7D5CAF-C5C0-430F-A390-3F806F24974C}">
  <a:tblStyle styleId="{DB7D5CAF-C5C0-430F-A390-3F806F2497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4660"/>
  </p:normalViewPr>
  <p:slideViewPr>
    <p:cSldViewPr>
      <p:cViewPr varScale="1">
        <p:scale>
          <a:sx n="147" d="100"/>
          <a:sy n="147" d="100"/>
        </p:scale>
        <p:origin x="-600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Библиотечный фонд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900" dirty="0"/>
                      <a:t>Учебники
30</a:t>
                    </a:r>
                    <a:r>
                      <a:rPr lang="ru-RU" sz="900" dirty="0" smtClean="0"/>
                      <a:t>%</a:t>
                    </a:r>
                    <a:endParaRPr lang="ru-RU" sz="900" dirty="0"/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0.25022851873245588"/>
                  <c:y val="-0.22147001895033414"/>
                </c:manualLayout>
              </c:layout>
              <c:tx>
                <c:rich>
                  <a:bodyPr/>
                  <a:lstStyle/>
                  <a:p>
                    <a:r>
                      <a:rPr lang="ru-RU" sz="900" dirty="0" smtClean="0"/>
                      <a:t>Художественная </a:t>
                    </a:r>
                    <a:r>
                      <a:rPr lang="ru-RU" sz="900" dirty="0"/>
                      <a:t>литература
70</a:t>
                    </a:r>
                    <a:r>
                      <a:rPr lang="ru-RU" sz="900" dirty="0" smtClean="0"/>
                      <a:t>%</a:t>
                    </a:r>
                    <a:endParaRPr lang="ru-RU" sz="900" dirty="0"/>
                  </a:p>
                </c:rich>
              </c:tx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Учебники</c:v>
                </c:pt>
                <c:pt idx="1">
                  <c:v>Художественная литература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23582</c:v>
                </c:pt>
                <c:pt idx="1">
                  <c:v>40348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2713" y="333900"/>
            <a:ext cx="7798575" cy="480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912650" y="1915625"/>
            <a:ext cx="5469600" cy="1159800"/>
          </a:xfrm>
          <a:prstGeom prst="rect">
            <a:avLst/>
          </a:prstGeom>
          <a:effectLst>
            <a:outerShdw blurRad="14288" dist="9525" dir="162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sed book">
  <p:cSld name="BLANK_1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672713" y="333900"/>
            <a:ext cx="7798575" cy="480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◈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◆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◇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⬥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27" name="Google Shape;27;p5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556175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4961272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34" name="Google Shape;34;p6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8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47" name="Google Shape;47;p8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9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1592350" y="3640275"/>
            <a:ext cx="65625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52" name="Google Shape;52;p9"/>
          <p:cNvCxnSpPr/>
          <p:nvPr/>
        </p:nvCxnSpPr>
        <p:spPr>
          <a:xfrm>
            <a:off x="1706950" y="3643125"/>
            <a:ext cx="6321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right">
  <p:cSld name="CAPTION_ONLY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0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6657400" y="838500"/>
            <a:ext cx="1497600" cy="33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57" name="Google Shape;57;p10"/>
          <p:cNvCxnSpPr/>
          <p:nvPr/>
        </p:nvCxnSpPr>
        <p:spPr>
          <a:xfrm>
            <a:off x="6428800" y="990300"/>
            <a:ext cx="0" cy="31227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1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No book">
  <p:cSld name="BLANK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413350" y="46270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accent6"/>
                </a:solidFill>
              </a:defRPr>
            </a:lvl1pPr>
            <a:lvl2pPr lvl="1" rtl="0">
              <a:buNone/>
              <a:defRPr>
                <a:solidFill>
                  <a:schemeClr val="accent6"/>
                </a:solidFill>
              </a:defRPr>
            </a:lvl2pPr>
            <a:lvl3pPr lvl="2" rtl="0">
              <a:buNone/>
              <a:defRPr>
                <a:solidFill>
                  <a:schemeClr val="accent6"/>
                </a:solidFill>
              </a:defRPr>
            </a:lvl3pPr>
            <a:lvl4pPr lvl="3" rtl="0">
              <a:buNone/>
              <a:defRPr>
                <a:solidFill>
                  <a:schemeClr val="accent6"/>
                </a:solidFill>
              </a:defRPr>
            </a:lvl4pPr>
            <a:lvl5pPr lvl="4" rtl="0">
              <a:buNone/>
              <a:defRPr>
                <a:solidFill>
                  <a:schemeClr val="accent6"/>
                </a:solidFill>
              </a:defRPr>
            </a:lvl5pPr>
            <a:lvl6pPr lvl="5" rtl="0">
              <a:buNone/>
              <a:defRPr>
                <a:solidFill>
                  <a:schemeClr val="accent6"/>
                </a:solidFill>
              </a:defRPr>
            </a:lvl6pPr>
            <a:lvl7pPr lvl="6" rtl="0">
              <a:buNone/>
              <a:defRPr>
                <a:solidFill>
                  <a:schemeClr val="accent6"/>
                </a:solidFill>
              </a:defRPr>
            </a:lvl7pPr>
            <a:lvl8pPr lvl="7" rtl="0">
              <a:buNone/>
              <a:defRPr>
                <a:solidFill>
                  <a:schemeClr val="accent6"/>
                </a:solidFill>
              </a:defRPr>
            </a:lvl8pPr>
            <a:lvl9pPr lvl="8" rtl="0">
              <a:buNone/>
              <a:defRPr>
                <a:solidFill>
                  <a:schemeClr val="accent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nos"/>
              <a:buChar char="◈"/>
              <a:defRPr sz="30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nos"/>
              <a:buChar char="◆"/>
              <a:defRPr sz="24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nos"/>
              <a:buChar char="◇"/>
              <a:defRPr sz="24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⬥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ctrTitle"/>
          </p:nvPr>
        </p:nvSpPr>
        <p:spPr>
          <a:xfrm>
            <a:off x="1912650" y="1915625"/>
            <a:ext cx="54696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 smtClean="0"/>
              <a:t>ЗНАКОМСТВО С БИБЛИОТЕКОЙ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86446" y="3429006"/>
            <a:ext cx="24288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Чернявская Елена Владимировна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Заведующая библиотекой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МБОУ СОШ «Горки-Х»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ctrTitle"/>
          </p:nvPr>
        </p:nvSpPr>
        <p:spPr>
          <a:xfrm>
            <a:off x="1714480" y="785800"/>
            <a:ext cx="6000145" cy="6429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/>
              <a:t>3</a:t>
            </a:r>
            <a:r>
              <a:rPr lang="en" sz="3600" dirty="0" smtClean="0"/>
              <a:t>.</a:t>
            </a:r>
            <a:r>
              <a:rPr lang="ru-RU" sz="3600" dirty="0" smtClean="0"/>
              <a:t>Встреча с писателями</a:t>
            </a:r>
            <a:endParaRPr sz="3600"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pic>
        <p:nvPicPr>
          <p:cNvPr id="7" name="Рисунок 6" descr="Фото 2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3230" y="1895670"/>
            <a:ext cx="2190765" cy="1643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WhatsApp Image 2022-03-03 at 11.23.3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735" y="2704289"/>
            <a:ext cx="2471825" cy="17673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 descr="IMG_75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47595" y="1860615"/>
            <a:ext cx="2047889" cy="15359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WhatsApp Image 2022-04-20 at 14.03.09.jpeg"/>
          <p:cNvPicPr>
            <a:picLocks noChangeAspect="1"/>
          </p:cNvPicPr>
          <p:nvPr/>
        </p:nvPicPr>
        <p:blipFill>
          <a:blip r:embed="rId6"/>
          <a:srcRect l="5147" r="12500" b="45098"/>
          <a:stretch>
            <a:fillRect/>
          </a:stretch>
        </p:blipFill>
        <p:spPr>
          <a:xfrm>
            <a:off x="3786182" y="1357304"/>
            <a:ext cx="2355621" cy="1177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ctrTitle"/>
          </p:nvPr>
        </p:nvSpPr>
        <p:spPr>
          <a:xfrm>
            <a:off x="1714480" y="785800"/>
            <a:ext cx="6000145" cy="6429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/>
              <a:t>4</a:t>
            </a:r>
            <a:r>
              <a:rPr lang="en" sz="3600" dirty="0" smtClean="0"/>
              <a:t>.</a:t>
            </a:r>
            <a:r>
              <a:rPr lang="ru-RU" sz="3600" dirty="0" smtClean="0"/>
              <a:t>Праздник поэзии</a:t>
            </a:r>
            <a:endParaRPr sz="3600"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pic>
        <p:nvPicPr>
          <p:cNvPr id="5" name="Рисунок 4" descr="Фото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935" y="1428742"/>
            <a:ext cx="2160986" cy="2881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Фото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140" y="1428742"/>
            <a:ext cx="2161001" cy="28813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ctrTitle"/>
          </p:nvPr>
        </p:nvSpPr>
        <p:spPr>
          <a:xfrm>
            <a:off x="1357290" y="785800"/>
            <a:ext cx="6357335" cy="6429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/>
              <a:t>5</a:t>
            </a:r>
            <a:r>
              <a:rPr lang="en" sz="3600" dirty="0" smtClean="0"/>
              <a:t>.</a:t>
            </a:r>
            <a:r>
              <a:rPr lang="ru-RU" sz="3600" dirty="0" smtClean="0"/>
              <a:t>Конкурсы рисунков</a:t>
            </a:r>
            <a:endParaRPr sz="3600"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pic>
        <p:nvPicPr>
          <p:cNvPr id="8" name="Рисунок 7" descr="Фото 6.jpg"/>
          <p:cNvPicPr>
            <a:picLocks noChangeAspect="1"/>
          </p:cNvPicPr>
          <p:nvPr/>
        </p:nvPicPr>
        <p:blipFill>
          <a:blip r:embed="rId3"/>
          <a:srcRect t="13830"/>
          <a:stretch>
            <a:fillRect/>
          </a:stretch>
        </p:blipFill>
        <p:spPr>
          <a:xfrm>
            <a:off x="1357290" y="1428742"/>
            <a:ext cx="1930435" cy="2957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WhatsApp Image 2022-03-31 at 11.12.38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306" y="1428742"/>
            <a:ext cx="2216393" cy="2955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WhatsApp Image 2022-03-31 at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595" y="1420238"/>
            <a:ext cx="2237370" cy="2983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ctrTitle"/>
          </p:nvPr>
        </p:nvSpPr>
        <p:spPr>
          <a:xfrm>
            <a:off x="1643042" y="785800"/>
            <a:ext cx="6715172" cy="6429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/>
              <a:t>6</a:t>
            </a:r>
            <a:r>
              <a:rPr lang="en" sz="3200" dirty="0" smtClean="0"/>
              <a:t>.</a:t>
            </a:r>
            <a:r>
              <a:rPr lang="ru-RU" sz="3200" dirty="0" smtClean="0"/>
              <a:t>Акция «Подари книгу Библиотеке»</a:t>
            </a:r>
            <a:endParaRPr sz="3200"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pic>
        <p:nvPicPr>
          <p:cNvPr id="9" name="Рисунок 8" descr="WhatsApp Image 2022-04-11 at 11.01.04.jpeg"/>
          <p:cNvPicPr>
            <a:picLocks noChangeAspect="1"/>
          </p:cNvPicPr>
          <p:nvPr/>
        </p:nvPicPr>
        <p:blipFill>
          <a:blip r:embed="rId3"/>
          <a:srcRect l="12963" r="12962"/>
          <a:stretch>
            <a:fillRect/>
          </a:stretch>
        </p:blipFill>
        <p:spPr>
          <a:xfrm>
            <a:off x="1857356" y="1428742"/>
            <a:ext cx="1547833" cy="2786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WhatsApp Image 2022-04-11 at 11.03.07.jpeg"/>
          <p:cNvPicPr>
            <a:picLocks noChangeAspect="1"/>
          </p:cNvPicPr>
          <p:nvPr/>
        </p:nvPicPr>
        <p:blipFill>
          <a:blip r:embed="rId4"/>
          <a:srcRect l="9259" r="25926"/>
          <a:stretch>
            <a:fillRect/>
          </a:stretch>
        </p:blipFill>
        <p:spPr>
          <a:xfrm>
            <a:off x="6215074" y="1428742"/>
            <a:ext cx="1500198" cy="2792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плакат итог 2 (1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058" y="1495005"/>
            <a:ext cx="1825517" cy="258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ctrTitle"/>
          </p:nvPr>
        </p:nvSpPr>
        <p:spPr>
          <a:xfrm>
            <a:off x="1714480" y="785800"/>
            <a:ext cx="6000145" cy="6429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/>
              <a:t>7</a:t>
            </a:r>
            <a:r>
              <a:rPr lang="en" sz="2000" dirty="0" smtClean="0"/>
              <a:t>.</a:t>
            </a:r>
            <a:r>
              <a:rPr lang="ru-RU" sz="2000" dirty="0" smtClean="0"/>
              <a:t>Конкурсы: «Самый читающий класс»,</a:t>
            </a:r>
            <a:br>
              <a:rPr lang="ru-RU" sz="2000" dirty="0" smtClean="0"/>
            </a:br>
            <a:r>
              <a:rPr lang="ru-RU" sz="2000" dirty="0" smtClean="0"/>
              <a:t> «Лучшие читатели школьной библиотеки» </a:t>
            </a:r>
            <a:endParaRPr sz="2000"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pic>
        <p:nvPicPr>
          <p:cNvPr id="5" name="Рисунок 4" descr="655077c5-9813-4fea-a762-2abf4e7e6929.jpg"/>
          <p:cNvPicPr/>
          <p:nvPr/>
        </p:nvPicPr>
        <p:blipFill>
          <a:blip r:embed="rId3"/>
          <a:srcRect l="11148" t="13430" r="16696" b="10110"/>
          <a:stretch>
            <a:fillRect/>
          </a:stretch>
        </p:blipFill>
        <p:spPr>
          <a:xfrm>
            <a:off x="2143108" y="1571618"/>
            <a:ext cx="390330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ctrTitle"/>
          </p:nvPr>
        </p:nvSpPr>
        <p:spPr>
          <a:xfrm>
            <a:off x="1714480" y="785800"/>
            <a:ext cx="6000145" cy="6429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8</a:t>
            </a:r>
            <a:r>
              <a:rPr lang="en" sz="2800" dirty="0" smtClean="0"/>
              <a:t>.</a:t>
            </a:r>
            <a:r>
              <a:rPr lang="ru-RU" sz="2800" dirty="0" smtClean="0"/>
              <a:t> Публикация в журналах «</a:t>
            </a:r>
            <a:r>
              <a:rPr lang="ru-RU" sz="2800" dirty="0" err="1" smtClean="0"/>
              <a:t>Читайка</a:t>
            </a:r>
            <a:r>
              <a:rPr lang="ru-RU" sz="2800" dirty="0" smtClean="0"/>
              <a:t>»</a:t>
            </a:r>
            <a:endParaRPr sz="2800"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pic>
        <p:nvPicPr>
          <p:cNvPr id="6" name="Рисунок 5" descr="ba7f6534-0ca4-408e-acc1-e5f2b26a39a0.jpg"/>
          <p:cNvPicPr/>
          <p:nvPr/>
        </p:nvPicPr>
        <p:blipFill>
          <a:blip r:embed="rId3"/>
          <a:srcRect l="1703" t="4339" r="1228"/>
          <a:stretch>
            <a:fillRect/>
          </a:stretch>
        </p:blipFill>
        <p:spPr>
          <a:xfrm>
            <a:off x="1643042" y="1643056"/>
            <a:ext cx="3500461" cy="2590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03585bd-a4c9-49eb-a40b-fd8f8c43468f.jpg"/>
          <p:cNvPicPr/>
          <p:nvPr/>
        </p:nvPicPr>
        <p:blipFill>
          <a:blip r:embed="rId4"/>
          <a:srcRect l="4305" r="2900"/>
          <a:stretch>
            <a:fillRect/>
          </a:stretch>
        </p:blipFill>
        <p:spPr>
          <a:xfrm>
            <a:off x="5286380" y="1643056"/>
            <a:ext cx="257176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6"/>
          <p:cNvSpPr txBox="1">
            <a:spLocks noGrp="1"/>
          </p:cNvSpPr>
          <p:nvPr>
            <p:ph type="ctrTitle" idx="4294967295"/>
          </p:nvPr>
        </p:nvSpPr>
        <p:spPr>
          <a:xfrm>
            <a:off x="1142976" y="1857370"/>
            <a:ext cx="3234300" cy="1159800"/>
          </a:xfrm>
          <a:prstGeom prst="rect">
            <a:avLst/>
          </a:prstGeom>
          <a:effectLst>
            <a:outerShdw blurRad="14288" dist="9525" dir="162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>
                <a:solidFill>
                  <a:schemeClr val="accent6"/>
                </a:solidFill>
              </a:rPr>
              <a:t/>
            </a:r>
            <a:br>
              <a:rPr lang="ru-RU" sz="4000" dirty="0" smtClean="0">
                <a:solidFill>
                  <a:schemeClr val="accent6"/>
                </a:solidFill>
              </a:rPr>
            </a:br>
            <a:r>
              <a:rPr lang="ru-RU" sz="4000" dirty="0" smtClean="0">
                <a:solidFill>
                  <a:schemeClr val="accent6"/>
                </a:solidFill>
              </a:rPr>
              <a:t/>
            </a:r>
            <a:br>
              <a:rPr lang="ru-RU" sz="4000" dirty="0" smtClean="0">
                <a:solidFill>
                  <a:schemeClr val="accent6"/>
                </a:solidFill>
              </a:rPr>
            </a:br>
            <a:r>
              <a:rPr lang="ru-RU" sz="4000" dirty="0" smtClean="0">
                <a:solidFill>
                  <a:schemeClr val="accent6"/>
                </a:solidFill>
              </a:rPr>
              <a:t/>
            </a:r>
            <a:br>
              <a:rPr lang="ru-RU" sz="4000" dirty="0" smtClean="0">
                <a:solidFill>
                  <a:schemeClr val="accent6"/>
                </a:solidFill>
              </a:rPr>
            </a:br>
            <a:r>
              <a:rPr lang="ru-RU" sz="4000" dirty="0" smtClean="0">
                <a:solidFill>
                  <a:schemeClr val="accent6"/>
                </a:solidFill>
              </a:rPr>
              <a:t>Благодарю </a:t>
            </a:r>
            <a:r>
              <a:rPr lang="ru-RU" sz="4000" dirty="0" smtClean="0">
                <a:solidFill>
                  <a:schemeClr val="accent6"/>
                </a:solidFill>
              </a:rPr>
              <a:t>за внимание!</a:t>
            </a:r>
            <a:endParaRPr sz="4000">
              <a:solidFill>
                <a:schemeClr val="accent6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 l="24269" t="10746" r="24169" b="8657"/>
          <a:stretch>
            <a:fillRect/>
          </a:stretch>
        </p:blipFill>
        <p:spPr bwMode="auto">
          <a:xfrm>
            <a:off x="4572000" y="857238"/>
            <a:ext cx="3000396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504" y="1214428"/>
            <a:ext cx="2301820" cy="2691047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 dist="38100" dir="2700000" algn="bl" rotWithShape="0">
              <a:schemeClr val="dk1">
                <a:alpha val="12000"/>
              </a:schemeClr>
            </a:outerShdw>
          </a:effectLst>
        </p:spPr>
      </p:pic>
      <p:sp>
        <p:nvSpPr>
          <p:cNvPr id="84" name="Google Shape;84;p16"/>
          <p:cNvSpPr txBox="1">
            <a:spLocks noGrp="1"/>
          </p:cNvSpPr>
          <p:nvPr>
            <p:ph type="ctrTitle" idx="4294967295"/>
          </p:nvPr>
        </p:nvSpPr>
        <p:spPr>
          <a:xfrm>
            <a:off x="1500166" y="1071552"/>
            <a:ext cx="3278909" cy="7858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/>
              <a:t>Здравствуйте!</a:t>
            </a:r>
            <a:endParaRPr sz="3200"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4294967295"/>
          </p:nvPr>
        </p:nvSpPr>
        <p:spPr>
          <a:xfrm>
            <a:off x="1428728" y="1928808"/>
            <a:ext cx="3305738" cy="19666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ru-RU" sz="1800" dirty="0" smtClean="0"/>
              <a:t>Давайте познакомимся!</a:t>
            </a:r>
          </a:p>
          <a:p>
            <a:pPr>
              <a:buNone/>
            </a:pPr>
            <a:r>
              <a:rPr lang="ru-RU" sz="1800" dirty="0" smtClean="0"/>
              <a:t>Меня зовут </a:t>
            </a:r>
          </a:p>
          <a:p>
            <a:pPr>
              <a:buNone/>
            </a:pPr>
            <a:r>
              <a:rPr lang="ru-RU" sz="1800" b="1" dirty="0" smtClean="0"/>
              <a:t>Елена Владимировна</a:t>
            </a:r>
          </a:p>
          <a:p>
            <a:pPr>
              <a:buNone/>
            </a:pPr>
            <a:r>
              <a:rPr lang="ru-RU" sz="1800" dirty="0" smtClean="0"/>
              <a:t> Я Заведующая библиотекой </a:t>
            </a:r>
            <a:endParaRPr lang="en-US" sz="1800" dirty="0" smtClean="0"/>
          </a:p>
          <a:p>
            <a:pPr>
              <a:buNone/>
            </a:pPr>
            <a:r>
              <a:rPr lang="ru-RU" sz="1800" dirty="0" smtClean="0"/>
              <a:t>школы «Горки-Х»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b="1"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pic>
        <p:nvPicPr>
          <p:cNvPr id="7" name="Рисунок 6" descr="IMG_7082-Edit.jpg"/>
          <p:cNvPicPr>
            <a:picLocks noChangeAspect="1"/>
          </p:cNvPicPr>
          <p:nvPr/>
        </p:nvPicPr>
        <p:blipFill>
          <a:blip r:embed="rId4"/>
          <a:srcRect l="13903" r="29955"/>
          <a:stretch>
            <a:fillRect/>
          </a:stretch>
        </p:blipFill>
        <p:spPr>
          <a:xfrm>
            <a:off x="5142861" y="1193958"/>
            <a:ext cx="2286016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/>
          <p:nvPr/>
        </p:nvSpPr>
        <p:spPr>
          <a:xfrm>
            <a:off x="1871775" y="1561523"/>
            <a:ext cx="5895737" cy="2808599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xfrm>
            <a:off x="1571604" y="785801"/>
            <a:ext cx="6601370" cy="6334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1800" dirty="0" smtClean="0"/>
              <a:t>Библиотека МБОУ СОШ «Горки-Х» на карте Московской области:</a:t>
            </a:r>
            <a:endParaRPr sz="1800"/>
          </a:p>
        </p:txBody>
      </p:sp>
      <p:sp>
        <p:nvSpPr>
          <p:cNvPr id="173" name="Google Shape;173;p27"/>
          <p:cNvSpPr/>
          <p:nvPr/>
        </p:nvSpPr>
        <p:spPr>
          <a:xfrm>
            <a:off x="4857752" y="1857370"/>
            <a:ext cx="857256" cy="285752"/>
          </a:xfrm>
          <a:prstGeom prst="wedgeRectCallout">
            <a:avLst>
              <a:gd name="adj1" fmla="val -32601"/>
              <a:gd name="adj2" fmla="val 5024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latin typeface="Tinos"/>
                <a:ea typeface="Tinos"/>
                <a:cs typeface="Tinos"/>
                <a:sym typeface="Tinos"/>
              </a:rPr>
              <a:t>our office</a:t>
            </a:r>
            <a:endParaRPr sz="1000" i="1"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174" name="Google Shape;174;p27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sp>
        <p:nvSpPr>
          <p:cNvPr id="175" name="Google Shape;175;p27"/>
          <p:cNvSpPr/>
          <p:nvPr/>
        </p:nvSpPr>
        <p:spPr>
          <a:xfrm>
            <a:off x="2371050" y="2300473"/>
            <a:ext cx="194449" cy="264377"/>
          </a:xfrm>
          <a:custGeom>
            <a:avLst/>
            <a:gdLst/>
            <a:ahLst/>
            <a:cxnLst/>
            <a:rect l="l" t="t" r="r" b="b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7"/>
          <p:cNvSpPr/>
          <p:nvPr/>
        </p:nvSpPr>
        <p:spPr>
          <a:xfrm>
            <a:off x="3660800" y="3247723"/>
            <a:ext cx="194449" cy="264377"/>
          </a:xfrm>
          <a:custGeom>
            <a:avLst/>
            <a:gdLst/>
            <a:ahLst/>
            <a:cxnLst/>
            <a:rect l="l" t="t" r="r" b="b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7"/>
          <p:cNvSpPr/>
          <p:nvPr/>
        </p:nvSpPr>
        <p:spPr>
          <a:xfrm>
            <a:off x="4343100" y="2094748"/>
            <a:ext cx="194449" cy="264377"/>
          </a:xfrm>
          <a:custGeom>
            <a:avLst/>
            <a:gdLst/>
            <a:ahLst/>
            <a:cxnLst/>
            <a:rect l="l" t="t" r="r" b="b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7"/>
          <p:cNvSpPr/>
          <p:nvPr/>
        </p:nvSpPr>
        <p:spPr>
          <a:xfrm>
            <a:off x="4825075" y="3630048"/>
            <a:ext cx="194449" cy="264377"/>
          </a:xfrm>
          <a:custGeom>
            <a:avLst/>
            <a:gdLst/>
            <a:ahLst/>
            <a:cxnLst/>
            <a:rect l="l" t="t" r="r" b="b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7"/>
          <p:cNvSpPr/>
          <p:nvPr/>
        </p:nvSpPr>
        <p:spPr>
          <a:xfrm>
            <a:off x="6386225" y="2470648"/>
            <a:ext cx="194449" cy="264377"/>
          </a:xfrm>
          <a:custGeom>
            <a:avLst/>
            <a:gdLst/>
            <a:ahLst/>
            <a:cxnLst/>
            <a:rect l="l" t="t" r="r" b="b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7"/>
          <p:cNvSpPr/>
          <p:nvPr/>
        </p:nvSpPr>
        <p:spPr>
          <a:xfrm>
            <a:off x="6900525" y="3702223"/>
            <a:ext cx="194449" cy="264377"/>
          </a:xfrm>
          <a:custGeom>
            <a:avLst/>
            <a:gdLst/>
            <a:ahLst/>
            <a:cxnLst/>
            <a:rect l="l" t="t" r="r" b="b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Рисунок 11"/>
          <p:cNvPicPr/>
          <p:nvPr/>
        </p:nvPicPr>
        <p:blipFill>
          <a:blip r:embed="rId3"/>
          <a:srcRect t="8716" r="5949" b="10780"/>
          <a:stretch>
            <a:fillRect/>
          </a:stretch>
        </p:blipFill>
        <p:spPr bwMode="auto">
          <a:xfrm>
            <a:off x="1500166" y="1357304"/>
            <a:ext cx="614366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3000378"/>
            <a:ext cx="1492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1345 читателей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285852" y="3286130"/>
            <a:ext cx="16430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ru-RU" sz="1000" b="1" i="1" dirty="0" smtClean="0">
                <a:solidFill>
                  <a:srgbClr val="666666"/>
                </a:solidFill>
              </a:rPr>
              <a:t>Это число постоянно меняется из года в год, читателей нашей библиотеки становится всё больше! </a:t>
            </a:r>
            <a:endParaRPr lang="ru-RU" sz="1000" b="1" i="1" dirty="0">
              <a:solidFill>
                <a:srgbClr val="6666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dirty="0" smtClean="0"/>
              <a:t>Библиотечный фонд: </a:t>
            </a:r>
            <a:r>
              <a:rPr lang="ru-RU" dirty="0" smtClean="0"/>
              <a:t>63930 </a:t>
            </a:r>
            <a:r>
              <a:rPr lang="ru-RU" dirty="0" smtClean="0"/>
              <a:t>экземпляра книг.</a:t>
            </a: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2"/>
          </p:nvPr>
        </p:nvSpPr>
        <p:spPr>
          <a:xfrm>
            <a:off x="1556175" y="3677325"/>
            <a:ext cx="66168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200" dirty="0" smtClean="0"/>
              <a:t>Художественная литература: </a:t>
            </a:r>
            <a:r>
              <a:rPr lang="ru-RU" sz="1200" dirty="0" smtClean="0"/>
              <a:t>40348</a:t>
            </a:r>
            <a:r>
              <a:rPr lang="ru-RU" sz="1200" dirty="0" smtClean="0"/>
              <a:t> </a:t>
            </a:r>
            <a:r>
              <a:rPr lang="ru-RU" sz="1200" dirty="0" smtClean="0"/>
              <a:t>экземпляра книг.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 smtClean="0"/>
              <a:t>Учебники: </a:t>
            </a:r>
            <a:r>
              <a:rPr lang="ru-RU" sz="1200" dirty="0" smtClean="0"/>
              <a:t>23582 </a:t>
            </a:r>
            <a:r>
              <a:rPr lang="ru-RU" sz="1200" dirty="0" smtClean="0"/>
              <a:t>экземпляра книг. </a:t>
            </a:r>
            <a:endParaRPr sz="1200">
              <a:solidFill>
                <a:srgbClr val="A64D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A64D79"/>
              </a:solidFill>
            </a:endParaRPr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2105025" y="1338262"/>
          <a:ext cx="4933950" cy="246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Зарегистрируйтесь и бесплатно читайте 2500 электронных книг.</a:t>
            </a:r>
            <a:endParaRPr sz="1800"/>
          </a:p>
        </p:txBody>
      </p:sp>
      <p:sp>
        <p:nvSpPr>
          <p:cNvPr id="207" name="Google Shape;207;p30"/>
          <p:cNvSpPr/>
          <p:nvPr/>
        </p:nvSpPr>
        <p:spPr>
          <a:xfrm>
            <a:off x="1673700" y="1909250"/>
            <a:ext cx="2343900" cy="1838700"/>
          </a:xfrm>
          <a:prstGeom prst="homePlate">
            <a:avLst>
              <a:gd name="adj" fmla="val 30129"/>
            </a:avLst>
          </a:prstGeom>
          <a:solidFill>
            <a:srgbClr val="000000">
              <a:alpha val="9620"/>
            </a:srgbClr>
          </a:solidFill>
          <a:ln w="9525" cap="flat" cmpd="sng">
            <a:solidFill>
              <a:srgbClr val="B7B7B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nos"/>
                <a:ea typeface="Tinos"/>
                <a:cs typeface="Tinos"/>
                <a:sym typeface="Tinos"/>
              </a:rPr>
              <a:t>first</a:t>
            </a:r>
            <a:endParaRPr sz="1800"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208" name="Google Shape;208;p30"/>
          <p:cNvSpPr/>
          <p:nvPr/>
        </p:nvSpPr>
        <p:spPr>
          <a:xfrm>
            <a:off x="3706340" y="1909250"/>
            <a:ext cx="2389200" cy="1838700"/>
          </a:xfrm>
          <a:prstGeom prst="chevron">
            <a:avLst>
              <a:gd name="adj" fmla="val 29853"/>
            </a:avLst>
          </a:prstGeom>
          <a:solidFill>
            <a:srgbClr val="000000">
              <a:alpha val="9620"/>
            </a:srgbClr>
          </a:solidFill>
          <a:ln w="9525" cap="flat" cmpd="sng">
            <a:solidFill>
              <a:srgbClr val="B7B7B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Tinos"/>
                <a:ea typeface="Tinos"/>
                <a:cs typeface="Tinos"/>
                <a:sym typeface="Tinos"/>
              </a:rPr>
              <a:t>second</a:t>
            </a:r>
            <a:endParaRPr sz="1800"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209" name="Google Shape;209;p30"/>
          <p:cNvSpPr/>
          <p:nvPr/>
        </p:nvSpPr>
        <p:spPr>
          <a:xfrm>
            <a:off x="5784054" y="1909250"/>
            <a:ext cx="2389200" cy="1838700"/>
          </a:xfrm>
          <a:prstGeom prst="chevron">
            <a:avLst>
              <a:gd name="adj" fmla="val 29853"/>
            </a:avLst>
          </a:prstGeom>
          <a:solidFill>
            <a:srgbClr val="000000">
              <a:alpha val="9620"/>
            </a:srgbClr>
          </a:solidFill>
          <a:ln w="9525" cap="flat" cmpd="sng">
            <a:solidFill>
              <a:srgbClr val="B7B7B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Tinos"/>
                <a:ea typeface="Tinos"/>
                <a:cs typeface="Tinos"/>
                <a:sym typeface="Tinos"/>
              </a:rPr>
              <a:t>last</a:t>
            </a:r>
            <a:endParaRPr sz="1800"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210" name="Google Shape;210;p30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928808"/>
            <a:ext cx="1285884" cy="181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14810" y="2357436"/>
            <a:ext cx="1577514" cy="822596"/>
          </a:xfrm>
          <a:prstGeom prst="rect">
            <a:avLst/>
          </a:prstGeom>
        </p:spPr>
      </p:pic>
      <p:pic>
        <p:nvPicPr>
          <p:cNvPr id="9" name="Объект 8"/>
          <p:cNvPicPr>
            <a:picLocks/>
          </p:cNvPicPr>
          <p:nvPr/>
        </p:nvPicPr>
        <p:blipFill>
          <a:blip r:embed="rId5"/>
          <a:srcRect l="37316" t="16822" r="37852" b="30555"/>
          <a:stretch>
            <a:fillRect/>
          </a:stretch>
        </p:blipFill>
        <p:spPr>
          <a:xfrm>
            <a:off x="6500826" y="2214560"/>
            <a:ext cx="1143008" cy="1071570"/>
          </a:xfrm>
          <a:prstGeom prst="rect">
            <a:avLst/>
          </a:prstGeom>
        </p:spPr>
      </p:pic>
      <p:pic>
        <p:nvPicPr>
          <p:cNvPr id="1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6830" y="1905297"/>
            <a:ext cx="1285884" cy="181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Цель библиотеки: </a:t>
            </a:r>
            <a:r>
              <a:rPr lang="ru-RU" sz="1800" dirty="0" smtClean="0"/>
              <a:t>Организация работы библиотеки как информационного, образовательного и культурного центра.</a:t>
            </a:r>
            <a:endParaRPr sz="1800"/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1"/>
          </p:nvPr>
        </p:nvSpPr>
        <p:spPr>
          <a:xfrm>
            <a:off x="1556175" y="1357304"/>
            <a:ext cx="3199800" cy="2831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ru-RU" sz="1800" b="1" dirty="0" smtClean="0"/>
              <a:t>В Библиотеке:</a:t>
            </a:r>
          </a:p>
          <a:p>
            <a:r>
              <a:rPr lang="ru-RU" sz="1400" dirty="0" smtClean="0"/>
              <a:t>Можно выбрать нужную тебе книгу из множества других. </a:t>
            </a:r>
          </a:p>
          <a:p>
            <a:r>
              <a:rPr lang="ru-RU" sz="1400" dirty="0" smtClean="0"/>
              <a:t>Книгу или журнал можно взять с собой или почитать в читальном зале.</a:t>
            </a:r>
          </a:p>
          <a:p>
            <a:r>
              <a:rPr lang="ru-RU" sz="1400" dirty="0" smtClean="0"/>
              <a:t>Школьники могут готовиться к урокам и проектам.</a:t>
            </a:r>
          </a:p>
          <a:p>
            <a:r>
              <a:rPr lang="ru-RU" sz="1400" dirty="0" smtClean="0"/>
              <a:t>Школьники могут играть в шахматы, шашки и другие настольное игры.</a:t>
            </a:r>
            <a:endParaRPr lang="ru-RU" sz="1400" dirty="0"/>
          </a:p>
        </p:txBody>
      </p:sp>
      <p:sp>
        <p:nvSpPr>
          <p:cNvPr id="141" name="Google Shape;141;p2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pic>
        <p:nvPicPr>
          <p:cNvPr id="142" name="Google Shape;142;p23" descr="Vintage Mockingbird b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7818" y="2000246"/>
            <a:ext cx="2420622" cy="1870596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 dist="38100" dir="2700000" algn="bl" rotWithShape="0">
              <a:schemeClr val="dk1">
                <a:alpha val="12000"/>
              </a:schemeClr>
            </a:outerShdw>
          </a:effectLst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5174" y="2005601"/>
            <a:ext cx="2476481" cy="18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ctrTitle" idx="4294967295"/>
          </p:nvPr>
        </p:nvSpPr>
        <p:spPr>
          <a:xfrm>
            <a:off x="1785919" y="2500312"/>
            <a:ext cx="5605056" cy="17859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 smtClean="0"/>
              <a:t>Мероприятия в Библиотеке</a:t>
            </a:r>
            <a:endParaRPr sz="60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sp>
        <p:nvSpPr>
          <p:cNvPr id="9" name="Google Shape;305;p39"/>
          <p:cNvSpPr/>
          <p:nvPr/>
        </p:nvSpPr>
        <p:spPr>
          <a:xfrm>
            <a:off x="1928795" y="1199153"/>
            <a:ext cx="926942" cy="1086845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ctrTitle"/>
          </p:nvPr>
        </p:nvSpPr>
        <p:spPr>
          <a:xfrm>
            <a:off x="1714480" y="785800"/>
            <a:ext cx="6000145" cy="6429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/>
              <a:t>1.</a:t>
            </a:r>
            <a:r>
              <a:rPr lang="ru-RU" sz="3600" dirty="0" smtClean="0"/>
              <a:t>Знакомство с библиотекой</a:t>
            </a:r>
            <a:endParaRPr sz="3600"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pic>
        <p:nvPicPr>
          <p:cNvPr id="10" name="Рисунок 9" descr="5e625fc1-d5c6-4153-9727-2cd897d23eae.jpg"/>
          <p:cNvPicPr>
            <a:picLocks noChangeAspect="1"/>
          </p:cNvPicPr>
          <p:nvPr/>
        </p:nvPicPr>
        <p:blipFill>
          <a:blip r:embed="rId3"/>
          <a:srcRect l="14844" r="26562" b="1389"/>
          <a:stretch>
            <a:fillRect/>
          </a:stretch>
        </p:blipFill>
        <p:spPr>
          <a:xfrm>
            <a:off x="5357818" y="1643056"/>
            <a:ext cx="2995628" cy="2268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70d07f4-3c73-4f18-b333-530dae890867.jpg"/>
          <p:cNvPicPr>
            <a:picLocks noChangeAspect="1"/>
          </p:cNvPicPr>
          <p:nvPr/>
        </p:nvPicPr>
        <p:blipFill>
          <a:blip r:embed="rId4"/>
          <a:srcRect l="4440" t="25000" r="5290" b="1842"/>
          <a:stretch>
            <a:fillRect/>
          </a:stretch>
        </p:blipFill>
        <p:spPr>
          <a:xfrm>
            <a:off x="1428728" y="1643055"/>
            <a:ext cx="3786214" cy="2296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title" idx="4294967295"/>
          </p:nvPr>
        </p:nvSpPr>
        <p:spPr>
          <a:xfrm>
            <a:off x="1484574" y="689450"/>
            <a:ext cx="6159259" cy="596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3600" dirty="0" smtClean="0"/>
              <a:t>2</a:t>
            </a:r>
            <a:r>
              <a:rPr lang="en" sz="3600" dirty="0" smtClean="0"/>
              <a:t>.</a:t>
            </a:r>
            <a:r>
              <a:rPr lang="ru-RU" sz="3600" dirty="0" smtClean="0"/>
              <a:t> Книжные выставки</a:t>
            </a:r>
            <a:r>
              <a:rPr lang="ru-RU" sz="1800" b="0" i="1" dirty="0" smtClean="0">
                <a:latin typeface="Tinos"/>
                <a:ea typeface="Tinos"/>
                <a:cs typeface="Tinos"/>
                <a:sym typeface="Tinos"/>
              </a:rPr>
              <a:t/>
            </a:r>
            <a:br>
              <a:rPr lang="ru-RU" sz="1800" b="0" i="1" dirty="0" smtClean="0">
                <a:latin typeface="Tinos"/>
                <a:ea typeface="Tinos"/>
                <a:cs typeface="Tinos"/>
                <a:sym typeface="Tinos"/>
              </a:rPr>
            </a:br>
            <a:endParaRPr sz="1800" b="0" i="1"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148" name="Google Shape;148;p24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3"/>
          <a:srcRect l="8723" t="19305" b="2181"/>
          <a:stretch>
            <a:fillRect/>
          </a:stretch>
        </p:blipFill>
        <p:spPr bwMode="auto">
          <a:xfrm>
            <a:off x="5929322" y="1491573"/>
            <a:ext cx="1874493" cy="2801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WhatsApp Image 2022-04-11 at 10.50.20 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66" y="1500180"/>
            <a:ext cx="1946817" cy="278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WhatsApp Image 2021-11-18 at 09.34.00.jpeg"/>
          <p:cNvPicPr>
            <a:picLocks noChangeAspect="1"/>
          </p:cNvPicPr>
          <p:nvPr/>
        </p:nvPicPr>
        <p:blipFill>
          <a:blip r:embed="rId5"/>
          <a:srcRect l="14815" r="22222"/>
          <a:stretch>
            <a:fillRect/>
          </a:stretch>
        </p:blipFill>
        <p:spPr>
          <a:xfrm>
            <a:off x="3960363" y="1498758"/>
            <a:ext cx="1473137" cy="2800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Quintus template">
  <a:themeElements>
    <a:clrScheme name="Custom 347">
      <a:dk1>
        <a:srgbClr val="25212A"/>
      </a:dk1>
      <a:lt1>
        <a:srgbClr val="FFFFFF"/>
      </a:lt1>
      <a:dk2>
        <a:srgbClr val="797281"/>
      </a:dk2>
      <a:lt2>
        <a:srgbClr val="E7E6E9"/>
      </a:lt2>
      <a:accent1>
        <a:srgbClr val="B87647"/>
      </a:accent1>
      <a:accent2>
        <a:srgbClr val="A85A5A"/>
      </a:accent2>
      <a:accent3>
        <a:srgbClr val="853E61"/>
      </a:accent3>
      <a:accent4>
        <a:srgbClr val="5C3959"/>
      </a:accent4>
      <a:accent5>
        <a:srgbClr val="CC4125"/>
      </a:accent5>
      <a:accent6>
        <a:srgbClr val="E4B681"/>
      </a:accent6>
      <a:hlink>
        <a:srgbClr val="25212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219</Words>
  <PresentationFormat>Экран (16:9)</PresentationFormat>
  <Paragraphs>54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Oswald</vt:lpstr>
      <vt:lpstr>Times New Roman</vt:lpstr>
      <vt:lpstr>Tinos</vt:lpstr>
      <vt:lpstr>Quintus template</vt:lpstr>
      <vt:lpstr>ЗНАКОМСТВО С БИБЛИОТЕКОЙ</vt:lpstr>
      <vt:lpstr>Здравствуйте!</vt:lpstr>
      <vt:lpstr>Библиотека МБОУ СОШ «Горки-Х» на карте Московской области:</vt:lpstr>
      <vt:lpstr>Библиотечный фонд: 63930 экземпляра книг.</vt:lpstr>
      <vt:lpstr>Зарегистрируйтесь и бесплатно читайте 2500 электронных книг.</vt:lpstr>
      <vt:lpstr>Цель библиотеки: Организация работы библиотеки как информационного, образовательного и культурного центра.</vt:lpstr>
      <vt:lpstr>Мероприятия в Библиотеке</vt:lpstr>
      <vt:lpstr>1.Знакомство с библиотекой</vt:lpstr>
      <vt:lpstr>2. Книжные выставки </vt:lpstr>
      <vt:lpstr>3.Встреча с писателями</vt:lpstr>
      <vt:lpstr>4.Праздник поэзии</vt:lpstr>
      <vt:lpstr>5.Конкурсы рисунков</vt:lpstr>
      <vt:lpstr>6.Акция «Подари книгу Библиотеке»</vt:lpstr>
      <vt:lpstr>7.Конкурсы: «Самый читающий класс»,  «Лучшие читатели школьной библиотеки» </vt:lpstr>
      <vt:lpstr>8. Публикация в журналах «Читайка»</vt:lpstr>
      <vt:lpstr>   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С БИБЛИОТЕКОЙ</dc:title>
  <cp:lastModifiedBy>pc-sgx16</cp:lastModifiedBy>
  <cp:revision>80</cp:revision>
  <dcterms:modified xsi:type="dcterms:W3CDTF">2024-12-04T11:37:57Z</dcterms:modified>
</cp:coreProperties>
</file>