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slideLayouts/slideLayout3.xml" ContentType="application/vnd.openxmlformats-officedocument.presentationml.slideLayout+xml"/>
  <Override PartName="/ppt/theme/theme5.xml" ContentType="application/vnd.openxmlformats-officedocument.theme+xml"/>
  <Override PartName="/ppt/slideLayouts/slideLayout4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07" r:id="rId1"/>
    <p:sldMasterId id="2147483660" r:id="rId2"/>
    <p:sldMasterId id="2147483720" r:id="rId3"/>
    <p:sldMasterId id="2147483732" r:id="rId4"/>
    <p:sldMasterId id="2147483798" r:id="rId5"/>
    <p:sldMasterId id="2147483685" r:id="rId6"/>
  </p:sldMasterIdLst>
  <p:notesMasterIdLst>
    <p:notesMasterId r:id="rId142"/>
  </p:notesMasterIdLst>
  <p:sldIdLst>
    <p:sldId id="383" r:id="rId7"/>
    <p:sldId id="396" r:id="rId8"/>
    <p:sldId id="395" r:id="rId9"/>
    <p:sldId id="481" r:id="rId10"/>
    <p:sldId id="423" r:id="rId11"/>
    <p:sldId id="482" r:id="rId12"/>
    <p:sldId id="459" r:id="rId13"/>
    <p:sldId id="483" r:id="rId14"/>
    <p:sldId id="484" r:id="rId15"/>
    <p:sldId id="480" r:id="rId16"/>
    <p:sldId id="410" r:id="rId17"/>
    <p:sldId id="419" r:id="rId18"/>
    <p:sldId id="276" r:id="rId19"/>
    <p:sldId id="414" r:id="rId20"/>
    <p:sldId id="415" r:id="rId21"/>
    <p:sldId id="416" r:id="rId22"/>
    <p:sldId id="417" r:id="rId23"/>
    <p:sldId id="420" r:id="rId24"/>
    <p:sldId id="407" r:id="rId25"/>
    <p:sldId id="421" r:id="rId26"/>
    <p:sldId id="422" r:id="rId27"/>
    <p:sldId id="275" r:id="rId28"/>
    <p:sldId id="408" r:id="rId29"/>
    <p:sldId id="418" r:id="rId30"/>
    <p:sldId id="412" r:id="rId31"/>
    <p:sldId id="424" r:id="rId32"/>
    <p:sldId id="277" r:id="rId33"/>
    <p:sldId id="411" r:id="rId34"/>
    <p:sldId id="425" r:id="rId35"/>
    <p:sldId id="409" r:id="rId36"/>
    <p:sldId id="460" r:id="rId37"/>
    <p:sldId id="430" r:id="rId38"/>
    <p:sldId id="426" r:id="rId39"/>
    <p:sldId id="431" r:id="rId40"/>
    <p:sldId id="479" r:id="rId41"/>
    <p:sldId id="427" r:id="rId42"/>
    <p:sldId id="428" r:id="rId43"/>
    <p:sldId id="413" r:id="rId44"/>
    <p:sldId id="429" r:id="rId45"/>
    <p:sldId id="394" r:id="rId46"/>
    <p:sldId id="280" r:id="rId47"/>
    <p:sldId id="397" r:id="rId48"/>
    <p:sldId id="399" r:id="rId49"/>
    <p:sldId id="344" r:id="rId50"/>
    <p:sldId id="342" r:id="rId51"/>
    <p:sldId id="343" r:id="rId52"/>
    <p:sldId id="488" r:id="rId53"/>
    <p:sldId id="476" r:id="rId54"/>
    <p:sldId id="477" r:id="rId55"/>
    <p:sldId id="487" r:id="rId56"/>
    <p:sldId id="461" r:id="rId57"/>
    <p:sldId id="462" r:id="rId58"/>
    <p:sldId id="463" r:id="rId59"/>
    <p:sldId id="470" r:id="rId60"/>
    <p:sldId id="489" r:id="rId61"/>
    <p:sldId id="471" r:id="rId62"/>
    <p:sldId id="472" r:id="rId63"/>
    <p:sldId id="473" r:id="rId64"/>
    <p:sldId id="466" r:id="rId65"/>
    <p:sldId id="467" r:id="rId66"/>
    <p:sldId id="468" r:id="rId67"/>
    <p:sldId id="469" r:id="rId68"/>
    <p:sldId id="303" r:id="rId69"/>
    <p:sldId id="335" r:id="rId70"/>
    <p:sldId id="336" r:id="rId71"/>
    <p:sldId id="490" r:id="rId72"/>
    <p:sldId id="348" r:id="rId73"/>
    <p:sldId id="350" r:id="rId74"/>
    <p:sldId id="398" r:id="rId75"/>
    <p:sldId id="465" r:id="rId76"/>
    <p:sldId id="400" r:id="rId77"/>
    <p:sldId id="405" r:id="rId78"/>
    <p:sldId id="406" r:id="rId79"/>
    <p:sldId id="387" r:id="rId80"/>
    <p:sldId id="451" r:id="rId81"/>
    <p:sldId id="491" r:id="rId82"/>
    <p:sldId id="436" r:id="rId83"/>
    <p:sldId id="493" r:id="rId84"/>
    <p:sldId id="494" r:id="rId85"/>
    <p:sldId id="496" r:id="rId86"/>
    <p:sldId id="501" r:id="rId87"/>
    <p:sldId id="498" r:id="rId88"/>
    <p:sldId id="499" r:id="rId89"/>
    <p:sldId id="369" r:id="rId90"/>
    <p:sldId id="495" r:id="rId91"/>
    <p:sldId id="356" r:id="rId92"/>
    <p:sldId id="432" r:id="rId93"/>
    <p:sldId id="492" r:id="rId94"/>
    <p:sldId id="437" r:id="rId95"/>
    <p:sldId id="329" r:id="rId96"/>
    <p:sldId id="302" r:id="rId97"/>
    <p:sldId id="435" r:id="rId98"/>
    <p:sldId id="433" r:id="rId99"/>
    <p:sldId id="294" r:id="rId100"/>
    <p:sldId id="434" r:id="rId101"/>
    <p:sldId id="295" r:id="rId102"/>
    <p:sldId id="283" r:id="rId103"/>
    <p:sldId id="439" r:id="rId104"/>
    <p:sldId id="438" r:id="rId105"/>
    <p:sldId id="282" r:id="rId106"/>
    <p:sldId id="279" r:id="rId107"/>
    <p:sldId id="372" r:id="rId108"/>
    <p:sldId id="391" r:id="rId109"/>
    <p:sldId id="497" r:id="rId110"/>
    <p:sldId id="486" r:id="rId111"/>
    <p:sldId id="485" r:id="rId112"/>
    <p:sldId id="505" r:id="rId113"/>
    <p:sldId id="506" r:id="rId114"/>
    <p:sldId id="440" r:id="rId115"/>
    <p:sldId id="441" r:id="rId116"/>
    <p:sldId id="503" r:id="rId117"/>
    <p:sldId id="475" r:id="rId118"/>
    <p:sldId id="377" r:id="rId119"/>
    <p:sldId id="378" r:id="rId120"/>
    <p:sldId id="474" r:id="rId121"/>
    <p:sldId id="502" r:id="rId122"/>
    <p:sldId id="442" r:id="rId123"/>
    <p:sldId id="443" r:id="rId124"/>
    <p:sldId id="444" r:id="rId125"/>
    <p:sldId id="453" r:id="rId126"/>
    <p:sldId id="379" r:id="rId127"/>
    <p:sldId id="455" r:id="rId128"/>
    <p:sldId id="456" r:id="rId129"/>
    <p:sldId id="457" r:id="rId130"/>
    <p:sldId id="332" r:id="rId131"/>
    <p:sldId id="290" r:id="rId132"/>
    <p:sldId id="445" r:id="rId133"/>
    <p:sldId id="446" r:id="rId134"/>
    <p:sldId id="448" r:id="rId135"/>
    <p:sldId id="447" r:id="rId136"/>
    <p:sldId id="450" r:id="rId137"/>
    <p:sldId id="452" r:id="rId138"/>
    <p:sldId id="449" r:id="rId139"/>
    <p:sldId id="504" r:id="rId140"/>
    <p:sldId id="458" r:id="rId141"/>
  </p:sldIdLst>
  <p:sldSz cx="7056438" cy="5143500"/>
  <p:notesSz cx="6858000" cy="9144000"/>
  <p:defaultTextStyle>
    <a:lvl1pPr>
      <a:defRPr>
        <a:latin typeface="+mj-lt"/>
        <a:ea typeface="+mj-ea"/>
        <a:cs typeface="+mj-cs"/>
        <a:sym typeface="Helvetica Neue"/>
      </a:defRPr>
    </a:lvl1pPr>
    <a:lvl2pPr>
      <a:defRPr>
        <a:latin typeface="+mj-lt"/>
        <a:ea typeface="+mj-ea"/>
        <a:cs typeface="+mj-cs"/>
        <a:sym typeface="Helvetica Neue"/>
      </a:defRPr>
    </a:lvl2pPr>
    <a:lvl3pPr>
      <a:defRPr>
        <a:latin typeface="+mj-lt"/>
        <a:ea typeface="+mj-ea"/>
        <a:cs typeface="+mj-cs"/>
        <a:sym typeface="Helvetica Neue"/>
      </a:defRPr>
    </a:lvl3pPr>
    <a:lvl4pPr>
      <a:defRPr>
        <a:latin typeface="+mj-lt"/>
        <a:ea typeface="+mj-ea"/>
        <a:cs typeface="+mj-cs"/>
        <a:sym typeface="Helvetica Neue"/>
      </a:defRPr>
    </a:lvl4pPr>
    <a:lvl5pPr>
      <a:defRPr>
        <a:latin typeface="+mj-lt"/>
        <a:ea typeface="+mj-ea"/>
        <a:cs typeface="+mj-cs"/>
        <a:sym typeface="Helvetica Neue"/>
      </a:defRPr>
    </a:lvl5pPr>
    <a:lvl6pPr>
      <a:defRPr>
        <a:latin typeface="+mj-lt"/>
        <a:ea typeface="+mj-ea"/>
        <a:cs typeface="+mj-cs"/>
        <a:sym typeface="Helvetica Neue"/>
      </a:defRPr>
    </a:lvl6pPr>
    <a:lvl7pPr>
      <a:defRPr>
        <a:latin typeface="+mj-lt"/>
        <a:ea typeface="+mj-ea"/>
        <a:cs typeface="+mj-cs"/>
        <a:sym typeface="Helvetica Neue"/>
      </a:defRPr>
    </a:lvl7pPr>
    <a:lvl8pPr>
      <a:defRPr>
        <a:latin typeface="+mj-lt"/>
        <a:ea typeface="+mj-ea"/>
        <a:cs typeface="+mj-cs"/>
        <a:sym typeface="Helvetica Neue"/>
      </a:defRPr>
    </a:lvl8pPr>
    <a:lvl9pPr>
      <a:defRPr>
        <a:latin typeface="+mj-lt"/>
        <a:ea typeface="+mj-ea"/>
        <a:cs typeface="+mj-cs"/>
        <a:sym typeface="Helvetica Neue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63" userDrawn="1">
          <p15:clr>
            <a:srgbClr val="A4A3A4"/>
          </p15:clr>
        </p15:guide>
        <p15:guide id="2" pos="2160" userDrawn="1">
          <p15:clr>
            <a:srgbClr val="A4A3A4"/>
          </p15:clr>
        </p15:guide>
        <p15:guide id="3" orient="horz" pos="1720" userDrawn="1">
          <p15:clr>
            <a:srgbClr val="A4A3A4"/>
          </p15:clr>
        </p15:guide>
        <p15:guide id="4" pos="119" userDrawn="1">
          <p15:clr>
            <a:srgbClr val="A4A3A4"/>
          </p15:clr>
        </p15:guide>
        <p15:guide id="5" pos="420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66"/>
    <a:srgbClr val="6678C2"/>
    <a:srgbClr val="FF7C80"/>
    <a:srgbClr val="FF5050"/>
    <a:srgbClr val="FF6699"/>
    <a:srgbClr val="FF0066"/>
    <a:srgbClr val="FFCC00"/>
    <a:srgbClr val="172440"/>
    <a:srgbClr val="EA93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37" autoAdjust="0"/>
    <p:restoredTop sz="88679" autoAdjust="0"/>
  </p:normalViewPr>
  <p:slideViewPr>
    <p:cSldViewPr snapToGrid="0" snapToObjects="1">
      <p:cViewPr>
        <p:scale>
          <a:sx n="90" d="100"/>
          <a:sy n="90" d="100"/>
        </p:scale>
        <p:origin x="-1752" y="-154"/>
      </p:cViewPr>
      <p:guideLst>
        <p:guide orient="horz" pos="463"/>
        <p:guide orient="horz" pos="1720"/>
        <p:guide pos="2223"/>
        <p:guide pos="122"/>
        <p:guide pos="432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266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1.xml"/><Relationship Id="rId21" Type="http://schemas.openxmlformats.org/officeDocument/2006/relationships/slide" Target="slides/slide15.xml"/><Relationship Id="rId42" Type="http://schemas.openxmlformats.org/officeDocument/2006/relationships/slide" Target="slides/slide36.xml"/><Relationship Id="rId63" Type="http://schemas.openxmlformats.org/officeDocument/2006/relationships/slide" Target="slides/slide57.xml"/><Relationship Id="rId84" Type="http://schemas.openxmlformats.org/officeDocument/2006/relationships/slide" Target="slides/slide78.xml"/><Relationship Id="rId138" Type="http://schemas.openxmlformats.org/officeDocument/2006/relationships/slide" Target="slides/slide132.xml"/><Relationship Id="rId107" Type="http://schemas.openxmlformats.org/officeDocument/2006/relationships/slide" Target="slides/slide101.xml"/><Relationship Id="rId11" Type="http://schemas.openxmlformats.org/officeDocument/2006/relationships/slide" Target="slides/slide5.xml"/><Relationship Id="rId32" Type="http://schemas.openxmlformats.org/officeDocument/2006/relationships/slide" Target="slides/slide26.xml"/><Relationship Id="rId53" Type="http://schemas.openxmlformats.org/officeDocument/2006/relationships/slide" Target="slides/slide47.xml"/><Relationship Id="rId74" Type="http://schemas.openxmlformats.org/officeDocument/2006/relationships/slide" Target="slides/slide68.xml"/><Relationship Id="rId128" Type="http://schemas.openxmlformats.org/officeDocument/2006/relationships/slide" Target="slides/slide122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84.xml"/><Relationship Id="rId95" Type="http://schemas.openxmlformats.org/officeDocument/2006/relationships/slide" Target="slides/slide89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64" Type="http://schemas.openxmlformats.org/officeDocument/2006/relationships/slide" Target="slides/slide58.xml"/><Relationship Id="rId69" Type="http://schemas.openxmlformats.org/officeDocument/2006/relationships/slide" Target="slides/slide63.xml"/><Relationship Id="rId113" Type="http://schemas.openxmlformats.org/officeDocument/2006/relationships/slide" Target="slides/slide107.xml"/><Relationship Id="rId118" Type="http://schemas.openxmlformats.org/officeDocument/2006/relationships/slide" Target="slides/slide112.xml"/><Relationship Id="rId134" Type="http://schemas.openxmlformats.org/officeDocument/2006/relationships/slide" Target="slides/slide128.xml"/><Relationship Id="rId139" Type="http://schemas.openxmlformats.org/officeDocument/2006/relationships/slide" Target="slides/slide133.xml"/><Relationship Id="rId80" Type="http://schemas.openxmlformats.org/officeDocument/2006/relationships/slide" Target="slides/slide74.xml"/><Relationship Id="rId85" Type="http://schemas.openxmlformats.org/officeDocument/2006/relationships/slide" Target="slides/slide79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59" Type="http://schemas.openxmlformats.org/officeDocument/2006/relationships/slide" Target="slides/slide53.xml"/><Relationship Id="rId103" Type="http://schemas.openxmlformats.org/officeDocument/2006/relationships/slide" Target="slides/slide97.xml"/><Relationship Id="rId108" Type="http://schemas.openxmlformats.org/officeDocument/2006/relationships/slide" Target="slides/slide102.xml"/><Relationship Id="rId124" Type="http://schemas.openxmlformats.org/officeDocument/2006/relationships/slide" Target="slides/slide118.xml"/><Relationship Id="rId129" Type="http://schemas.openxmlformats.org/officeDocument/2006/relationships/slide" Target="slides/slide123.xml"/><Relationship Id="rId54" Type="http://schemas.openxmlformats.org/officeDocument/2006/relationships/slide" Target="slides/slide48.xml"/><Relationship Id="rId70" Type="http://schemas.openxmlformats.org/officeDocument/2006/relationships/slide" Target="slides/slide64.xml"/><Relationship Id="rId75" Type="http://schemas.openxmlformats.org/officeDocument/2006/relationships/slide" Target="slides/slide69.xml"/><Relationship Id="rId91" Type="http://schemas.openxmlformats.org/officeDocument/2006/relationships/slide" Target="slides/slide85.xml"/><Relationship Id="rId96" Type="http://schemas.openxmlformats.org/officeDocument/2006/relationships/slide" Target="slides/slide90.xml"/><Relationship Id="rId140" Type="http://schemas.openxmlformats.org/officeDocument/2006/relationships/slide" Target="slides/slide134.xml"/><Relationship Id="rId14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49" Type="http://schemas.openxmlformats.org/officeDocument/2006/relationships/slide" Target="slides/slide43.xml"/><Relationship Id="rId114" Type="http://schemas.openxmlformats.org/officeDocument/2006/relationships/slide" Target="slides/slide108.xml"/><Relationship Id="rId119" Type="http://schemas.openxmlformats.org/officeDocument/2006/relationships/slide" Target="slides/slide113.xml"/><Relationship Id="rId44" Type="http://schemas.openxmlformats.org/officeDocument/2006/relationships/slide" Target="slides/slide38.xml"/><Relationship Id="rId60" Type="http://schemas.openxmlformats.org/officeDocument/2006/relationships/slide" Target="slides/slide54.xml"/><Relationship Id="rId65" Type="http://schemas.openxmlformats.org/officeDocument/2006/relationships/slide" Target="slides/slide59.xml"/><Relationship Id="rId81" Type="http://schemas.openxmlformats.org/officeDocument/2006/relationships/slide" Target="slides/slide75.xml"/><Relationship Id="rId86" Type="http://schemas.openxmlformats.org/officeDocument/2006/relationships/slide" Target="slides/slide80.xml"/><Relationship Id="rId130" Type="http://schemas.openxmlformats.org/officeDocument/2006/relationships/slide" Target="slides/slide124.xml"/><Relationship Id="rId135" Type="http://schemas.openxmlformats.org/officeDocument/2006/relationships/slide" Target="slides/slide129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9" Type="http://schemas.openxmlformats.org/officeDocument/2006/relationships/slide" Target="slides/slide33.xml"/><Relationship Id="rId109" Type="http://schemas.openxmlformats.org/officeDocument/2006/relationships/slide" Target="slides/slide103.xml"/><Relationship Id="rId34" Type="http://schemas.openxmlformats.org/officeDocument/2006/relationships/slide" Target="slides/slide28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76" Type="http://schemas.openxmlformats.org/officeDocument/2006/relationships/slide" Target="slides/slide70.xml"/><Relationship Id="rId97" Type="http://schemas.openxmlformats.org/officeDocument/2006/relationships/slide" Target="slides/slide91.xml"/><Relationship Id="rId104" Type="http://schemas.openxmlformats.org/officeDocument/2006/relationships/slide" Target="slides/slide98.xml"/><Relationship Id="rId120" Type="http://schemas.openxmlformats.org/officeDocument/2006/relationships/slide" Target="slides/slide114.xml"/><Relationship Id="rId125" Type="http://schemas.openxmlformats.org/officeDocument/2006/relationships/slide" Target="slides/slide119.xml"/><Relationship Id="rId141" Type="http://schemas.openxmlformats.org/officeDocument/2006/relationships/slide" Target="slides/slide135.xml"/><Relationship Id="rId146" Type="http://schemas.openxmlformats.org/officeDocument/2006/relationships/tableStyles" Target="tableStyles.xml"/><Relationship Id="rId7" Type="http://schemas.openxmlformats.org/officeDocument/2006/relationships/slide" Target="slides/slide1.xml"/><Relationship Id="rId71" Type="http://schemas.openxmlformats.org/officeDocument/2006/relationships/slide" Target="slides/slide65.xml"/><Relationship Id="rId92" Type="http://schemas.openxmlformats.org/officeDocument/2006/relationships/slide" Target="slides/slide86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3.xml"/><Relationship Id="rId24" Type="http://schemas.openxmlformats.org/officeDocument/2006/relationships/slide" Target="slides/slide18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66" Type="http://schemas.openxmlformats.org/officeDocument/2006/relationships/slide" Target="slides/slide60.xml"/><Relationship Id="rId87" Type="http://schemas.openxmlformats.org/officeDocument/2006/relationships/slide" Target="slides/slide81.xml"/><Relationship Id="rId110" Type="http://schemas.openxmlformats.org/officeDocument/2006/relationships/slide" Target="slides/slide104.xml"/><Relationship Id="rId115" Type="http://schemas.openxmlformats.org/officeDocument/2006/relationships/slide" Target="slides/slide109.xml"/><Relationship Id="rId131" Type="http://schemas.openxmlformats.org/officeDocument/2006/relationships/slide" Target="slides/slide125.xml"/><Relationship Id="rId136" Type="http://schemas.openxmlformats.org/officeDocument/2006/relationships/slide" Target="slides/slide130.xml"/><Relationship Id="rId61" Type="http://schemas.openxmlformats.org/officeDocument/2006/relationships/slide" Target="slides/slide55.xml"/><Relationship Id="rId82" Type="http://schemas.openxmlformats.org/officeDocument/2006/relationships/slide" Target="slides/slide76.xml"/><Relationship Id="rId19" Type="http://schemas.openxmlformats.org/officeDocument/2006/relationships/slide" Target="slides/slide13.xml"/><Relationship Id="rId14" Type="http://schemas.openxmlformats.org/officeDocument/2006/relationships/slide" Target="slides/slide8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56" Type="http://schemas.openxmlformats.org/officeDocument/2006/relationships/slide" Target="slides/slide50.xml"/><Relationship Id="rId77" Type="http://schemas.openxmlformats.org/officeDocument/2006/relationships/slide" Target="slides/slide71.xml"/><Relationship Id="rId100" Type="http://schemas.openxmlformats.org/officeDocument/2006/relationships/slide" Target="slides/slide94.xml"/><Relationship Id="rId105" Type="http://schemas.openxmlformats.org/officeDocument/2006/relationships/slide" Target="slides/slide99.xml"/><Relationship Id="rId126" Type="http://schemas.openxmlformats.org/officeDocument/2006/relationships/slide" Target="slides/slide120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72" Type="http://schemas.openxmlformats.org/officeDocument/2006/relationships/slide" Target="slides/slide66.xml"/><Relationship Id="rId93" Type="http://schemas.openxmlformats.org/officeDocument/2006/relationships/slide" Target="slides/slide87.xml"/><Relationship Id="rId98" Type="http://schemas.openxmlformats.org/officeDocument/2006/relationships/slide" Target="slides/slide92.xml"/><Relationship Id="rId121" Type="http://schemas.openxmlformats.org/officeDocument/2006/relationships/slide" Target="slides/slide115.xml"/><Relationship Id="rId142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19.xml"/><Relationship Id="rId46" Type="http://schemas.openxmlformats.org/officeDocument/2006/relationships/slide" Target="slides/slide40.xml"/><Relationship Id="rId67" Type="http://schemas.openxmlformats.org/officeDocument/2006/relationships/slide" Target="slides/slide61.xml"/><Relationship Id="rId116" Type="http://schemas.openxmlformats.org/officeDocument/2006/relationships/slide" Target="slides/slide110.xml"/><Relationship Id="rId137" Type="http://schemas.openxmlformats.org/officeDocument/2006/relationships/slide" Target="slides/slide13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62" Type="http://schemas.openxmlformats.org/officeDocument/2006/relationships/slide" Target="slides/slide56.xml"/><Relationship Id="rId83" Type="http://schemas.openxmlformats.org/officeDocument/2006/relationships/slide" Target="slides/slide77.xml"/><Relationship Id="rId88" Type="http://schemas.openxmlformats.org/officeDocument/2006/relationships/slide" Target="slides/slide82.xml"/><Relationship Id="rId111" Type="http://schemas.openxmlformats.org/officeDocument/2006/relationships/slide" Target="slides/slide105.xml"/><Relationship Id="rId132" Type="http://schemas.openxmlformats.org/officeDocument/2006/relationships/slide" Target="slides/slide126.xml"/><Relationship Id="rId15" Type="http://schemas.openxmlformats.org/officeDocument/2006/relationships/slide" Target="slides/slide9.xml"/><Relationship Id="rId36" Type="http://schemas.openxmlformats.org/officeDocument/2006/relationships/slide" Target="slides/slide30.xml"/><Relationship Id="rId57" Type="http://schemas.openxmlformats.org/officeDocument/2006/relationships/slide" Target="slides/slide51.xml"/><Relationship Id="rId106" Type="http://schemas.openxmlformats.org/officeDocument/2006/relationships/slide" Target="slides/slide100.xml"/><Relationship Id="rId127" Type="http://schemas.openxmlformats.org/officeDocument/2006/relationships/slide" Target="slides/slide121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52" Type="http://schemas.openxmlformats.org/officeDocument/2006/relationships/slide" Target="slides/slide46.xml"/><Relationship Id="rId73" Type="http://schemas.openxmlformats.org/officeDocument/2006/relationships/slide" Target="slides/slide67.xml"/><Relationship Id="rId78" Type="http://schemas.openxmlformats.org/officeDocument/2006/relationships/slide" Target="slides/slide72.xml"/><Relationship Id="rId94" Type="http://schemas.openxmlformats.org/officeDocument/2006/relationships/slide" Target="slides/slide88.xml"/><Relationship Id="rId99" Type="http://schemas.openxmlformats.org/officeDocument/2006/relationships/slide" Target="slides/slide93.xml"/><Relationship Id="rId101" Type="http://schemas.openxmlformats.org/officeDocument/2006/relationships/slide" Target="slides/slide95.xml"/><Relationship Id="rId122" Type="http://schemas.openxmlformats.org/officeDocument/2006/relationships/slide" Target="slides/slide116.xml"/><Relationship Id="rId143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47" Type="http://schemas.openxmlformats.org/officeDocument/2006/relationships/slide" Target="slides/slide41.xml"/><Relationship Id="rId68" Type="http://schemas.openxmlformats.org/officeDocument/2006/relationships/slide" Target="slides/slide62.xml"/><Relationship Id="rId89" Type="http://schemas.openxmlformats.org/officeDocument/2006/relationships/slide" Target="slides/slide83.xml"/><Relationship Id="rId112" Type="http://schemas.openxmlformats.org/officeDocument/2006/relationships/slide" Target="slides/slide106.xml"/><Relationship Id="rId133" Type="http://schemas.openxmlformats.org/officeDocument/2006/relationships/slide" Target="slides/slide127.xml"/><Relationship Id="rId16" Type="http://schemas.openxmlformats.org/officeDocument/2006/relationships/slide" Target="slides/slide10.xml"/><Relationship Id="rId37" Type="http://schemas.openxmlformats.org/officeDocument/2006/relationships/slide" Target="slides/slide31.xml"/><Relationship Id="rId58" Type="http://schemas.openxmlformats.org/officeDocument/2006/relationships/slide" Target="slides/slide52.xml"/><Relationship Id="rId79" Type="http://schemas.openxmlformats.org/officeDocument/2006/relationships/slide" Target="slides/slide73.xml"/><Relationship Id="rId102" Type="http://schemas.openxmlformats.org/officeDocument/2006/relationships/slide" Target="slides/slide96.xml"/><Relationship Id="rId123" Type="http://schemas.openxmlformats.org/officeDocument/2006/relationships/slide" Target="slides/slide117.xml"/><Relationship Id="rId14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Лист1!$B$3:$F$3</c:f>
              <c:strCache>
                <c:ptCount val="5"/>
                <c:pt idx="0">
                  <c:v>критерий 1</c:v>
                </c:pt>
                <c:pt idx="1">
                  <c:v>критерий 2</c:v>
                </c:pt>
                <c:pt idx="2">
                  <c:v>критерий 3</c:v>
                </c:pt>
                <c:pt idx="3">
                  <c:v>критерий 4</c:v>
                </c:pt>
                <c:pt idx="4">
                  <c:v>критерий 5</c:v>
                </c:pt>
              </c:strCache>
            </c:strRef>
          </c:cat>
          <c:val>
            <c:numRef>
              <c:f>Лист1!$B$4:$F$4</c:f>
              <c:numCache>
                <c:formatCode>General</c:formatCode>
                <c:ptCount val="5"/>
              </c:numCache>
            </c:numRef>
          </c:val>
        </c:ser>
        <c:ser>
          <c:idx val="1"/>
          <c:order val="1"/>
          <c:invertIfNegative val="0"/>
          <c:cat>
            <c:strRef>
              <c:f>Лист1!$B$3:$F$3</c:f>
              <c:strCache>
                <c:ptCount val="5"/>
                <c:pt idx="0">
                  <c:v>критерий 1</c:v>
                </c:pt>
                <c:pt idx="1">
                  <c:v>критерий 2</c:v>
                </c:pt>
                <c:pt idx="2">
                  <c:v>критерий 3</c:v>
                </c:pt>
                <c:pt idx="3">
                  <c:v>критерий 4</c:v>
                </c:pt>
                <c:pt idx="4">
                  <c:v>критерий 5</c:v>
                </c:pt>
              </c:strCache>
            </c:strRef>
          </c:cat>
          <c:val>
            <c:numRef>
              <c:f>Лист1!$B$5:$F$5</c:f>
              <c:numCache>
                <c:formatCode>General</c:formatCode>
                <c:ptCount val="5"/>
                <c:pt idx="0">
                  <c:v>0.12</c:v>
                </c:pt>
                <c:pt idx="1">
                  <c:v>0.16</c:v>
                </c:pt>
                <c:pt idx="2">
                  <c:v>34.119999999999997</c:v>
                </c:pt>
                <c:pt idx="3">
                  <c:v>25.29</c:v>
                </c:pt>
                <c:pt idx="4">
                  <c:v>26.72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44942080"/>
        <c:axId val="142816320"/>
      </c:barChart>
      <c:catAx>
        <c:axId val="144942080"/>
        <c:scaling>
          <c:orientation val="minMax"/>
        </c:scaling>
        <c:delete val="0"/>
        <c:axPos val="b"/>
        <c:majorTickMark val="out"/>
        <c:minorTickMark val="none"/>
        <c:tickLblPos val="nextTo"/>
        <c:crossAx val="142816320"/>
        <c:crosses val="autoZero"/>
        <c:auto val="1"/>
        <c:lblAlgn val="ctr"/>
        <c:lblOffset val="100"/>
        <c:noMultiLvlLbl val="0"/>
      </c:catAx>
      <c:valAx>
        <c:axId val="1428163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494208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2CA35C-AB3F-0D44-9877-2CB12F260F89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77913" y="685800"/>
            <a:ext cx="47021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0E08E2-07CB-A548-A84E-407746EF68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9516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E08E2-07CB-A548-A84E-407746EF68A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75260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77913" y="685800"/>
            <a:ext cx="470217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E08E2-07CB-A548-A84E-407746EF68A7}" type="slidenum">
              <a:rPr lang="ru-RU" smtClean="0"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60182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E08E2-07CB-A548-A84E-407746EF68A7}" type="slidenum">
              <a:rPr lang="ru-RU" smtClean="0"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67493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E08E2-07CB-A548-A84E-407746EF68A7}" type="slidenum">
              <a:rPr lang="ru-RU" smtClean="0"/>
              <a:t>49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99320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E08E2-07CB-A548-A84E-407746EF68A7}" type="slidenum">
              <a:rPr lang="ru-RU" smtClean="0"/>
              <a:t>50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54862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E08E2-07CB-A548-A84E-407746EF68A7}" type="slidenum">
              <a:rPr lang="ru-RU" smtClean="0"/>
              <a:t>62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23371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77913" y="685800"/>
            <a:ext cx="470217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E08E2-07CB-A548-A84E-407746EF68A7}" type="slidenum">
              <a:rPr lang="ru-RU" smtClean="0"/>
              <a:t>63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1780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77913" y="685800"/>
            <a:ext cx="470217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E08E2-07CB-A548-A84E-407746EF68A7}" type="slidenum">
              <a:rPr lang="ru-RU" smtClean="0"/>
              <a:t>64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62913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77913" y="685800"/>
            <a:ext cx="470217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E08E2-07CB-A548-A84E-407746EF68A7}" type="slidenum">
              <a:rPr lang="ru-RU" smtClean="0"/>
              <a:t>67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03357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77913" y="685800"/>
            <a:ext cx="470217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E08E2-07CB-A548-A84E-407746EF68A7}" type="slidenum">
              <a:rPr lang="ru-RU" smtClean="0"/>
              <a:t>68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23188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E08E2-07CB-A548-A84E-407746EF68A7}" type="slidenum">
              <a:rPr lang="ru-RU" smtClean="0"/>
              <a:t>76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08177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E08E2-07CB-A548-A84E-407746EF68A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14290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E08E2-07CB-A548-A84E-407746EF68A7}" type="slidenum">
              <a:rPr lang="ru-RU" smtClean="0"/>
              <a:t>80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03314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E08E2-07CB-A548-A84E-407746EF68A7}" type="slidenum">
              <a:rPr lang="ru-RU" smtClean="0"/>
              <a:t>81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3645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77913" y="685800"/>
            <a:ext cx="470217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E08E2-07CB-A548-A84E-407746EF68A7}" type="slidenum">
              <a:rPr lang="ru-RU" smtClean="0"/>
              <a:t>86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125197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77913" y="685800"/>
            <a:ext cx="470217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E08E2-07CB-A548-A84E-407746EF68A7}" type="slidenum">
              <a:rPr lang="ru-RU" smtClean="0"/>
              <a:t>91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74154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77913" y="685800"/>
            <a:ext cx="470217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E08E2-07CB-A548-A84E-407746EF68A7}" type="slidenum">
              <a:rPr lang="ru-RU" smtClean="0"/>
              <a:t>94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251567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77913" y="685800"/>
            <a:ext cx="470217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E08E2-07CB-A548-A84E-407746EF68A7}" type="slidenum">
              <a:rPr lang="ru-RU" smtClean="0"/>
              <a:t>96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015720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77913" y="685800"/>
            <a:ext cx="470217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E08E2-07CB-A548-A84E-407746EF68A7}" type="slidenum">
              <a:rPr lang="ru-RU" smtClean="0"/>
              <a:t>97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469018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77913" y="685800"/>
            <a:ext cx="470217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E08E2-07CB-A548-A84E-407746EF68A7}" type="slidenum">
              <a:rPr lang="ru-RU" smtClean="0"/>
              <a:t>100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058578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77913" y="685800"/>
            <a:ext cx="470217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E08E2-07CB-A548-A84E-407746EF68A7}" type="slidenum">
              <a:rPr lang="ru-RU" smtClean="0"/>
              <a:t>101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639453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E08E2-07CB-A548-A84E-407746EF68A7}" type="slidenum">
              <a:rPr lang="ru-RU" smtClean="0"/>
              <a:t>106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1255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E08E2-07CB-A548-A84E-407746EF68A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479032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E08E2-07CB-A548-A84E-407746EF68A7}" type="slidenum">
              <a:rPr lang="ru-RU" smtClean="0"/>
              <a:t>115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45499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77913" y="685800"/>
            <a:ext cx="470217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E08E2-07CB-A548-A84E-407746EF68A7}" type="slidenum">
              <a:rPr lang="ru-RU" smtClean="0"/>
              <a:t>126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78664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E08E2-07CB-A548-A84E-407746EF68A7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67710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E08E2-07CB-A548-A84E-407746EF68A7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47246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77913" y="685800"/>
            <a:ext cx="470217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E08E2-07CB-A548-A84E-407746EF68A7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18593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77913" y="685800"/>
            <a:ext cx="470217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E08E2-07CB-A548-A84E-407746EF68A7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10274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E08E2-07CB-A548-A84E-407746EF68A7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84075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E08E2-07CB-A548-A84E-407746EF68A7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2035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hasCustomPrompt="1"/>
          </p:nvPr>
        </p:nvSpPr>
        <p:spPr>
          <a:xfrm>
            <a:off x="3872815" y="706955"/>
            <a:ext cx="2794911" cy="857250"/>
          </a:xfrm>
        </p:spPr>
        <p:txBody>
          <a:bodyPr>
            <a:noAutofit/>
          </a:bodyPr>
          <a:lstStyle>
            <a:lvl1pPr>
              <a:defRPr sz="2400">
                <a:solidFill>
                  <a:srgbClr val="172440"/>
                </a:solidFill>
                <a:latin typeface="Verdana"/>
                <a:cs typeface="Verdana"/>
              </a:defRPr>
            </a:lvl1pPr>
          </a:lstStyle>
          <a:p>
            <a:r>
              <a:rPr lang="ru-RU" dirty="0" smtClean="0"/>
              <a:t>Образец заголовка </a:t>
            </a:r>
            <a:br>
              <a:rPr lang="ru-RU" dirty="0" smtClean="0"/>
            </a:br>
            <a:r>
              <a:rPr lang="ru-RU" dirty="0" smtClean="0"/>
              <a:t>в три строки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877029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67409" y="435884"/>
            <a:ext cx="4521462" cy="7969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r>
              <a:rPr lang="en-US" dirty="0"/>
              <a:t> </a:t>
            </a:r>
            <a:r>
              <a:rPr lang="ru-RU" dirty="0"/>
              <a:t>в две строки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 hasCustomPrompt="1"/>
          </p:nvPr>
        </p:nvSpPr>
        <p:spPr>
          <a:xfrm>
            <a:off x="433843" y="402828"/>
            <a:ext cx="4507332" cy="728070"/>
          </a:xfrm>
        </p:spPr>
        <p:txBody>
          <a:bodyPr anchor="t" anchorCtr="0">
            <a:normAutofit/>
          </a:bodyPr>
          <a:lstStyle>
            <a:lvl1pPr algn="l">
              <a:defRPr sz="2000" baseline="0">
                <a:solidFill>
                  <a:srgbClr val="172440"/>
                </a:solidFill>
                <a:latin typeface="Verdana"/>
                <a:cs typeface="Verdana"/>
              </a:defRPr>
            </a:lvl1pPr>
          </a:lstStyle>
          <a:p>
            <a:r>
              <a:rPr lang="ru-RU" dirty="0" smtClean="0"/>
              <a:t>Образец заголовка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в две строки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3843" y="1079256"/>
            <a:ext cx="4507332" cy="413156"/>
          </a:xfrm>
        </p:spPr>
        <p:txBody>
          <a:bodyPr>
            <a:normAutofit/>
          </a:bodyPr>
          <a:lstStyle>
            <a:lvl1pPr marL="0" indent="0" algn="l">
              <a:buNone/>
              <a:defRPr sz="1600"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1"/>
          </p:nvPr>
        </p:nvSpPr>
        <p:spPr>
          <a:xfrm>
            <a:off x="434494" y="1650000"/>
            <a:ext cx="6269122" cy="2944226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Calibri Light"/>
                <a:cs typeface="Calibri Light"/>
              </a:defRPr>
            </a:lvl1pPr>
            <a:lvl2pPr>
              <a:defRPr sz="1400" b="0" i="0">
                <a:latin typeface="Calibri Light"/>
                <a:cs typeface="Calibri Light"/>
              </a:defRPr>
            </a:lvl2pPr>
            <a:lvl3pPr>
              <a:defRPr sz="1400" b="0" i="0">
                <a:latin typeface="Calibri Light"/>
                <a:cs typeface="Calibri Light"/>
              </a:defRPr>
            </a:lvl3pPr>
            <a:lvl4pPr>
              <a:defRPr sz="1400" b="0" i="0">
                <a:latin typeface="Calibri Light"/>
                <a:cs typeface="Calibri Light"/>
              </a:defRPr>
            </a:lvl4pPr>
            <a:lvl5pPr>
              <a:defRPr sz="1400" b="0" i="0">
                <a:latin typeface="Calibri Light"/>
                <a:cs typeface="Calibri Light"/>
              </a:defRPr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0117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азвание 4"/>
          <p:cNvSpPr>
            <a:spLocks noGrp="1"/>
          </p:cNvSpPr>
          <p:nvPr>
            <p:ph type="title"/>
          </p:nvPr>
        </p:nvSpPr>
        <p:spPr>
          <a:xfrm>
            <a:off x="4305023" y="553106"/>
            <a:ext cx="2004584" cy="857250"/>
          </a:xfrm>
        </p:spPr>
        <p:txBody>
          <a:bodyPr>
            <a:normAutofit/>
          </a:bodyPr>
          <a:lstStyle>
            <a:lvl1pPr>
              <a:defRPr sz="2400">
                <a:latin typeface="Verdana"/>
                <a:cs typeface="Verdana"/>
              </a:defRPr>
            </a:lvl1pPr>
          </a:lstStyle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748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3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834657" y="206375"/>
            <a:ext cx="2868959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 </a:t>
            </a:r>
            <a:br>
              <a:rPr lang="ru-RU" dirty="0" smtClean="0"/>
            </a:br>
            <a:r>
              <a:rPr lang="ru-RU" dirty="0" smtClean="0"/>
              <a:t>в три строки</a:t>
            </a:r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</p:sldLayoutIdLst>
  <p:transition spd="med"/>
  <p:txStyles>
    <p:titleStyle>
      <a:lvl1pPr eaLnBrk="1" hangingPunct="1">
        <a:lnSpc>
          <a:spcPct val="90000"/>
        </a:lnSpc>
        <a:defRPr sz="2475">
          <a:latin typeface="Calibri"/>
          <a:ea typeface="Calibri"/>
          <a:cs typeface="Calibri"/>
          <a:sym typeface="Calibri"/>
        </a:defRPr>
      </a:lvl1pPr>
      <a:lvl2pPr eaLnBrk="1" hangingPunct="1">
        <a:lnSpc>
          <a:spcPct val="90000"/>
        </a:lnSpc>
        <a:defRPr sz="2475">
          <a:latin typeface="Calibri"/>
          <a:ea typeface="Calibri"/>
          <a:cs typeface="Calibri"/>
          <a:sym typeface="Calibri"/>
        </a:defRPr>
      </a:lvl2pPr>
      <a:lvl3pPr eaLnBrk="1" hangingPunct="1">
        <a:lnSpc>
          <a:spcPct val="90000"/>
        </a:lnSpc>
        <a:defRPr sz="2475">
          <a:latin typeface="Calibri"/>
          <a:ea typeface="Calibri"/>
          <a:cs typeface="Calibri"/>
          <a:sym typeface="Calibri"/>
        </a:defRPr>
      </a:lvl3pPr>
      <a:lvl4pPr eaLnBrk="1" hangingPunct="1">
        <a:lnSpc>
          <a:spcPct val="90000"/>
        </a:lnSpc>
        <a:defRPr sz="2475">
          <a:latin typeface="Calibri"/>
          <a:ea typeface="Calibri"/>
          <a:cs typeface="Calibri"/>
          <a:sym typeface="Calibri"/>
        </a:defRPr>
      </a:lvl4pPr>
      <a:lvl5pPr eaLnBrk="1" hangingPunct="1">
        <a:lnSpc>
          <a:spcPct val="90000"/>
        </a:lnSpc>
        <a:defRPr sz="2475">
          <a:latin typeface="Calibri"/>
          <a:ea typeface="Calibri"/>
          <a:cs typeface="Calibri"/>
          <a:sym typeface="Calibri"/>
        </a:defRPr>
      </a:lvl5pPr>
      <a:lvl6pPr eaLnBrk="1" hangingPunct="1">
        <a:lnSpc>
          <a:spcPct val="90000"/>
        </a:lnSpc>
        <a:defRPr sz="2475">
          <a:latin typeface="Calibri"/>
          <a:ea typeface="Calibri"/>
          <a:cs typeface="Calibri"/>
          <a:sym typeface="Calibri"/>
        </a:defRPr>
      </a:lvl6pPr>
      <a:lvl7pPr eaLnBrk="1" hangingPunct="1">
        <a:lnSpc>
          <a:spcPct val="90000"/>
        </a:lnSpc>
        <a:defRPr sz="2475">
          <a:latin typeface="Calibri"/>
          <a:ea typeface="Calibri"/>
          <a:cs typeface="Calibri"/>
          <a:sym typeface="Calibri"/>
        </a:defRPr>
      </a:lvl7pPr>
      <a:lvl8pPr eaLnBrk="1" hangingPunct="1">
        <a:lnSpc>
          <a:spcPct val="90000"/>
        </a:lnSpc>
        <a:defRPr sz="2475">
          <a:latin typeface="Calibri"/>
          <a:ea typeface="Calibri"/>
          <a:cs typeface="Calibri"/>
          <a:sym typeface="Calibri"/>
        </a:defRPr>
      </a:lvl8pPr>
      <a:lvl9pPr eaLnBrk="1" hangingPunct="1">
        <a:lnSpc>
          <a:spcPct val="90000"/>
        </a:lnSpc>
        <a:defRPr sz="2475">
          <a:latin typeface="Calibri"/>
          <a:ea typeface="Calibri"/>
          <a:cs typeface="Calibri"/>
          <a:sym typeface="Calibri"/>
        </a:defRPr>
      </a:lvl9pPr>
    </p:titleStyle>
    <p:bodyStyle>
      <a:lvl1pPr marL="0" indent="0" eaLnBrk="1" hangingPunct="1">
        <a:lnSpc>
          <a:spcPct val="90000"/>
        </a:lnSpc>
        <a:spcBef>
          <a:spcPts val="563"/>
        </a:spcBef>
        <a:buSzPct val="100000"/>
        <a:buFontTx/>
        <a:buNone/>
        <a:defRPr sz="1575">
          <a:latin typeface="Calibri"/>
          <a:ea typeface="Calibri"/>
          <a:cs typeface="Calibri"/>
          <a:sym typeface="Calibri"/>
        </a:defRPr>
      </a:lvl1pPr>
      <a:lvl2pPr marL="257162" indent="0" eaLnBrk="1" hangingPunct="1">
        <a:lnSpc>
          <a:spcPct val="90000"/>
        </a:lnSpc>
        <a:spcBef>
          <a:spcPts val="563"/>
        </a:spcBef>
        <a:buSzPct val="100000"/>
        <a:buFontTx/>
        <a:buNone/>
        <a:defRPr sz="1575">
          <a:latin typeface="Calibri"/>
          <a:ea typeface="Calibri"/>
          <a:cs typeface="Calibri"/>
          <a:sym typeface="Calibri"/>
        </a:defRPr>
      </a:lvl2pPr>
      <a:lvl3pPr marL="514325" indent="0" eaLnBrk="1" hangingPunct="1">
        <a:lnSpc>
          <a:spcPct val="90000"/>
        </a:lnSpc>
        <a:spcBef>
          <a:spcPts val="563"/>
        </a:spcBef>
        <a:buSzPct val="100000"/>
        <a:buFontTx/>
        <a:buNone/>
        <a:defRPr sz="1575">
          <a:latin typeface="Calibri"/>
          <a:ea typeface="Calibri"/>
          <a:cs typeface="Calibri"/>
          <a:sym typeface="Calibri"/>
        </a:defRPr>
      </a:lvl3pPr>
      <a:lvl4pPr marL="771487" indent="0" eaLnBrk="1" hangingPunct="1">
        <a:lnSpc>
          <a:spcPct val="90000"/>
        </a:lnSpc>
        <a:spcBef>
          <a:spcPts val="563"/>
        </a:spcBef>
        <a:buSzPct val="100000"/>
        <a:buFontTx/>
        <a:buNone/>
        <a:defRPr sz="1575">
          <a:latin typeface="Calibri"/>
          <a:ea typeface="Calibri"/>
          <a:cs typeface="Calibri"/>
          <a:sym typeface="Calibri"/>
        </a:defRPr>
      </a:lvl4pPr>
      <a:lvl5pPr marL="1028649" indent="0" eaLnBrk="1" hangingPunct="1">
        <a:lnSpc>
          <a:spcPct val="90000"/>
        </a:lnSpc>
        <a:spcBef>
          <a:spcPts val="563"/>
        </a:spcBef>
        <a:buSzPct val="100000"/>
        <a:buFontTx/>
        <a:buNone/>
        <a:defRPr sz="1575">
          <a:latin typeface="Calibri"/>
          <a:ea typeface="Calibri"/>
          <a:cs typeface="Calibri"/>
          <a:sym typeface="Calibri"/>
        </a:defRPr>
      </a:lvl5pPr>
      <a:lvl6pPr marL="1485826" indent="-200015" eaLnBrk="1" hangingPunct="1">
        <a:lnSpc>
          <a:spcPct val="90000"/>
        </a:lnSpc>
        <a:spcBef>
          <a:spcPts val="563"/>
        </a:spcBef>
        <a:buSzPct val="100000"/>
        <a:buFont typeface="Arial"/>
        <a:buChar char="•"/>
        <a:defRPr sz="1575">
          <a:latin typeface="Calibri"/>
          <a:ea typeface="Calibri"/>
          <a:cs typeface="Calibri"/>
          <a:sym typeface="Calibri"/>
        </a:defRPr>
      </a:lvl6pPr>
      <a:lvl7pPr marL="1742989" indent="-200015" eaLnBrk="1" hangingPunct="1">
        <a:lnSpc>
          <a:spcPct val="90000"/>
        </a:lnSpc>
        <a:spcBef>
          <a:spcPts val="563"/>
        </a:spcBef>
        <a:buSzPct val="100000"/>
        <a:buFont typeface="Arial"/>
        <a:buChar char="•"/>
        <a:defRPr sz="1575">
          <a:latin typeface="Calibri"/>
          <a:ea typeface="Calibri"/>
          <a:cs typeface="Calibri"/>
          <a:sym typeface="Calibri"/>
        </a:defRPr>
      </a:lvl7pPr>
      <a:lvl8pPr marL="2000150" indent="-200015" eaLnBrk="1" hangingPunct="1">
        <a:lnSpc>
          <a:spcPct val="90000"/>
        </a:lnSpc>
        <a:spcBef>
          <a:spcPts val="563"/>
        </a:spcBef>
        <a:buSzPct val="100000"/>
        <a:buFont typeface="Arial"/>
        <a:buChar char="•"/>
        <a:defRPr sz="1575">
          <a:latin typeface="Calibri"/>
          <a:ea typeface="Calibri"/>
          <a:cs typeface="Calibri"/>
          <a:sym typeface="Calibri"/>
        </a:defRPr>
      </a:lvl8pPr>
      <a:lvl9pPr marL="2257313" indent="-200015" eaLnBrk="1" hangingPunct="1">
        <a:lnSpc>
          <a:spcPct val="90000"/>
        </a:lnSpc>
        <a:spcBef>
          <a:spcPts val="563"/>
        </a:spcBef>
        <a:buSzPct val="100000"/>
        <a:buFont typeface="Arial"/>
        <a:buChar char="•"/>
        <a:defRPr sz="1575">
          <a:latin typeface="Calibri"/>
          <a:ea typeface="Calibri"/>
          <a:cs typeface="Calibri"/>
          <a:sym typeface="Calibri"/>
        </a:defRPr>
      </a:lvl9pPr>
    </p:bodyStyle>
    <p:otherStyle>
      <a:lvl1pPr algn="r" eaLnBrk="1" hangingPunct="1">
        <a:defRPr sz="675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algn="r" eaLnBrk="1" hangingPunct="1">
        <a:defRPr sz="675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algn="r" eaLnBrk="1" hangingPunct="1">
        <a:defRPr sz="675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algn="r" eaLnBrk="1" hangingPunct="1">
        <a:defRPr sz="675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algn="r" eaLnBrk="1" hangingPunct="1">
        <a:defRPr sz="675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algn="r" eaLnBrk="1" hangingPunct="1">
        <a:defRPr sz="675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algn="r" eaLnBrk="1" hangingPunct="1">
        <a:defRPr sz="675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algn="r" eaLnBrk="1" hangingPunct="1">
        <a:defRPr sz="675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algn="r" eaLnBrk="1" hangingPunct="1">
        <a:defRPr sz="675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658205" y="2782629"/>
            <a:ext cx="190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95906" y="428848"/>
            <a:ext cx="4120945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 в две строки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9979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p:txStyles>
    <p:titleStyle>
      <a:lvl1pPr algn="l" defTabSz="342884" rtl="0" eaLnBrk="1" latinLnBrk="0" hangingPunct="1">
        <a:spcBef>
          <a:spcPct val="0"/>
        </a:spcBef>
        <a:buNone/>
        <a:defRPr sz="2400" b="0" i="0" kern="1200" baseline="0">
          <a:solidFill>
            <a:schemeClr val="bg1"/>
          </a:solidFill>
          <a:latin typeface="Verdana"/>
          <a:ea typeface="+mj-ea"/>
          <a:cs typeface="Verdana"/>
        </a:defRPr>
      </a:lvl1pPr>
    </p:titleStyle>
    <p:bodyStyle>
      <a:lvl1pPr marL="257162" indent="-257162" algn="l" defTabSz="342884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85" indent="-214303" algn="l" defTabSz="342884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07" indent="-171442" algn="l" defTabSz="342884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90" indent="-171442" algn="l" defTabSz="342884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74" indent="-171442" algn="l" defTabSz="342884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56" indent="-171442" algn="l" defTabSz="342884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342884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342884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342884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67409" y="426614"/>
            <a:ext cx="4521462" cy="7969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dirty="0"/>
              <a:t>Образец заголовка</a:t>
            </a:r>
            <a:r>
              <a:rPr lang="en-US" dirty="0"/>
              <a:t> </a:t>
            </a:r>
            <a:r>
              <a:rPr lang="ru-RU" dirty="0"/>
              <a:t>в две строки</a:t>
            </a:r>
          </a:p>
        </p:txBody>
      </p:sp>
    </p:spTree>
    <p:extLst>
      <p:ext uri="{BB962C8B-B14F-4D97-AF65-F5344CB8AC3E}">
        <p14:creationId xmlns:p14="http://schemas.microsoft.com/office/powerpoint/2010/main" val="2179911371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342884" rtl="0" eaLnBrk="1" latinLnBrk="0" hangingPunct="1">
        <a:spcBef>
          <a:spcPct val="0"/>
        </a:spcBef>
        <a:buNone/>
        <a:defRPr sz="2400" kern="1200">
          <a:solidFill>
            <a:srgbClr val="FFFFFF"/>
          </a:solidFill>
          <a:latin typeface="Verdana"/>
          <a:ea typeface="+mj-ea"/>
          <a:cs typeface="Verdana"/>
        </a:defRPr>
      </a:lvl1pPr>
    </p:titleStyle>
    <p:bodyStyle>
      <a:lvl1pPr marL="257162" indent="-257162" algn="l" defTabSz="342884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85" indent="-214303" algn="l" defTabSz="342884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07" indent="-171442" algn="l" defTabSz="342884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90" indent="-171442" algn="l" defTabSz="342884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74" indent="-171442" algn="l" defTabSz="342884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56" indent="-171442" algn="l" defTabSz="342884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342884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342884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342884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67409" y="426614"/>
            <a:ext cx="4521462" cy="7969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dirty="0"/>
              <a:t>Образец заголовка</a:t>
            </a:r>
            <a:r>
              <a:rPr lang="en-US" dirty="0"/>
              <a:t> </a:t>
            </a:r>
            <a:r>
              <a:rPr lang="ru-RU" dirty="0"/>
              <a:t>в две строки</a:t>
            </a:r>
          </a:p>
        </p:txBody>
      </p:sp>
    </p:spTree>
    <p:extLst>
      <p:ext uri="{BB962C8B-B14F-4D97-AF65-F5344CB8AC3E}">
        <p14:creationId xmlns:p14="http://schemas.microsoft.com/office/powerpoint/2010/main" val="4174896121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342884" rtl="0" eaLnBrk="1" latinLnBrk="0" hangingPunct="1">
        <a:spcBef>
          <a:spcPct val="0"/>
        </a:spcBef>
        <a:buNone/>
        <a:defRPr sz="2400" kern="1200">
          <a:solidFill>
            <a:schemeClr val="bg1"/>
          </a:solidFill>
          <a:latin typeface="Verdana"/>
          <a:ea typeface="+mj-ea"/>
          <a:cs typeface="Verdana"/>
        </a:defRPr>
      </a:lvl1pPr>
    </p:titleStyle>
    <p:bodyStyle>
      <a:lvl1pPr marL="257162" indent="-257162" algn="l" defTabSz="342884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557185" indent="-214303" algn="l" defTabSz="342884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bg1"/>
          </a:solidFill>
          <a:latin typeface="+mn-lt"/>
          <a:ea typeface="+mn-ea"/>
          <a:cs typeface="+mn-cs"/>
        </a:defRPr>
      </a:lvl2pPr>
      <a:lvl3pPr marL="857207" indent="-171442" algn="l" defTabSz="342884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200090" indent="-171442" algn="l" defTabSz="342884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bg1"/>
          </a:solidFill>
          <a:latin typeface="+mn-lt"/>
          <a:ea typeface="+mn-ea"/>
          <a:cs typeface="+mn-cs"/>
        </a:defRPr>
      </a:lvl4pPr>
      <a:lvl5pPr marL="1542974" indent="-171442" algn="l" defTabSz="342884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bg1"/>
          </a:solidFill>
          <a:latin typeface="+mn-lt"/>
          <a:ea typeface="+mn-ea"/>
          <a:cs typeface="+mn-cs"/>
        </a:defRPr>
      </a:lvl5pPr>
      <a:lvl6pPr marL="1885856" indent="-171442" algn="l" defTabSz="342884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342884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342884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342884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2822" y="206375"/>
            <a:ext cx="635079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2822" y="1200151"/>
            <a:ext cx="6350794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52822" y="4767264"/>
            <a:ext cx="164650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69D1BD-0BEB-464B-9104-5773324B2285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410950" y="4767264"/>
            <a:ext cx="2234539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5057114" y="4767264"/>
            <a:ext cx="164650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3658A9-4423-2241-B885-4157D8602E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812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2822" y="206375"/>
            <a:ext cx="635079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2822" y="1200157"/>
            <a:ext cx="6350794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52822" y="4767272"/>
            <a:ext cx="164650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1635B3-C2B0-A94F-BF40-36C103B64E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410950" y="4767272"/>
            <a:ext cx="2234539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5057114" y="4767272"/>
            <a:ext cx="164650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CF12AA-2900-5846-91D2-F5331677FA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7698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</p:sldLayoutIdLst>
  <p:txStyles>
    <p:titleStyle>
      <a:lvl1pPr algn="ctr" defTabSz="342884" rtl="0" eaLnBrk="1" latinLnBrk="0" hangingPunct="1">
        <a:spcBef>
          <a:spcPct val="0"/>
        </a:spcBef>
        <a:buNone/>
        <a:defRPr sz="33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57162" indent="-257162" algn="l" defTabSz="342884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557185" indent="-214303" algn="l" defTabSz="342884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bg1"/>
          </a:solidFill>
          <a:latin typeface="+mn-lt"/>
          <a:ea typeface="+mn-ea"/>
          <a:cs typeface="+mn-cs"/>
        </a:defRPr>
      </a:lvl2pPr>
      <a:lvl3pPr marL="857207" indent="-171442" algn="l" defTabSz="342884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200090" indent="-171442" algn="l" defTabSz="342884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bg1"/>
          </a:solidFill>
          <a:latin typeface="+mn-lt"/>
          <a:ea typeface="+mn-ea"/>
          <a:cs typeface="+mn-cs"/>
        </a:defRPr>
      </a:lvl4pPr>
      <a:lvl5pPr marL="1542974" indent="-171442" algn="l" defTabSz="342884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bg1"/>
          </a:solidFill>
          <a:latin typeface="+mn-lt"/>
          <a:ea typeface="+mn-ea"/>
          <a:cs typeface="+mn-cs"/>
        </a:defRPr>
      </a:lvl5pPr>
      <a:lvl6pPr marL="1885856" indent="-171442" algn="l" defTabSz="342884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342884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342884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342884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22.png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3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hyperlink" Target="https://fipi.ru/itogovoe-sochinenie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22.png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hyperlink" Target="https://vk.com/video-36510627_456240884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image" Target="../media/image13.png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mailto:nataliyaclimova@yandex.ru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fipi.ru/itogovoe-sochinenie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5" Type="http://schemas.openxmlformats.org/officeDocument/2006/relationships/image" Target="../media/image13.png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5" Type="http://schemas.microsoft.com/office/2007/relationships/hdphoto" Target="../media/hdphoto2.wdp"/><Relationship Id="rId4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5" Type="http://schemas.microsoft.com/office/2007/relationships/hdphoto" Target="../media/hdphoto2.wdp"/><Relationship Id="rId4" Type="http://schemas.openxmlformats.org/officeDocument/2006/relationships/image" Target="../media/image3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4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13.png"/><Relationship Id="rId4" Type="http://schemas.openxmlformats.org/officeDocument/2006/relationships/image" Target="../media/image43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microsoft.com/office/2007/relationships/hdphoto" Target="../media/hdphoto3.wdp"/><Relationship Id="rId5" Type="http://schemas.openxmlformats.org/officeDocument/2006/relationships/image" Target="../media/image42.png"/><Relationship Id="rId4" Type="http://schemas.openxmlformats.org/officeDocument/2006/relationships/image" Target="../media/image1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1.emf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3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5" Type="http://schemas.microsoft.com/office/2007/relationships/hdphoto" Target="../media/hdphoto4.wdp"/><Relationship Id="rId4" Type="http://schemas.openxmlformats.org/officeDocument/2006/relationships/image" Target="../media/image47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9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1.emf"/><Relationship Id="rId7" Type="http://schemas.microsoft.com/office/2007/relationships/hdphoto" Target="../media/hdphoto6.wdp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0.png"/><Relationship Id="rId5" Type="http://schemas.microsoft.com/office/2007/relationships/hdphoto" Target="../media/hdphoto5.wdp"/><Relationship Id="rId4" Type="http://schemas.openxmlformats.org/officeDocument/2006/relationships/image" Target="../media/image49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93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image" Target="../media/image13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6" Type="http://schemas.microsoft.com/office/2007/relationships/hdphoto" Target="../media/hdphoto4.wdp"/><Relationship Id="rId5" Type="http://schemas.openxmlformats.org/officeDocument/2006/relationships/image" Target="../media/image47.png"/><Relationship Id="rId4" Type="http://schemas.openxmlformats.org/officeDocument/2006/relationships/image" Target="../media/image13.png"/></Relationships>
</file>

<file path=ppt/slides/_rels/slide95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image" Target="../media/image13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13.png"/><Relationship Id="rId4" Type="http://schemas.openxmlformats.org/officeDocument/2006/relationships/image" Target="../media/image54.emf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00856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7409" y="1320800"/>
            <a:ext cx="609425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Sitka Banner" panose="02000505000000020004" pitchFamily="2" charset="0"/>
              </a:rPr>
              <a:t>ВОПРОСЫ   ПРОВЕРКИ   И ОЦЕНИВАНИЯ   ИТОГОВОГО СОЧИНЕНИЯ  В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2024-2025</a:t>
            </a:r>
            <a:r>
              <a:rPr lang="ru-RU" sz="2000" b="1" dirty="0" smtClean="0">
                <a:latin typeface="Sitka Banner" panose="02000505000000020004" pitchFamily="2" charset="0"/>
              </a:rPr>
              <a:t> УЧЕБНОМ  ГОДУ</a:t>
            </a:r>
            <a:endParaRPr lang="ru-RU" sz="2000" b="1" dirty="0">
              <a:latin typeface="Sitka Banner" panose="02000505000000020004" pitchFamily="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18268" y="3832199"/>
            <a:ext cx="29825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solidFill>
                  <a:schemeClr val="tx1"/>
                </a:solidFill>
                <a:latin typeface="Sitka Banner" panose="02000505000000020004" pitchFamily="2" charset="0"/>
              </a:rPr>
              <a:t>Л.М. Линникова,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solidFill>
                  <a:schemeClr val="tx1"/>
                </a:solidFill>
                <a:latin typeface="Sitka Banner" panose="02000505000000020004" pitchFamily="2" charset="0"/>
              </a:rPr>
              <a:t>доцент кафедры социально-гуманитарных дисциплин  ГБОУ КУРО МО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2690"/>
            <a:ext cx="7056438" cy="4612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777067" y="1456267"/>
            <a:ext cx="456237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>
                <a:latin typeface="Sitka Banner" panose="02000505000000020004" pitchFamily="2" charset="0"/>
              </a:rPr>
              <a:t>ВОПРОСЫ   ПРОВЕРКИ  </a:t>
            </a:r>
            <a:endParaRPr lang="ru-RU" sz="2800" b="1" dirty="0" smtClean="0">
              <a:latin typeface="Sitka Banner" panose="02000505000000020004" pitchFamily="2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latin typeface="Sitka Banner" panose="02000505000000020004" pitchFamily="2" charset="0"/>
              </a:rPr>
              <a:t> </a:t>
            </a:r>
            <a:r>
              <a:rPr lang="ru-RU" sz="2800" b="1" dirty="0">
                <a:latin typeface="Sitka Banner" panose="02000505000000020004" pitchFamily="2" charset="0"/>
              </a:rPr>
              <a:t>И ОЦЕНИВАНИЯ   ИТОГОВОГО СОЧИНЕНИЯ  В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2024-2025</a:t>
            </a:r>
            <a:r>
              <a:rPr lang="ru-RU" sz="2800" b="1" dirty="0">
                <a:latin typeface="Sitka Banner" panose="02000505000000020004" pitchFamily="2" charset="0"/>
              </a:rPr>
              <a:t> УЧЕБНОМ  ГОДУ</a:t>
            </a:r>
            <a:endParaRPr lang="ru-RU" sz="2800" b="1" dirty="0">
              <a:latin typeface="Sitka Banner" panose="02000505000000020004" pitchFamily="2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33425"/>
            <a:ext cx="7056438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980267" y="4072466"/>
            <a:ext cx="328506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400" spc="135" dirty="0" smtClean="0">
                <a:latin typeface="Sitka Heading" panose="02000505000000020004" pitchFamily="2" charset="0"/>
                <a:cs typeface="Trebuchet MS"/>
              </a:rPr>
              <a:t>Л.М. Линникова, доцент кафедры социально-гуманитарных дисциплин</a:t>
            </a:r>
            <a:endParaRPr lang="ru-RU" sz="1400" dirty="0">
              <a:latin typeface="Sitka Heading" panose="02000505000000020004" pitchFamily="2" charset="0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33557868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7215" y="114039"/>
            <a:ext cx="5690434" cy="1016859"/>
          </a:xfrm>
        </p:spPr>
        <p:txBody>
          <a:bodyPr>
            <a:normAutofit/>
          </a:bodyPr>
          <a:lstStyle/>
          <a:p>
            <a:pPr algn="ctr">
              <a:lnSpc>
                <a:spcPts val="1500"/>
              </a:lnSpc>
            </a:pPr>
            <a:r>
              <a:rPr lang="ru-RU" dirty="0">
                <a:latin typeface="Sitka Banner" panose="02000505000000020004" pitchFamily="2" charset="0"/>
              </a:rPr>
              <a:t>Результаты оценивания итоговых сочинений по итогам перепроверки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3843" y="1079256"/>
            <a:ext cx="4507332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240323" y="640080"/>
            <a:ext cx="6594231" cy="4315037"/>
          </a:xfrm>
        </p:spPr>
        <p:txBody>
          <a:bodyPr>
            <a:noAutofit/>
          </a:bodyPr>
          <a:lstStyle/>
          <a:p>
            <a:pPr>
              <a:lnSpc>
                <a:spcPts val="1300"/>
              </a:lnSpc>
              <a:spcBef>
                <a:spcPts val="0"/>
              </a:spcBef>
            </a:pPr>
            <a:r>
              <a:rPr lang="ru-RU" sz="1600" dirty="0">
                <a:latin typeface="Sitka Banner" panose="02000505000000020004" pitchFamily="2" charset="0"/>
              </a:rPr>
              <a:t>В соответствии с распоряжением Министерства образования Московской области от 29.12.2023 № P-1196 «О проведении региональной перепроверки отдельных итоговых сочинений (изложений)» была осуществлена плановая выборочная перепроверка, а также перепроверка по заявлениям участников итогового сочинения о повторной проверке отдельных итоговых сочинений (изложений) обучающихся общеобразовательных организаций в Московской области.</a:t>
            </a:r>
          </a:p>
          <a:p>
            <a:pPr>
              <a:lnSpc>
                <a:spcPts val="1300"/>
              </a:lnSpc>
              <a:spcBef>
                <a:spcPts val="0"/>
              </a:spcBef>
            </a:pPr>
            <a:r>
              <a:rPr lang="ru-RU" sz="1600" b="1" dirty="0">
                <a:latin typeface="Sitka Banner" panose="02000505000000020004" pitchFamily="2" charset="0"/>
              </a:rPr>
              <a:t>Перепроверено 423 работы </a:t>
            </a:r>
            <a:r>
              <a:rPr lang="ru-RU" sz="1600" dirty="0">
                <a:latin typeface="Sitka Banner" panose="02000505000000020004" pitchFamily="2" charset="0"/>
              </a:rPr>
              <a:t>(421 итоговое сочинение и 2 итоговых изложения) обучающихся из 49 муниципальных образований, из них 2 работы по обращениям граждан.</a:t>
            </a:r>
          </a:p>
          <a:p>
            <a:pPr>
              <a:lnSpc>
                <a:spcPts val="1400"/>
              </a:lnSpc>
              <a:spcBef>
                <a:spcPts val="0"/>
              </a:spcBef>
            </a:pPr>
            <a:endParaRPr lang="ru-RU" sz="1600" dirty="0">
              <a:latin typeface="Sitka Banner" panose="02000505000000020004" pitchFamily="2" charset="0"/>
            </a:endParaRPr>
          </a:p>
          <a:p>
            <a:pPr>
              <a:lnSpc>
                <a:spcPts val="1400"/>
              </a:lnSpc>
              <a:spcBef>
                <a:spcPts val="0"/>
              </a:spcBef>
            </a:pPr>
            <a:r>
              <a:rPr lang="ru-RU" sz="1600" dirty="0" smtClean="0">
                <a:latin typeface="Sitka Banner" panose="02000505000000020004" pitchFamily="2" charset="0"/>
              </a:rPr>
              <a:t>    По </a:t>
            </a:r>
            <a:r>
              <a:rPr lang="ru-RU" sz="1600" dirty="0">
                <a:latin typeface="Sitka Banner" panose="02000505000000020004" pitchFamily="2" charset="0"/>
              </a:rPr>
              <a:t>выполнению </a:t>
            </a:r>
            <a:r>
              <a:rPr lang="ru-RU" sz="1600" b="1" dirty="0">
                <a:latin typeface="Sitka Banner" panose="02000505000000020004" pitchFamily="2" charset="0"/>
              </a:rPr>
              <a:t>Требования №1 </a:t>
            </a:r>
            <a:r>
              <a:rPr lang="ru-RU" sz="1600" dirty="0">
                <a:latin typeface="Sitka Banner" panose="02000505000000020004" pitchFamily="2" charset="0"/>
              </a:rPr>
              <a:t>(«Объем итогового сочинения») результаты изменены </a:t>
            </a:r>
            <a:r>
              <a:rPr lang="ru-RU" sz="1600" dirty="0" smtClean="0">
                <a:latin typeface="Sitka Banner" panose="02000505000000020004" pitchFamily="2" charset="0"/>
              </a:rPr>
              <a:t>на «</a:t>
            </a:r>
            <a:r>
              <a:rPr lang="ru-RU" sz="1600" dirty="0">
                <a:latin typeface="Sitka Banner" panose="02000505000000020004" pitchFamily="2" charset="0"/>
              </a:rPr>
              <a:t>зачет» в </a:t>
            </a:r>
            <a:r>
              <a:rPr lang="ru-RU" sz="1600" b="1" dirty="0">
                <a:latin typeface="Sitka Banner" panose="02000505000000020004" pitchFamily="2" charset="0"/>
              </a:rPr>
              <a:t>2 </a:t>
            </a:r>
            <a:r>
              <a:rPr lang="ru-RU" sz="1600" b="1" dirty="0" smtClean="0">
                <a:latin typeface="Sitka Banner" panose="02000505000000020004" pitchFamily="2" charset="0"/>
              </a:rPr>
              <a:t> </a:t>
            </a:r>
            <a:r>
              <a:rPr lang="ru-RU" sz="1600" b="1" dirty="0">
                <a:latin typeface="Sitka Banner" panose="02000505000000020004" pitchFamily="2" charset="0"/>
              </a:rPr>
              <a:t>работах</a:t>
            </a:r>
            <a:r>
              <a:rPr lang="ru-RU" sz="1600" dirty="0">
                <a:latin typeface="Sitka Banner" panose="02000505000000020004" pitchFamily="2" charset="0"/>
              </a:rPr>
              <a:t>; </a:t>
            </a:r>
            <a:r>
              <a:rPr lang="ru-RU" sz="1600" b="1" dirty="0">
                <a:latin typeface="Sitka Banner" panose="02000505000000020004" pitchFamily="2" charset="0"/>
              </a:rPr>
              <a:t>Требования №2</a:t>
            </a:r>
            <a:r>
              <a:rPr lang="ru-RU" sz="1600" dirty="0">
                <a:latin typeface="Sitka Banner" panose="02000505000000020004" pitchFamily="2" charset="0"/>
              </a:rPr>
              <a:t> («Самостоятельность написания итогового сочинения») – в </a:t>
            </a:r>
            <a:r>
              <a:rPr lang="ru-RU" sz="1600" b="1" dirty="0">
                <a:latin typeface="Sitka Banner" panose="02000505000000020004" pitchFamily="2" charset="0"/>
              </a:rPr>
              <a:t>2 </a:t>
            </a:r>
            <a:r>
              <a:rPr lang="ru-RU" sz="1600" b="1" dirty="0" smtClean="0">
                <a:latin typeface="Sitka Banner" panose="02000505000000020004" pitchFamily="2" charset="0"/>
              </a:rPr>
              <a:t> </a:t>
            </a:r>
            <a:r>
              <a:rPr lang="ru-RU" sz="1600" b="1" dirty="0">
                <a:latin typeface="Sitka Banner" panose="02000505000000020004" pitchFamily="2" charset="0"/>
              </a:rPr>
              <a:t>работах</a:t>
            </a:r>
            <a:r>
              <a:rPr lang="ru-RU" sz="1600" dirty="0">
                <a:latin typeface="Sitka Banner" panose="02000505000000020004" pitchFamily="2" charset="0"/>
              </a:rPr>
              <a:t>. Ввиду того что Требования №1 и №2 являются основными, изменения внесены и по другим критериям оценивания этих </a:t>
            </a:r>
            <a:r>
              <a:rPr lang="ru-RU" sz="1600" dirty="0" smtClean="0">
                <a:latin typeface="Sitka Banner" panose="02000505000000020004" pitchFamily="2" charset="0"/>
              </a:rPr>
              <a:t>работ.</a:t>
            </a:r>
          </a:p>
          <a:p>
            <a:pPr>
              <a:lnSpc>
                <a:spcPts val="1400"/>
              </a:lnSpc>
              <a:spcBef>
                <a:spcPts val="0"/>
              </a:spcBef>
            </a:pPr>
            <a:r>
              <a:rPr lang="ru-RU" sz="1600" dirty="0" smtClean="0">
                <a:latin typeface="Sitka Banner" panose="02000505000000020004" pitchFamily="2" charset="0"/>
                <a:ea typeface="Times New Roman"/>
              </a:rPr>
              <a:t>    По</a:t>
            </a:r>
            <a:r>
              <a:rPr lang="ru-RU" sz="1600" spc="350" dirty="0" smtClean="0">
                <a:latin typeface="Sitka Banner" panose="02000505000000020004" pitchFamily="2" charset="0"/>
                <a:ea typeface="Times New Roman"/>
              </a:rPr>
              <a:t> </a:t>
            </a:r>
            <a:r>
              <a:rPr lang="ru-RU" sz="1600" dirty="0">
                <a:latin typeface="Sitka Banner" panose="02000505000000020004" pitchFamily="2" charset="0"/>
                <a:ea typeface="Times New Roman"/>
              </a:rPr>
              <a:t>выполнению</a:t>
            </a:r>
            <a:r>
              <a:rPr lang="ru-RU" sz="1600" spc="370" dirty="0">
                <a:latin typeface="Sitka Banner" panose="02000505000000020004" pitchFamily="2" charset="0"/>
                <a:ea typeface="Times New Roman"/>
              </a:rPr>
              <a:t> </a:t>
            </a:r>
            <a:r>
              <a:rPr lang="ru-RU" sz="1600" b="1" dirty="0">
                <a:latin typeface="Sitka Banner" panose="02000505000000020004" pitchFamily="2" charset="0"/>
                <a:ea typeface="Times New Roman"/>
              </a:rPr>
              <a:t>Критерия</a:t>
            </a:r>
            <a:r>
              <a:rPr lang="ru-RU" sz="1600" b="1" spc="365" dirty="0">
                <a:latin typeface="Sitka Banner" panose="02000505000000020004" pitchFamily="2" charset="0"/>
                <a:ea typeface="Times New Roman"/>
              </a:rPr>
              <a:t> </a:t>
            </a:r>
            <a:r>
              <a:rPr lang="ru-RU" sz="1600" b="1" dirty="0">
                <a:latin typeface="Sitka Banner" panose="02000505000000020004" pitchFamily="2" charset="0"/>
                <a:ea typeface="Times New Roman"/>
              </a:rPr>
              <a:t>№1</a:t>
            </a:r>
            <a:r>
              <a:rPr lang="ru-RU" sz="1600" spc="365" dirty="0">
                <a:latin typeface="Sitka Banner" panose="02000505000000020004" pitchFamily="2" charset="0"/>
                <a:ea typeface="Times New Roman"/>
              </a:rPr>
              <a:t> </a:t>
            </a:r>
            <a:r>
              <a:rPr lang="ru-RU" sz="1600" dirty="0">
                <a:latin typeface="Sitka Banner" panose="02000505000000020004" pitchFamily="2" charset="0"/>
                <a:ea typeface="Times New Roman"/>
              </a:rPr>
              <a:t>(«Соответствие</a:t>
            </a:r>
            <a:r>
              <a:rPr lang="ru-RU" sz="1600" spc="355" dirty="0">
                <a:latin typeface="Sitka Banner" panose="02000505000000020004" pitchFamily="2" charset="0"/>
                <a:ea typeface="Times New Roman"/>
              </a:rPr>
              <a:t> </a:t>
            </a:r>
            <a:r>
              <a:rPr lang="ru-RU" sz="1600" dirty="0">
                <a:latin typeface="Sitka Banner" panose="02000505000000020004" pitchFamily="2" charset="0"/>
                <a:ea typeface="Times New Roman"/>
              </a:rPr>
              <a:t>теме</a:t>
            </a:r>
            <a:r>
              <a:rPr lang="ru-RU" sz="1600" spc="360" dirty="0">
                <a:latin typeface="Sitka Banner" panose="02000505000000020004" pitchFamily="2" charset="0"/>
                <a:ea typeface="Times New Roman"/>
              </a:rPr>
              <a:t> </a:t>
            </a:r>
            <a:r>
              <a:rPr lang="ru-RU" sz="1600" dirty="0">
                <a:latin typeface="Sitka Banner" panose="02000505000000020004" pitchFamily="2" charset="0"/>
                <a:ea typeface="Times New Roman"/>
              </a:rPr>
              <a:t>сочинения»</a:t>
            </a:r>
            <a:r>
              <a:rPr lang="ru-RU" sz="1600" dirty="0">
                <a:latin typeface="Sitka Banner" panose="02000505000000020004" pitchFamily="2" charset="0"/>
                <a:ea typeface="Times New Roman"/>
                <a:cs typeface="Times New Roman"/>
              </a:rPr>
              <a:t>)</a:t>
            </a:r>
            <a:r>
              <a:rPr lang="ru-RU" sz="1600" spc="340" dirty="0">
                <a:latin typeface="Sitka Banner" panose="02000505000000020004" pitchFamily="2" charset="0"/>
                <a:ea typeface="Times New Roman"/>
                <a:cs typeface="Times New Roman"/>
              </a:rPr>
              <a:t> </a:t>
            </a:r>
            <a:r>
              <a:rPr lang="ru-RU" sz="1600" dirty="0">
                <a:latin typeface="Sitka Banner" panose="02000505000000020004" pitchFamily="2" charset="0"/>
                <a:ea typeface="Times New Roman"/>
              </a:rPr>
              <a:t>изменения</a:t>
            </a:r>
            <a:r>
              <a:rPr lang="ru-RU" sz="1600" spc="350" dirty="0">
                <a:latin typeface="Sitka Banner" panose="02000505000000020004" pitchFamily="2" charset="0"/>
                <a:ea typeface="Times New Roman"/>
              </a:rPr>
              <a:t> </a:t>
            </a:r>
            <a:r>
              <a:rPr lang="ru-RU" sz="1600" dirty="0">
                <a:latin typeface="Sitka Banner" panose="02000505000000020004" pitchFamily="2" charset="0"/>
                <a:ea typeface="Times New Roman"/>
              </a:rPr>
              <a:t>на</a:t>
            </a:r>
            <a:r>
              <a:rPr lang="ru-RU" sz="1600" spc="360" dirty="0">
                <a:latin typeface="Sitka Banner" panose="02000505000000020004" pitchFamily="2" charset="0"/>
                <a:ea typeface="Times New Roman"/>
              </a:rPr>
              <a:t> </a:t>
            </a:r>
            <a:r>
              <a:rPr lang="ru-RU" sz="1600" spc="-10" dirty="0" smtClean="0">
                <a:latin typeface="Sitka Banner" panose="02000505000000020004" pitchFamily="2" charset="0"/>
                <a:ea typeface="Times New Roman"/>
              </a:rPr>
              <a:t>оценку </a:t>
            </a:r>
            <a:r>
              <a:rPr lang="ru-RU" sz="1600" dirty="0" smtClean="0">
                <a:latin typeface="Sitka Banner" panose="02000505000000020004" pitchFamily="2" charset="0"/>
                <a:ea typeface="Times New Roman"/>
              </a:rPr>
              <a:t>«</a:t>
            </a:r>
            <a:r>
              <a:rPr lang="ru-RU" sz="1600" dirty="0">
                <a:latin typeface="Sitka Banner" panose="02000505000000020004" pitchFamily="2" charset="0"/>
                <a:ea typeface="Times New Roman"/>
              </a:rPr>
              <a:t>зачет»</a:t>
            </a:r>
            <a:r>
              <a:rPr lang="ru-RU" sz="1600" spc="-75" dirty="0">
                <a:latin typeface="Sitka Banner" panose="02000505000000020004" pitchFamily="2" charset="0"/>
                <a:ea typeface="Times New Roman"/>
              </a:rPr>
              <a:t> </a:t>
            </a:r>
            <a:r>
              <a:rPr lang="ru-RU" sz="1600" dirty="0">
                <a:latin typeface="Sitka Banner" panose="02000505000000020004" pitchFamily="2" charset="0"/>
                <a:ea typeface="Times New Roman"/>
              </a:rPr>
              <a:t>внесены</a:t>
            </a:r>
            <a:r>
              <a:rPr lang="ru-RU" sz="1600" spc="-75" dirty="0">
                <a:latin typeface="Sitka Banner" panose="02000505000000020004" pitchFamily="2" charset="0"/>
                <a:ea typeface="Times New Roman"/>
              </a:rPr>
              <a:t> </a:t>
            </a:r>
            <a:r>
              <a:rPr lang="ru-RU" sz="1600" dirty="0">
                <a:latin typeface="Sitka Banner" panose="02000505000000020004" pitchFamily="2" charset="0"/>
                <a:ea typeface="Times New Roman"/>
              </a:rPr>
              <a:t>в</a:t>
            </a:r>
            <a:r>
              <a:rPr lang="ru-RU" sz="1600" spc="-75" dirty="0">
                <a:latin typeface="Sitka Banner" panose="02000505000000020004" pitchFamily="2" charset="0"/>
                <a:ea typeface="Times New Roman"/>
              </a:rPr>
              <a:t> </a:t>
            </a:r>
            <a:r>
              <a:rPr lang="ru-RU" sz="1600" dirty="0">
                <a:latin typeface="Sitka Banner" panose="02000505000000020004" pitchFamily="2" charset="0"/>
                <a:ea typeface="Times New Roman"/>
              </a:rPr>
              <a:t>протокол</a:t>
            </a:r>
            <a:r>
              <a:rPr lang="ru-RU" sz="1600" spc="-75" dirty="0">
                <a:latin typeface="Sitka Banner" panose="02000505000000020004" pitchFamily="2" charset="0"/>
                <a:ea typeface="Times New Roman"/>
              </a:rPr>
              <a:t> </a:t>
            </a:r>
            <a:r>
              <a:rPr lang="ru-RU" sz="1600" dirty="0">
                <a:latin typeface="Sitka Banner" panose="02000505000000020004" pitchFamily="2" charset="0"/>
                <a:ea typeface="Times New Roman"/>
              </a:rPr>
              <a:t>проверки</a:t>
            </a:r>
            <a:r>
              <a:rPr lang="ru-RU" sz="1600" spc="-75" dirty="0">
                <a:latin typeface="Sitka Banner" panose="02000505000000020004" pitchFamily="2" charset="0"/>
                <a:ea typeface="Times New Roman"/>
              </a:rPr>
              <a:t> </a:t>
            </a:r>
            <a:r>
              <a:rPr lang="ru-RU" sz="1600" b="1" dirty="0">
                <a:latin typeface="Sitka Banner" panose="02000505000000020004" pitchFamily="2" charset="0"/>
                <a:ea typeface="Times New Roman"/>
              </a:rPr>
              <a:t>в</a:t>
            </a:r>
            <a:r>
              <a:rPr lang="ru-RU" sz="1600" b="1" spc="-75" dirty="0">
                <a:latin typeface="Sitka Banner" panose="02000505000000020004" pitchFamily="2" charset="0"/>
                <a:ea typeface="Times New Roman"/>
              </a:rPr>
              <a:t> </a:t>
            </a:r>
            <a:r>
              <a:rPr lang="ru-RU" sz="1600" b="1" dirty="0">
                <a:latin typeface="Sitka Banner" panose="02000505000000020004" pitchFamily="2" charset="0"/>
                <a:ea typeface="Times New Roman"/>
              </a:rPr>
              <a:t>7</a:t>
            </a:r>
            <a:r>
              <a:rPr lang="ru-RU" sz="1600" b="1" spc="-75" dirty="0">
                <a:latin typeface="Sitka Banner" panose="02000505000000020004" pitchFamily="2" charset="0"/>
                <a:ea typeface="Times New Roman"/>
              </a:rPr>
              <a:t> </a:t>
            </a:r>
            <a:r>
              <a:rPr lang="ru-RU" sz="1600" b="1" dirty="0" smtClean="0">
                <a:latin typeface="Sitka Banner" panose="02000505000000020004" pitchFamily="2" charset="0"/>
                <a:ea typeface="Times New Roman"/>
              </a:rPr>
              <a:t>работах</a:t>
            </a:r>
            <a:r>
              <a:rPr lang="ru-RU" sz="1600" dirty="0" smtClean="0">
                <a:latin typeface="Sitka Banner" panose="02000505000000020004" pitchFamily="2" charset="0"/>
                <a:ea typeface="Times New Roman"/>
              </a:rPr>
              <a:t>.</a:t>
            </a:r>
            <a:endParaRPr lang="ru-RU" sz="1600" dirty="0">
              <a:latin typeface="Sitka Banner" panose="02000505000000020004" pitchFamily="2" charset="0"/>
            </a:endParaRPr>
          </a:p>
          <a:p>
            <a:pPr>
              <a:lnSpc>
                <a:spcPts val="1400"/>
              </a:lnSpc>
              <a:spcBef>
                <a:spcPts val="0"/>
              </a:spcBef>
            </a:pPr>
            <a:r>
              <a:rPr lang="ru-RU" sz="1600" dirty="0" smtClean="0">
                <a:latin typeface="Sitka Banner" panose="02000505000000020004" pitchFamily="2" charset="0"/>
              </a:rPr>
              <a:t>    По </a:t>
            </a:r>
            <a:r>
              <a:rPr lang="ru-RU" sz="1600" dirty="0">
                <a:latin typeface="Sitka Banner" panose="02000505000000020004" pitchFamily="2" charset="0"/>
              </a:rPr>
              <a:t>выполнению </a:t>
            </a:r>
            <a:r>
              <a:rPr lang="ru-RU" sz="1600" b="1" dirty="0">
                <a:latin typeface="Sitka Banner" panose="02000505000000020004" pitchFamily="2" charset="0"/>
              </a:rPr>
              <a:t>Критерия №2</a:t>
            </a:r>
            <a:r>
              <a:rPr lang="ru-RU" sz="1600" dirty="0">
                <a:latin typeface="Sitka Banner" panose="02000505000000020004" pitchFamily="2" charset="0"/>
              </a:rPr>
              <a:t> («Аргументация. Привлечение литературного материала») – </a:t>
            </a:r>
            <a:r>
              <a:rPr lang="ru-RU" sz="1600" b="1" dirty="0">
                <a:latin typeface="Sitka Banner" panose="02000505000000020004" pitchFamily="2" charset="0"/>
              </a:rPr>
              <a:t>в 12 </a:t>
            </a:r>
            <a:r>
              <a:rPr lang="ru-RU" sz="1600" b="1" dirty="0" smtClean="0">
                <a:latin typeface="Sitka Banner" panose="02000505000000020004" pitchFamily="2" charset="0"/>
              </a:rPr>
              <a:t>работах.</a:t>
            </a:r>
          </a:p>
          <a:p>
            <a:pPr>
              <a:lnSpc>
                <a:spcPts val="1400"/>
              </a:lnSpc>
              <a:spcBef>
                <a:spcPts val="0"/>
              </a:spcBef>
            </a:pPr>
            <a:r>
              <a:rPr lang="ru-RU" sz="1600" b="1" dirty="0" smtClean="0">
                <a:latin typeface="Sitka Banner" panose="02000505000000020004" pitchFamily="2" charset="0"/>
              </a:rPr>
              <a:t>По </a:t>
            </a:r>
            <a:r>
              <a:rPr lang="ru-RU" sz="1600" b="1" dirty="0">
                <a:latin typeface="Sitka Banner" panose="02000505000000020004" pitchFamily="2" charset="0"/>
              </a:rPr>
              <a:t>Критерию №3 </a:t>
            </a:r>
            <a:r>
              <a:rPr lang="ru-RU" sz="1600" dirty="0">
                <a:latin typeface="Sitka Banner" panose="02000505000000020004" pitchFamily="2" charset="0"/>
              </a:rPr>
              <a:t>«Композиция и логика рассуждения» оценка изменена на «зачет» </a:t>
            </a:r>
            <a:r>
              <a:rPr lang="ru-RU" sz="1600" b="1" dirty="0">
                <a:latin typeface="Sitka Banner" panose="02000505000000020004" pitchFamily="2" charset="0"/>
              </a:rPr>
              <a:t>в 1 работе </a:t>
            </a:r>
            <a:r>
              <a:rPr lang="ru-RU" sz="1600" b="1" dirty="0" smtClean="0">
                <a:latin typeface="Sitka Banner" panose="02000505000000020004" pitchFamily="2" charset="0"/>
              </a:rPr>
              <a:t>. </a:t>
            </a:r>
          </a:p>
          <a:p>
            <a:pPr>
              <a:lnSpc>
                <a:spcPts val="1400"/>
              </a:lnSpc>
              <a:spcBef>
                <a:spcPts val="0"/>
              </a:spcBef>
            </a:pPr>
            <a:r>
              <a:rPr lang="ru-RU" sz="1600" b="1" dirty="0" smtClean="0">
                <a:latin typeface="Sitka Banner" panose="02000505000000020004" pitchFamily="2" charset="0"/>
              </a:rPr>
              <a:t>По </a:t>
            </a:r>
            <a:r>
              <a:rPr lang="ru-RU" sz="1600" b="1" dirty="0">
                <a:latin typeface="Sitka Banner" panose="02000505000000020004" pitchFamily="2" charset="0"/>
              </a:rPr>
              <a:t>Критерию К4 </a:t>
            </a:r>
            <a:r>
              <a:rPr lang="ru-RU" sz="1600" dirty="0">
                <a:latin typeface="Sitka Banner" panose="02000505000000020004" pitchFamily="2" charset="0"/>
              </a:rPr>
              <a:t>(«Речевое оформление работы») </a:t>
            </a:r>
            <a:r>
              <a:rPr lang="ru-RU" sz="1600" b="1" dirty="0">
                <a:latin typeface="Sitka Banner" panose="02000505000000020004" pitchFamily="2" charset="0"/>
              </a:rPr>
              <a:t>– в 10 </a:t>
            </a:r>
            <a:r>
              <a:rPr lang="ru-RU" sz="1600" b="1" dirty="0" smtClean="0">
                <a:latin typeface="Sitka Banner" panose="02000505000000020004" pitchFamily="2" charset="0"/>
              </a:rPr>
              <a:t>работах, </a:t>
            </a:r>
            <a:r>
              <a:rPr lang="ru-RU" sz="1600" b="1" dirty="0">
                <a:latin typeface="Sitka Banner" panose="02000505000000020004" pitchFamily="2" charset="0"/>
              </a:rPr>
              <a:t>по Критерию К5 </a:t>
            </a:r>
            <a:r>
              <a:rPr lang="ru-RU" sz="1600" dirty="0">
                <a:latin typeface="Sitka Banner" panose="02000505000000020004" pitchFamily="2" charset="0"/>
              </a:rPr>
              <a:t>(«Грамотность») </a:t>
            </a:r>
            <a:r>
              <a:rPr lang="ru-RU" sz="1600" b="1" dirty="0">
                <a:latin typeface="Sitka Banner" panose="02000505000000020004" pitchFamily="2" charset="0"/>
              </a:rPr>
              <a:t>- в 10 работах.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7649" y="114039"/>
            <a:ext cx="926071" cy="442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84420"/>
            <a:ext cx="7056438" cy="259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574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920" y="139700"/>
            <a:ext cx="6581696" cy="555775"/>
          </a:xfrm>
        </p:spPr>
        <p:txBody>
          <a:bodyPr>
            <a:normAutofit fontScale="90000"/>
          </a:bodyPr>
          <a:lstStyle/>
          <a:p>
            <a:pPr>
              <a:lnSpc>
                <a:spcPts val="2400"/>
              </a:lnSpc>
            </a:pPr>
            <a:r>
              <a:rPr lang="ru-RU" sz="2400" kern="0" spc="-20" dirty="0">
                <a:solidFill>
                  <a:srgbClr val="0071FF"/>
                </a:solidFill>
                <a:latin typeface="Sitka Heading" panose="02000505000000020004" pitchFamily="2" charset="0"/>
                <a:cs typeface="Microsoft Sans Serif"/>
              </a:rPr>
              <a:t>Критерий</a:t>
            </a:r>
            <a:r>
              <a:rPr lang="ru-RU" sz="2400" kern="0" spc="-70" dirty="0">
                <a:solidFill>
                  <a:srgbClr val="0071FF"/>
                </a:solidFill>
                <a:latin typeface="Sitka Heading" panose="02000505000000020004" pitchFamily="2" charset="0"/>
                <a:cs typeface="Microsoft Sans Serif"/>
              </a:rPr>
              <a:t> </a:t>
            </a:r>
            <a:r>
              <a:rPr lang="ru-RU" sz="2400" kern="0" spc="165" dirty="0">
                <a:solidFill>
                  <a:srgbClr val="0071FF"/>
                </a:solidFill>
                <a:latin typeface="Sitka Heading" panose="02000505000000020004" pitchFamily="2" charset="0"/>
                <a:cs typeface="Microsoft Sans Serif"/>
              </a:rPr>
              <a:t>№</a:t>
            </a:r>
            <a:r>
              <a:rPr lang="ru-RU" sz="2400" kern="0" spc="-40" dirty="0">
                <a:solidFill>
                  <a:srgbClr val="0071FF"/>
                </a:solidFill>
                <a:latin typeface="Sitka Heading" panose="02000505000000020004" pitchFamily="2" charset="0"/>
                <a:cs typeface="Microsoft Sans Serif"/>
              </a:rPr>
              <a:t> </a:t>
            </a:r>
            <a:r>
              <a:rPr lang="ru-RU" sz="2400" kern="0" dirty="0">
                <a:solidFill>
                  <a:srgbClr val="0071FF"/>
                </a:solidFill>
                <a:latin typeface="Sitka Heading" panose="02000505000000020004" pitchFamily="2" charset="0"/>
                <a:cs typeface="Microsoft Sans Serif"/>
              </a:rPr>
              <a:t>3</a:t>
            </a:r>
            <a:r>
              <a:rPr lang="ru-RU" sz="2400" kern="0" spc="-40" dirty="0">
                <a:solidFill>
                  <a:srgbClr val="0071FF"/>
                </a:solidFill>
                <a:latin typeface="Sitka Heading" panose="02000505000000020004" pitchFamily="2" charset="0"/>
                <a:cs typeface="Microsoft Sans Serif"/>
              </a:rPr>
              <a:t> «Композиция</a:t>
            </a:r>
            <a:r>
              <a:rPr lang="ru-RU" sz="2400" kern="0" spc="-55" dirty="0">
                <a:solidFill>
                  <a:srgbClr val="0071FF"/>
                </a:solidFill>
                <a:latin typeface="Sitka Heading" panose="02000505000000020004" pitchFamily="2" charset="0"/>
                <a:cs typeface="Microsoft Sans Serif"/>
              </a:rPr>
              <a:t> </a:t>
            </a:r>
            <a:r>
              <a:rPr lang="ru-RU" sz="2400" kern="0" dirty="0">
                <a:solidFill>
                  <a:srgbClr val="0071FF"/>
                </a:solidFill>
                <a:latin typeface="Sitka Heading" panose="02000505000000020004" pitchFamily="2" charset="0"/>
                <a:cs typeface="Microsoft Sans Serif"/>
              </a:rPr>
              <a:t>и</a:t>
            </a:r>
            <a:r>
              <a:rPr lang="ru-RU" sz="2400" kern="0" spc="-45" dirty="0">
                <a:solidFill>
                  <a:srgbClr val="0071FF"/>
                </a:solidFill>
                <a:latin typeface="Sitka Heading" panose="02000505000000020004" pitchFamily="2" charset="0"/>
                <a:cs typeface="Microsoft Sans Serif"/>
              </a:rPr>
              <a:t> </a:t>
            </a:r>
            <a:r>
              <a:rPr lang="ru-RU" sz="2400" kern="0" dirty="0">
                <a:solidFill>
                  <a:srgbClr val="0071FF"/>
                </a:solidFill>
                <a:latin typeface="Sitka Heading" panose="02000505000000020004" pitchFamily="2" charset="0"/>
                <a:cs typeface="Microsoft Sans Serif"/>
              </a:rPr>
              <a:t>логика</a:t>
            </a:r>
            <a:r>
              <a:rPr lang="ru-RU" sz="2400" kern="0" spc="-30" dirty="0">
                <a:solidFill>
                  <a:srgbClr val="0071FF"/>
                </a:solidFill>
                <a:latin typeface="Sitka Heading" panose="02000505000000020004" pitchFamily="2" charset="0"/>
                <a:cs typeface="Microsoft Sans Serif"/>
              </a:rPr>
              <a:t> </a:t>
            </a:r>
            <a:r>
              <a:rPr lang="ru-RU" sz="2400" kern="0" spc="-10" dirty="0">
                <a:solidFill>
                  <a:srgbClr val="0071FF"/>
                </a:solidFill>
                <a:latin typeface="Sitka Heading" panose="02000505000000020004" pitchFamily="2" charset="0"/>
                <a:cs typeface="Microsoft Sans Serif"/>
              </a:rPr>
              <a:t>рассуждения»</a:t>
            </a:r>
            <a:endParaRPr lang="ru-RU" dirty="0">
              <a:latin typeface="Sitka Heading" panose="02000505000000020004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3843" y="863600"/>
            <a:ext cx="4507332" cy="457200"/>
          </a:xfrm>
        </p:spPr>
        <p:txBody>
          <a:bodyPr/>
          <a:lstStyle/>
          <a:p>
            <a:r>
              <a:rPr lang="ru-RU" dirty="0"/>
              <a:t>Экспертам следует учитывать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121920" y="1163782"/>
            <a:ext cx="6777709" cy="3979718"/>
          </a:xfrm>
        </p:spPr>
        <p:txBody>
          <a:bodyPr>
            <a:normAutofit/>
          </a:bodyPr>
          <a:lstStyle/>
          <a:p>
            <a:pPr marL="298450" lvl="0" indent="-285750" defTabSz="914400">
              <a:lnSpc>
                <a:spcPts val="2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240665" algn="l"/>
              </a:tabLst>
            </a:pPr>
            <a:r>
              <a:rPr lang="ru-RU" sz="1800" kern="0" dirty="0">
                <a:latin typeface="Sitka Banner" panose="02000505000000020004" pitchFamily="2" charset="0"/>
                <a:cs typeface="Arial"/>
              </a:rPr>
              <a:t>нарушение</a:t>
            </a:r>
            <a:r>
              <a:rPr lang="ru-RU" sz="1800" kern="0" spc="-70" dirty="0">
                <a:latin typeface="Sitka Banner" panose="02000505000000020004" pitchFamily="2" charset="0"/>
                <a:cs typeface="Arial"/>
              </a:rPr>
              <a:t> </a:t>
            </a:r>
            <a:r>
              <a:rPr lang="ru-RU" sz="1800" kern="0" spc="-10" dirty="0">
                <a:latin typeface="Sitka Banner" panose="02000505000000020004" pitchFamily="2" charset="0"/>
                <a:cs typeface="Arial"/>
              </a:rPr>
              <a:t>последовательности</a:t>
            </a:r>
            <a:r>
              <a:rPr lang="ru-RU" sz="1800" kern="0" spc="-90" dirty="0">
                <a:latin typeface="Sitka Banner" panose="02000505000000020004" pitchFamily="2" charset="0"/>
                <a:cs typeface="Arial"/>
              </a:rPr>
              <a:t> </a:t>
            </a:r>
            <a:r>
              <a:rPr lang="ru-RU" sz="1800" kern="0" spc="-10" dirty="0" smtClean="0">
                <a:latin typeface="Sitka Banner" panose="02000505000000020004" pitchFamily="2" charset="0"/>
                <a:cs typeface="Arial"/>
              </a:rPr>
              <a:t>частей высказывания</a:t>
            </a:r>
            <a:r>
              <a:rPr lang="ru-RU" sz="1800" kern="0" spc="-10" dirty="0">
                <a:latin typeface="Sitka Banner" panose="02000505000000020004" pitchFamily="2" charset="0"/>
                <a:cs typeface="Arial"/>
              </a:rPr>
              <a:t>,</a:t>
            </a:r>
            <a:endParaRPr lang="ru-RU" sz="1800" kern="0" dirty="0">
              <a:latin typeface="Sitka Banner" panose="02000505000000020004" pitchFamily="2" charset="0"/>
              <a:cs typeface="Arial"/>
            </a:endParaRPr>
          </a:p>
          <a:p>
            <a:pPr marL="298450" lvl="0" indent="-285750" defTabSz="914400">
              <a:lnSpc>
                <a:spcPts val="2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240665" algn="l"/>
              </a:tabLst>
            </a:pPr>
            <a:r>
              <a:rPr lang="ru-RU" sz="1800" kern="0" spc="-10" dirty="0" smtClean="0">
                <a:latin typeface="Sitka Banner" panose="02000505000000020004" pitchFamily="2" charset="0"/>
                <a:cs typeface="Arial"/>
              </a:rPr>
              <a:t>отсутствие</a:t>
            </a:r>
            <a:r>
              <a:rPr lang="ru-RU" sz="1800" kern="0" spc="5" dirty="0" smtClean="0">
                <a:latin typeface="Sitka Banner" panose="02000505000000020004" pitchFamily="2" charset="0"/>
                <a:cs typeface="Arial"/>
              </a:rPr>
              <a:t> </a:t>
            </a:r>
            <a:r>
              <a:rPr lang="ru-RU" sz="1800" kern="0" dirty="0">
                <a:latin typeface="Sitka Banner" panose="02000505000000020004" pitchFamily="2" charset="0"/>
                <a:cs typeface="Arial"/>
              </a:rPr>
              <a:t>связи</a:t>
            </a:r>
            <a:r>
              <a:rPr lang="ru-RU" sz="1800" kern="0" spc="-60" dirty="0">
                <a:latin typeface="Sitka Banner" panose="02000505000000020004" pitchFamily="2" charset="0"/>
                <a:cs typeface="Arial"/>
              </a:rPr>
              <a:t> </a:t>
            </a:r>
            <a:r>
              <a:rPr lang="ru-RU" sz="1800" kern="0" dirty="0">
                <a:latin typeface="Sitka Banner" panose="02000505000000020004" pitchFamily="2" charset="0"/>
                <a:cs typeface="Arial"/>
              </a:rPr>
              <a:t>между</a:t>
            </a:r>
            <a:r>
              <a:rPr lang="ru-RU" sz="1800" kern="0" spc="-110" dirty="0">
                <a:latin typeface="Sitka Banner" panose="02000505000000020004" pitchFamily="2" charset="0"/>
                <a:cs typeface="Arial"/>
              </a:rPr>
              <a:t> </a:t>
            </a:r>
            <a:r>
              <a:rPr lang="ru-RU" sz="1800" kern="0" spc="-10" dirty="0" smtClean="0">
                <a:latin typeface="Sitka Banner" panose="02000505000000020004" pitchFamily="2" charset="0"/>
                <a:cs typeface="Arial"/>
              </a:rPr>
              <a:t>частями высказывания</a:t>
            </a:r>
            <a:r>
              <a:rPr lang="ru-RU" sz="1800" kern="0" spc="-10" dirty="0">
                <a:latin typeface="Sitka Banner" panose="02000505000000020004" pitchFamily="2" charset="0"/>
                <a:cs typeface="Arial"/>
              </a:rPr>
              <a:t>,</a:t>
            </a:r>
            <a:endParaRPr lang="ru-RU" sz="1800" kern="0" dirty="0">
              <a:latin typeface="Sitka Banner" panose="02000505000000020004" pitchFamily="2" charset="0"/>
              <a:cs typeface="Arial"/>
            </a:endParaRPr>
          </a:p>
          <a:p>
            <a:pPr marL="298450" lvl="0" indent="-285750" defTabSz="914400">
              <a:lnSpc>
                <a:spcPts val="2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240665" algn="l"/>
              </a:tabLst>
            </a:pPr>
            <a:r>
              <a:rPr lang="ru-RU" sz="1800" kern="0" dirty="0" smtClean="0">
                <a:latin typeface="Sitka Banner" panose="02000505000000020004" pitchFamily="2" charset="0"/>
                <a:cs typeface="Arial"/>
              </a:rPr>
              <a:t>неоправданное</a:t>
            </a:r>
            <a:r>
              <a:rPr lang="ru-RU" sz="1800" kern="0" spc="-85" dirty="0" smtClean="0">
                <a:latin typeface="Sitka Banner" panose="02000505000000020004" pitchFamily="2" charset="0"/>
                <a:cs typeface="Arial"/>
              </a:rPr>
              <a:t> </a:t>
            </a:r>
            <a:r>
              <a:rPr lang="ru-RU" sz="1800" kern="0" spc="-10" dirty="0">
                <a:latin typeface="Sitka Banner" panose="02000505000000020004" pitchFamily="2" charset="0"/>
                <a:cs typeface="Arial"/>
              </a:rPr>
              <a:t>повторение </a:t>
            </a:r>
            <a:r>
              <a:rPr lang="ru-RU" sz="1800" kern="0" spc="-10" dirty="0" smtClean="0">
                <a:latin typeface="Sitka Banner" panose="02000505000000020004" pitchFamily="2" charset="0"/>
                <a:cs typeface="Arial"/>
              </a:rPr>
              <a:t>высказанной </a:t>
            </a:r>
            <a:r>
              <a:rPr lang="ru-RU" sz="1800" kern="0" dirty="0" smtClean="0">
                <a:latin typeface="Sitka Banner" panose="02000505000000020004" pitchFamily="2" charset="0"/>
                <a:cs typeface="Arial"/>
              </a:rPr>
              <a:t>ранее</a:t>
            </a:r>
            <a:r>
              <a:rPr lang="ru-RU" sz="1800" kern="0" spc="-35" dirty="0" smtClean="0">
                <a:latin typeface="Sitka Banner" panose="02000505000000020004" pitchFamily="2" charset="0"/>
                <a:cs typeface="Arial"/>
              </a:rPr>
              <a:t> </a:t>
            </a:r>
            <a:r>
              <a:rPr lang="ru-RU" sz="1800" kern="0" spc="-10" dirty="0">
                <a:latin typeface="Sitka Banner" panose="02000505000000020004" pitchFamily="2" charset="0"/>
                <a:cs typeface="Arial"/>
              </a:rPr>
              <a:t>мысли,</a:t>
            </a:r>
            <a:endParaRPr lang="ru-RU" sz="1800" kern="0" dirty="0">
              <a:latin typeface="Sitka Banner" panose="02000505000000020004" pitchFamily="2" charset="0"/>
              <a:cs typeface="Arial"/>
            </a:endParaRPr>
          </a:p>
          <a:p>
            <a:pPr marL="298450" marR="916940" lvl="0" indent="-285750" defTabSz="914400">
              <a:lnSpc>
                <a:spcPts val="2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241300" algn="l"/>
              </a:tabLst>
            </a:pPr>
            <a:r>
              <a:rPr lang="ru-RU" sz="1800" kern="0" spc="-10" dirty="0" smtClean="0">
                <a:latin typeface="Sitka Banner" panose="02000505000000020004" pitchFamily="2" charset="0"/>
                <a:cs typeface="Arial"/>
              </a:rPr>
              <a:t>раздробление</a:t>
            </a:r>
            <a:r>
              <a:rPr lang="ru-RU" sz="1800" kern="0" spc="-90" dirty="0" smtClean="0">
                <a:latin typeface="Sitka Banner" panose="02000505000000020004" pitchFamily="2" charset="0"/>
                <a:cs typeface="Arial"/>
              </a:rPr>
              <a:t> </a:t>
            </a:r>
            <a:r>
              <a:rPr lang="ru-RU" sz="1800" kern="0" spc="-10" dirty="0" err="1">
                <a:latin typeface="Sitka Banner" panose="02000505000000020004" pitchFamily="2" charset="0"/>
                <a:cs typeface="Arial"/>
              </a:rPr>
              <a:t>микротемы</a:t>
            </a:r>
            <a:r>
              <a:rPr lang="ru-RU" sz="1800" kern="0" spc="-20" dirty="0">
                <a:latin typeface="Sitka Banner" panose="02000505000000020004" pitchFamily="2" charset="0"/>
                <a:cs typeface="Arial"/>
              </a:rPr>
              <a:t> </a:t>
            </a:r>
            <a:r>
              <a:rPr lang="ru-RU" sz="1800" kern="0" spc="-10" dirty="0">
                <a:latin typeface="Sitka Banner" panose="02000505000000020004" pitchFamily="2" charset="0"/>
                <a:cs typeface="Arial"/>
              </a:rPr>
              <a:t>другой </a:t>
            </a:r>
            <a:r>
              <a:rPr lang="ru-RU" sz="1800" kern="0" spc="-10" dirty="0" err="1">
                <a:latin typeface="Sitka Banner" panose="02000505000000020004" pitchFamily="2" charset="0"/>
                <a:cs typeface="Arial"/>
              </a:rPr>
              <a:t>микротемой</a:t>
            </a:r>
            <a:r>
              <a:rPr lang="ru-RU" sz="1800" kern="0" spc="-10" dirty="0" smtClean="0">
                <a:latin typeface="Sitka Banner" panose="02000505000000020004" pitchFamily="2" charset="0"/>
                <a:cs typeface="Arial"/>
              </a:rPr>
              <a:t>, </a:t>
            </a:r>
            <a:endParaRPr lang="ru-RU" sz="1800" kern="0" dirty="0">
              <a:latin typeface="Sitka Banner" panose="02000505000000020004" pitchFamily="2" charset="0"/>
              <a:cs typeface="Arial"/>
            </a:endParaRPr>
          </a:p>
          <a:p>
            <a:pPr marL="298450" lvl="0" indent="-285750" defTabSz="914400">
              <a:lnSpc>
                <a:spcPts val="2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240665" algn="l"/>
              </a:tabLst>
            </a:pPr>
            <a:r>
              <a:rPr lang="ru-RU" sz="1800" kern="0" spc="-10" dirty="0" smtClean="0">
                <a:latin typeface="Sitka Banner" panose="02000505000000020004" pitchFamily="2" charset="0"/>
                <a:cs typeface="Arial"/>
              </a:rPr>
              <a:t>несоразмерность</a:t>
            </a:r>
            <a:r>
              <a:rPr lang="ru-RU" sz="1800" kern="0" spc="-30" dirty="0" smtClean="0">
                <a:latin typeface="Sitka Banner" panose="02000505000000020004" pitchFamily="2" charset="0"/>
                <a:cs typeface="Arial"/>
              </a:rPr>
              <a:t> </a:t>
            </a:r>
            <a:r>
              <a:rPr lang="ru-RU" sz="1800" kern="0" dirty="0">
                <a:latin typeface="Sitka Banner" panose="02000505000000020004" pitchFamily="2" charset="0"/>
                <a:cs typeface="Arial"/>
              </a:rPr>
              <a:t>частей</a:t>
            </a:r>
            <a:r>
              <a:rPr lang="ru-RU" sz="1800" kern="0" spc="-45" dirty="0">
                <a:latin typeface="Sitka Banner" panose="02000505000000020004" pitchFamily="2" charset="0"/>
                <a:cs typeface="Arial"/>
              </a:rPr>
              <a:t> </a:t>
            </a:r>
            <a:r>
              <a:rPr lang="ru-RU" sz="1800" kern="0" spc="-10" dirty="0">
                <a:latin typeface="Sitka Banner" panose="02000505000000020004" pitchFamily="2" charset="0"/>
                <a:cs typeface="Arial"/>
              </a:rPr>
              <a:t>высказывания,</a:t>
            </a:r>
            <a:endParaRPr lang="ru-RU" sz="1800" kern="0" dirty="0">
              <a:latin typeface="Sitka Banner" panose="02000505000000020004" pitchFamily="2" charset="0"/>
              <a:cs typeface="Arial"/>
            </a:endParaRPr>
          </a:p>
          <a:p>
            <a:pPr marL="298450" lvl="0" indent="-285750" defTabSz="914400">
              <a:lnSpc>
                <a:spcPts val="2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240665" algn="l"/>
              </a:tabLst>
            </a:pPr>
            <a:r>
              <a:rPr lang="ru-RU" sz="1800" kern="0" spc="-10" dirty="0" smtClean="0">
                <a:latin typeface="Sitka Banner" panose="02000505000000020004" pitchFamily="2" charset="0"/>
                <a:cs typeface="Arial"/>
              </a:rPr>
              <a:t>отсутствие</a:t>
            </a:r>
            <a:r>
              <a:rPr lang="ru-RU" sz="1800" kern="0" spc="-40" dirty="0" smtClean="0">
                <a:latin typeface="Sitka Banner" panose="02000505000000020004" pitchFamily="2" charset="0"/>
                <a:cs typeface="Arial"/>
              </a:rPr>
              <a:t> </a:t>
            </a:r>
            <a:r>
              <a:rPr lang="ru-RU" sz="1800" kern="0" spc="-10" dirty="0">
                <a:latin typeface="Sitka Banner" panose="02000505000000020004" pitchFamily="2" charset="0"/>
                <a:cs typeface="Arial"/>
              </a:rPr>
              <a:t>необходимых</a:t>
            </a:r>
            <a:r>
              <a:rPr lang="ru-RU" sz="1800" kern="0" spc="-110" dirty="0">
                <a:latin typeface="Sitka Banner" panose="02000505000000020004" pitchFamily="2" charset="0"/>
                <a:cs typeface="Arial"/>
              </a:rPr>
              <a:t> </a:t>
            </a:r>
            <a:r>
              <a:rPr lang="ru-RU" sz="1800" kern="0" spc="-10" dirty="0" smtClean="0">
                <a:latin typeface="Sitka Banner" panose="02000505000000020004" pitchFamily="2" charset="0"/>
                <a:cs typeface="Arial"/>
              </a:rPr>
              <a:t>частей высказывания,</a:t>
            </a:r>
          </a:p>
          <a:p>
            <a:pPr marL="299085" marR="716915" lvl="0" indent="-287020" defTabSz="914400">
              <a:lnSpc>
                <a:spcPts val="2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299085" algn="l"/>
              </a:tabLst>
            </a:pPr>
            <a:r>
              <a:rPr lang="ru-RU" sz="1800" kern="0" spc="-10" dirty="0" smtClean="0">
                <a:latin typeface="Sitka Banner" panose="02000505000000020004" pitchFamily="2" charset="0"/>
                <a:cs typeface="Arial"/>
              </a:rPr>
              <a:t>нечеткое</a:t>
            </a:r>
            <a:r>
              <a:rPr lang="ru-RU" sz="1800" kern="0" spc="-105" dirty="0" smtClean="0">
                <a:latin typeface="Sitka Banner" panose="02000505000000020004" pitchFamily="2" charset="0"/>
                <a:cs typeface="Arial"/>
              </a:rPr>
              <a:t> </a:t>
            </a:r>
            <a:r>
              <a:rPr lang="ru-RU" sz="1800" kern="0" spc="-10" dirty="0">
                <a:latin typeface="Sitka Banner" panose="02000505000000020004" pitchFamily="2" charset="0"/>
                <a:cs typeface="Arial"/>
              </a:rPr>
              <a:t>формулирование</a:t>
            </a:r>
            <a:r>
              <a:rPr lang="ru-RU" sz="1800" kern="0" spc="-50" dirty="0">
                <a:latin typeface="Sitka Banner" panose="02000505000000020004" pitchFamily="2" charset="0"/>
                <a:cs typeface="Arial"/>
              </a:rPr>
              <a:t> </a:t>
            </a:r>
            <a:r>
              <a:rPr lang="ru-RU" sz="1800" kern="0" spc="-10" dirty="0">
                <a:latin typeface="Sitka Banner" panose="02000505000000020004" pitchFamily="2" charset="0"/>
                <a:cs typeface="Arial"/>
              </a:rPr>
              <a:t>тезисов, затрудняющее</a:t>
            </a:r>
            <a:r>
              <a:rPr lang="ru-RU" sz="1800" kern="0" spc="-20" dirty="0">
                <a:latin typeface="Sitka Banner" panose="02000505000000020004" pitchFamily="2" charset="0"/>
                <a:cs typeface="Arial"/>
              </a:rPr>
              <a:t> </a:t>
            </a:r>
            <a:r>
              <a:rPr lang="ru-RU" sz="1800" kern="0" dirty="0">
                <a:latin typeface="Sitka Banner" panose="02000505000000020004" pitchFamily="2" charset="0"/>
                <a:cs typeface="Arial"/>
              </a:rPr>
              <a:t>их</a:t>
            </a:r>
            <a:r>
              <a:rPr lang="ru-RU" sz="1800" kern="0" spc="-90" dirty="0">
                <a:latin typeface="Sitka Banner" panose="02000505000000020004" pitchFamily="2" charset="0"/>
                <a:cs typeface="Arial"/>
              </a:rPr>
              <a:t> </a:t>
            </a:r>
            <a:r>
              <a:rPr lang="ru-RU" sz="1800" kern="0" spc="-10" dirty="0">
                <a:latin typeface="Sitka Banner" panose="02000505000000020004" pitchFamily="2" charset="0"/>
                <a:cs typeface="Arial"/>
              </a:rPr>
              <a:t>встраивание</a:t>
            </a:r>
            <a:r>
              <a:rPr lang="ru-RU" sz="1800" kern="0" spc="-40" dirty="0">
                <a:latin typeface="Sitka Banner" panose="02000505000000020004" pitchFamily="2" charset="0"/>
                <a:cs typeface="Arial"/>
              </a:rPr>
              <a:t> </a:t>
            </a:r>
            <a:r>
              <a:rPr lang="ru-RU" sz="1800" kern="0" spc="-50" dirty="0">
                <a:latin typeface="Sitka Banner" panose="02000505000000020004" pitchFamily="2" charset="0"/>
                <a:cs typeface="Arial"/>
              </a:rPr>
              <a:t>в </a:t>
            </a:r>
            <a:r>
              <a:rPr lang="ru-RU" sz="1800" kern="0" spc="-50" dirty="0" smtClean="0">
                <a:latin typeface="Sitka Banner" panose="02000505000000020004" pitchFamily="2" charset="0"/>
                <a:cs typeface="Arial"/>
              </a:rPr>
              <a:t>л</a:t>
            </a:r>
            <a:r>
              <a:rPr lang="ru-RU" sz="1800" kern="0" spc="-10" dirty="0" smtClean="0">
                <a:latin typeface="Sitka Banner" panose="02000505000000020004" pitchFamily="2" charset="0"/>
                <a:cs typeface="Arial"/>
              </a:rPr>
              <a:t>огическую</a:t>
            </a:r>
            <a:r>
              <a:rPr lang="ru-RU" sz="1800" kern="0" spc="-70" dirty="0" smtClean="0">
                <a:latin typeface="Sitka Banner" panose="02000505000000020004" pitchFamily="2" charset="0"/>
                <a:cs typeface="Arial"/>
              </a:rPr>
              <a:t> </a:t>
            </a:r>
            <a:r>
              <a:rPr lang="ru-RU" sz="1800" kern="0" dirty="0">
                <a:latin typeface="Sitka Banner" panose="02000505000000020004" pitchFamily="2" charset="0"/>
                <a:cs typeface="Arial"/>
              </a:rPr>
              <a:t>структуру</a:t>
            </a:r>
            <a:r>
              <a:rPr lang="ru-RU" sz="1800" kern="0" spc="-20" dirty="0">
                <a:latin typeface="Sitka Banner" panose="02000505000000020004" pitchFamily="2" charset="0"/>
                <a:cs typeface="Arial"/>
              </a:rPr>
              <a:t> </a:t>
            </a:r>
            <a:r>
              <a:rPr lang="ru-RU" sz="1800" kern="0" spc="-10" dirty="0">
                <a:latin typeface="Sitka Banner" panose="02000505000000020004" pitchFamily="2" charset="0"/>
                <a:cs typeface="Arial"/>
              </a:rPr>
              <a:t>сочинения,</a:t>
            </a:r>
            <a:endParaRPr lang="ru-RU" sz="1800" kern="0" dirty="0">
              <a:latin typeface="Sitka Banner" panose="02000505000000020004" pitchFamily="2" charset="0"/>
              <a:cs typeface="Arial"/>
            </a:endParaRPr>
          </a:p>
          <a:p>
            <a:pPr marL="299085" marR="5080" lvl="0" indent="-287020" defTabSz="914400">
              <a:lnSpc>
                <a:spcPts val="2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299085" algn="l"/>
              </a:tabLst>
            </a:pPr>
            <a:r>
              <a:rPr lang="ru-RU" sz="1800" kern="0" spc="-10" dirty="0" smtClean="0">
                <a:latin typeface="Sitka Banner" panose="02000505000000020004" pitchFamily="2" charset="0"/>
                <a:cs typeface="Arial"/>
              </a:rPr>
              <a:t>содержательное</a:t>
            </a:r>
            <a:r>
              <a:rPr lang="ru-RU" sz="1800" kern="0" spc="-40" dirty="0" smtClean="0">
                <a:latin typeface="Sitka Banner" panose="02000505000000020004" pitchFamily="2" charset="0"/>
                <a:cs typeface="Arial"/>
              </a:rPr>
              <a:t> </a:t>
            </a:r>
            <a:r>
              <a:rPr lang="ru-RU" sz="1800" kern="0" spc="-20" dirty="0">
                <a:latin typeface="Sitka Banner" panose="02000505000000020004" pitchFamily="2" charset="0"/>
                <a:cs typeface="Arial"/>
              </a:rPr>
              <a:t>противоречие</a:t>
            </a:r>
            <a:r>
              <a:rPr lang="ru-RU" sz="1800" kern="0" spc="50" dirty="0">
                <a:latin typeface="Sitka Banner" panose="02000505000000020004" pitchFamily="2" charset="0"/>
                <a:cs typeface="Arial"/>
              </a:rPr>
              <a:t> </a:t>
            </a:r>
            <a:r>
              <a:rPr lang="ru-RU" sz="1800" kern="0" spc="-10" dirty="0">
                <a:latin typeface="Sitka Banner" panose="02000505000000020004" pitchFamily="2" charset="0"/>
                <a:cs typeface="Arial"/>
              </a:rPr>
              <a:t>между </a:t>
            </a:r>
            <a:r>
              <a:rPr lang="ru-RU" sz="1800" kern="0" dirty="0">
                <a:latin typeface="Sitka Banner" panose="02000505000000020004" pitchFamily="2" charset="0"/>
                <a:cs typeface="Arial"/>
              </a:rPr>
              <a:t>тезисами,</a:t>
            </a:r>
            <a:r>
              <a:rPr lang="ru-RU" sz="1800" kern="0" spc="-30" dirty="0">
                <a:latin typeface="Sitka Banner" panose="02000505000000020004" pitchFamily="2" charset="0"/>
                <a:cs typeface="Arial"/>
              </a:rPr>
              <a:t> </a:t>
            </a:r>
            <a:r>
              <a:rPr lang="ru-RU" sz="1800" kern="0" spc="-10" dirty="0">
                <a:latin typeface="Sitka Banner" panose="02000505000000020004" pitchFamily="2" charset="0"/>
                <a:cs typeface="Arial"/>
              </a:rPr>
              <a:t>сформулированными</a:t>
            </a:r>
            <a:r>
              <a:rPr lang="ru-RU" sz="1800" kern="0" spc="-35" dirty="0">
                <a:latin typeface="Sitka Banner" panose="02000505000000020004" pitchFamily="2" charset="0"/>
                <a:cs typeface="Arial"/>
              </a:rPr>
              <a:t> </a:t>
            </a:r>
            <a:r>
              <a:rPr lang="ru-RU" sz="1800" kern="0" dirty="0">
                <a:latin typeface="Sitka Banner" panose="02000505000000020004" pitchFamily="2" charset="0"/>
                <a:cs typeface="Arial"/>
              </a:rPr>
              <a:t>в</a:t>
            </a:r>
            <a:r>
              <a:rPr lang="ru-RU" sz="1800" kern="0" spc="-105" dirty="0">
                <a:latin typeface="Sitka Banner" panose="02000505000000020004" pitchFamily="2" charset="0"/>
                <a:cs typeface="Arial"/>
              </a:rPr>
              <a:t> </a:t>
            </a:r>
            <a:r>
              <a:rPr lang="ru-RU" sz="1800" kern="0" spc="-10" dirty="0">
                <a:latin typeface="Sitka Banner" panose="02000505000000020004" pitchFamily="2" charset="0"/>
                <a:cs typeface="Arial"/>
              </a:rPr>
              <a:t>разных </a:t>
            </a:r>
            <a:r>
              <a:rPr lang="ru-RU" sz="1800" kern="0" dirty="0">
                <a:latin typeface="Sitka Banner" panose="02000505000000020004" pitchFamily="2" charset="0"/>
                <a:cs typeface="Arial"/>
              </a:rPr>
              <a:t>частях</a:t>
            </a:r>
            <a:r>
              <a:rPr lang="ru-RU" sz="1800" kern="0" spc="-45" dirty="0">
                <a:latin typeface="Sitka Banner" panose="02000505000000020004" pitchFamily="2" charset="0"/>
                <a:cs typeface="Arial"/>
              </a:rPr>
              <a:t> </a:t>
            </a:r>
            <a:r>
              <a:rPr lang="ru-RU" sz="1800" kern="0" spc="-10" dirty="0">
                <a:latin typeface="Sitka Banner" panose="02000505000000020004" pitchFamily="2" charset="0"/>
                <a:cs typeface="Arial"/>
              </a:rPr>
              <a:t>сочинения,</a:t>
            </a:r>
            <a:endParaRPr lang="ru-RU" sz="1800" kern="0" dirty="0">
              <a:latin typeface="Sitka Banner" panose="02000505000000020004" pitchFamily="2" charset="0"/>
              <a:cs typeface="Arial"/>
            </a:endParaRPr>
          </a:p>
          <a:p>
            <a:pPr marL="299085" lvl="0" indent="-286385" defTabSz="914400">
              <a:lnSpc>
                <a:spcPts val="2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299085" algn="l"/>
              </a:tabLst>
            </a:pPr>
            <a:r>
              <a:rPr lang="ru-RU" sz="1800" kern="0" dirty="0" smtClean="0">
                <a:latin typeface="Sitka Banner" panose="02000505000000020004" pitchFamily="2" charset="0"/>
                <a:cs typeface="Arial"/>
              </a:rPr>
              <a:t>нарушение</a:t>
            </a:r>
            <a:r>
              <a:rPr lang="ru-RU" sz="1800" kern="0" spc="10" dirty="0" smtClean="0">
                <a:latin typeface="Sitka Banner" panose="02000505000000020004" pitchFamily="2" charset="0"/>
                <a:cs typeface="Arial"/>
              </a:rPr>
              <a:t> </a:t>
            </a:r>
            <a:r>
              <a:rPr lang="ru-RU" sz="1800" kern="0" dirty="0">
                <a:latin typeface="Sitka Banner" panose="02000505000000020004" pitchFamily="2" charset="0"/>
                <a:cs typeface="Arial"/>
              </a:rPr>
              <a:t>логики</a:t>
            </a:r>
            <a:r>
              <a:rPr lang="ru-RU" sz="1800" kern="0" spc="-90" dirty="0">
                <a:latin typeface="Sitka Banner" panose="02000505000000020004" pitchFamily="2" charset="0"/>
                <a:cs typeface="Arial"/>
              </a:rPr>
              <a:t> </a:t>
            </a:r>
            <a:r>
              <a:rPr lang="ru-RU" sz="1800" kern="0" dirty="0">
                <a:latin typeface="Sitka Banner" panose="02000505000000020004" pitchFamily="2" charset="0"/>
                <a:cs typeface="Arial"/>
              </a:rPr>
              <a:t>при</a:t>
            </a:r>
            <a:r>
              <a:rPr lang="ru-RU" sz="1800" kern="0" spc="-50" dirty="0">
                <a:latin typeface="Sitka Banner" panose="02000505000000020004" pitchFamily="2" charset="0"/>
                <a:cs typeface="Arial"/>
              </a:rPr>
              <a:t> </a:t>
            </a:r>
            <a:r>
              <a:rPr lang="ru-RU" sz="1800" kern="0" spc="-10" dirty="0">
                <a:latin typeface="Sitka Banner" panose="02000505000000020004" pitchFamily="2" charset="0"/>
                <a:cs typeface="Arial"/>
              </a:rPr>
              <a:t>переходе</a:t>
            </a:r>
            <a:r>
              <a:rPr lang="ru-RU" sz="1800" kern="0" spc="-110" dirty="0">
                <a:latin typeface="Sitka Banner" panose="02000505000000020004" pitchFamily="2" charset="0"/>
                <a:cs typeface="Arial"/>
              </a:rPr>
              <a:t> </a:t>
            </a:r>
            <a:r>
              <a:rPr lang="ru-RU" sz="1800" kern="0" dirty="0">
                <a:latin typeface="Sitka Banner" panose="02000505000000020004" pitchFamily="2" charset="0"/>
                <a:cs typeface="Arial"/>
              </a:rPr>
              <a:t>от</a:t>
            </a:r>
            <a:r>
              <a:rPr lang="ru-RU" sz="1800" kern="0" spc="-65" dirty="0">
                <a:latin typeface="Sitka Banner" panose="02000505000000020004" pitchFamily="2" charset="0"/>
                <a:cs typeface="Arial"/>
              </a:rPr>
              <a:t> </a:t>
            </a:r>
            <a:r>
              <a:rPr lang="ru-RU" sz="1800" kern="0" spc="-10" dirty="0" smtClean="0">
                <a:latin typeface="Sitka Banner" panose="02000505000000020004" pitchFamily="2" charset="0"/>
                <a:cs typeface="Arial"/>
              </a:rPr>
              <a:t>одной </a:t>
            </a:r>
            <a:r>
              <a:rPr lang="ru-RU" sz="1800" kern="0" dirty="0" smtClean="0">
                <a:latin typeface="Sitka Banner" panose="02000505000000020004" pitchFamily="2" charset="0"/>
                <a:cs typeface="Arial"/>
              </a:rPr>
              <a:t>мысли</a:t>
            </a:r>
            <a:r>
              <a:rPr lang="ru-RU" sz="1800" kern="0" spc="-20" dirty="0" smtClean="0">
                <a:latin typeface="Sitka Banner" panose="02000505000000020004" pitchFamily="2" charset="0"/>
                <a:cs typeface="Arial"/>
              </a:rPr>
              <a:t> </a:t>
            </a:r>
            <a:r>
              <a:rPr lang="ru-RU" sz="1800" kern="0" dirty="0">
                <a:latin typeface="Sitka Banner" panose="02000505000000020004" pitchFamily="2" charset="0"/>
                <a:cs typeface="Arial"/>
              </a:rPr>
              <a:t>к</a:t>
            </a:r>
            <a:r>
              <a:rPr lang="ru-RU" sz="1800" kern="0" spc="-30" dirty="0">
                <a:latin typeface="Sitka Banner" panose="02000505000000020004" pitchFamily="2" charset="0"/>
                <a:cs typeface="Arial"/>
              </a:rPr>
              <a:t> </a:t>
            </a:r>
            <a:r>
              <a:rPr lang="ru-RU" sz="1800" kern="0" spc="-10" dirty="0">
                <a:latin typeface="Sitka Banner" panose="02000505000000020004" pitchFamily="2" charset="0"/>
                <a:cs typeface="Arial"/>
              </a:rPr>
              <a:t>другой,</a:t>
            </a:r>
            <a:endParaRPr lang="ru-RU" sz="1800" kern="0" dirty="0">
              <a:latin typeface="Sitka Banner" panose="02000505000000020004" pitchFamily="2" charset="0"/>
              <a:cs typeface="Arial"/>
            </a:endParaRPr>
          </a:p>
          <a:p>
            <a:pPr marL="299085" marR="673735" lvl="0" indent="-287020" defTabSz="914400">
              <a:lnSpc>
                <a:spcPts val="2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299085" algn="l"/>
              </a:tabLst>
            </a:pPr>
            <a:r>
              <a:rPr lang="ru-RU" sz="1800" kern="0" dirty="0" smtClean="0">
                <a:latin typeface="Sitka Banner" panose="02000505000000020004" pitchFamily="2" charset="0"/>
                <a:cs typeface="Arial"/>
              </a:rPr>
              <a:t>нарушение</a:t>
            </a:r>
            <a:r>
              <a:rPr lang="ru-RU" sz="1800" kern="0" spc="-25" dirty="0" smtClean="0">
                <a:latin typeface="Sitka Banner" panose="02000505000000020004" pitchFamily="2" charset="0"/>
                <a:cs typeface="Arial"/>
              </a:rPr>
              <a:t> </a:t>
            </a:r>
            <a:r>
              <a:rPr lang="ru-RU" sz="1800" kern="0" spc="-20" dirty="0">
                <a:latin typeface="Sitka Banner" panose="02000505000000020004" pitchFamily="2" charset="0"/>
                <a:cs typeface="Arial"/>
              </a:rPr>
              <a:t>причинно-</a:t>
            </a:r>
            <a:r>
              <a:rPr lang="ru-RU" sz="1800" kern="0" spc="-10" dirty="0">
                <a:latin typeface="Sitka Banner" panose="02000505000000020004" pitchFamily="2" charset="0"/>
                <a:cs typeface="Arial"/>
              </a:rPr>
              <a:t>следственных отношений</a:t>
            </a:r>
            <a:r>
              <a:rPr lang="ru-RU" sz="1800" kern="0" spc="5" dirty="0">
                <a:latin typeface="Sitka Banner" panose="02000505000000020004" pitchFamily="2" charset="0"/>
                <a:cs typeface="Arial"/>
              </a:rPr>
              <a:t> </a:t>
            </a:r>
            <a:r>
              <a:rPr lang="ru-RU" sz="1800" kern="0" dirty="0">
                <a:latin typeface="Sitka Banner" panose="02000505000000020004" pitchFamily="2" charset="0"/>
                <a:cs typeface="Arial"/>
              </a:rPr>
              <a:t>между</a:t>
            </a:r>
            <a:r>
              <a:rPr lang="ru-RU" sz="1800" kern="0" spc="-105" dirty="0">
                <a:latin typeface="Sitka Banner" panose="02000505000000020004" pitchFamily="2" charset="0"/>
                <a:cs typeface="Arial"/>
              </a:rPr>
              <a:t> </a:t>
            </a:r>
            <a:r>
              <a:rPr lang="ru-RU" sz="1800" kern="0" spc="-10" dirty="0">
                <a:latin typeface="Sitka Banner" panose="02000505000000020004" pitchFamily="2" charset="0"/>
                <a:cs typeface="Arial"/>
              </a:rPr>
              <a:t>тезисами,</a:t>
            </a:r>
            <a:endParaRPr lang="ru-RU" sz="1800" kern="0" dirty="0">
              <a:latin typeface="Sitka Banner" panose="02000505000000020004" pitchFamily="2" charset="0"/>
              <a:cs typeface="Arial"/>
            </a:endParaRPr>
          </a:p>
          <a:p>
            <a:pPr marL="299085" lvl="0" indent="-286385" defTabSz="914400">
              <a:lnSpc>
                <a:spcPts val="2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299085" algn="l"/>
              </a:tabLst>
            </a:pPr>
            <a:r>
              <a:rPr lang="ru-RU" sz="1800" kern="0" dirty="0" smtClean="0">
                <a:latin typeface="Sitka Banner" panose="02000505000000020004" pitchFamily="2" charset="0"/>
                <a:cs typeface="Arial"/>
              </a:rPr>
              <a:t>ошибки</a:t>
            </a:r>
            <a:r>
              <a:rPr lang="ru-RU" sz="1800" kern="0" spc="-50" dirty="0" smtClean="0">
                <a:latin typeface="Sitka Banner" panose="02000505000000020004" pitchFamily="2" charset="0"/>
                <a:cs typeface="Arial"/>
              </a:rPr>
              <a:t> </a:t>
            </a:r>
            <a:r>
              <a:rPr lang="ru-RU" sz="1800" kern="0" dirty="0">
                <a:latin typeface="Sitka Banner" panose="02000505000000020004" pitchFamily="2" charset="0"/>
                <a:cs typeface="Arial"/>
              </a:rPr>
              <a:t>в</a:t>
            </a:r>
            <a:r>
              <a:rPr lang="ru-RU" sz="1800" kern="0" spc="-65" dirty="0">
                <a:latin typeface="Sitka Banner" panose="02000505000000020004" pitchFamily="2" charset="0"/>
                <a:cs typeface="Arial"/>
              </a:rPr>
              <a:t> </a:t>
            </a:r>
            <a:r>
              <a:rPr lang="ru-RU" sz="1800" kern="0" dirty="0">
                <a:latin typeface="Sitka Banner" panose="02000505000000020004" pitchFamily="2" charset="0"/>
                <a:cs typeface="Arial"/>
              </a:rPr>
              <a:t>делении</a:t>
            </a:r>
            <a:r>
              <a:rPr lang="ru-RU" sz="1800" kern="0" spc="-85" dirty="0">
                <a:latin typeface="Sitka Banner" panose="02000505000000020004" pitchFamily="2" charset="0"/>
                <a:cs typeface="Arial"/>
              </a:rPr>
              <a:t> </a:t>
            </a:r>
            <a:r>
              <a:rPr lang="ru-RU" sz="1800" kern="0" dirty="0">
                <a:latin typeface="Sitka Banner" panose="02000505000000020004" pitchFamily="2" charset="0"/>
                <a:cs typeface="Arial"/>
              </a:rPr>
              <a:t>текста</a:t>
            </a:r>
            <a:r>
              <a:rPr lang="ru-RU" sz="1800" kern="0" spc="20" dirty="0">
                <a:latin typeface="Sitka Banner" panose="02000505000000020004" pitchFamily="2" charset="0"/>
                <a:cs typeface="Arial"/>
              </a:rPr>
              <a:t> </a:t>
            </a:r>
            <a:r>
              <a:rPr lang="ru-RU" sz="1800" kern="0" dirty="0">
                <a:latin typeface="Sitka Banner" panose="02000505000000020004" pitchFamily="2" charset="0"/>
                <a:cs typeface="Arial"/>
              </a:rPr>
              <a:t>на</a:t>
            </a:r>
            <a:r>
              <a:rPr lang="ru-RU" sz="1800" kern="0" spc="-60" dirty="0">
                <a:latin typeface="Sitka Banner" panose="02000505000000020004" pitchFamily="2" charset="0"/>
                <a:cs typeface="Arial"/>
              </a:rPr>
              <a:t> </a:t>
            </a:r>
            <a:r>
              <a:rPr lang="ru-RU" sz="1800" kern="0" dirty="0">
                <a:latin typeface="Sitka Banner" panose="02000505000000020004" pitchFamily="2" charset="0"/>
                <a:cs typeface="Arial"/>
              </a:rPr>
              <a:t>абзацы</a:t>
            </a:r>
            <a:r>
              <a:rPr lang="ru-RU" sz="1800" kern="0" spc="-45" dirty="0">
                <a:latin typeface="Sitka Banner" panose="02000505000000020004" pitchFamily="2" charset="0"/>
                <a:cs typeface="Arial"/>
              </a:rPr>
              <a:t> </a:t>
            </a:r>
            <a:r>
              <a:rPr lang="ru-RU" sz="1800" kern="0" spc="-25" dirty="0" smtClean="0">
                <a:latin typeface="Sitka Banner" panose="02000505000000020004" pitchFamily="2" charset="0"/>
                <a:cs typeface="Arial"/>
              </a:rPr>
              <a:t>или </a:t>
            </a:r>
            <a:r>
              <a:rPr lang="ru-RU" sz="1800" kern="0" dirty="0" smtClean="0">
                <a:latin typeface="Sitka Banner" panose="02000505000000020004" pitchFamily="2" charset="0"/>
                <a:cs typeface="Arial"/>
              </a:rPr>
              <a:t>полное</a:t>
            </a:r>
            <a:r>
              <a:rPr lang="ru-RU" sz="1800" kern="0" spc="-110" dirty="0" smtClean="0">
                <a:latin typeface="Sitka Banner" panose="02000505000000020004" pitchFamily="2" charset="0"/>
                <a:cs typeface="Arial"/>
              </a:rPr>
              <a:t> </a:t>
            </a:r>
            <a:r>
              <a:rPr lang="ru-RU" sz="1800" kern="0" spc="-10" dirty="0">
                <a:latin typeface="Sitka Banner" panose="02000505000000020004" pitchFamily="2" charset="0"/>
                <a:cs typeface="Arial"/>
              </a:rPr>
              <a:t>отсутствие абзацев.</a:t>
            </a:r>
            <a:endParaRPr lang="ru-RU" sz="1800" kern="0" dirty="0">
              <a:latin typeface="Sitka Banner" panose="02000505000000020004" pitchFamily="2" charset="0"/>
              <a:cs typeface="Arial"/>
            </a:endParaRPr>
          </a:p>
          <a:p>
            <a:pPr marL="241300" lvl="0" defTabSz="914400">
              <a:spcBef>
                <a:spcPts val="0"/>
              </a:spcBef>
            </a:pPr>
            <a:endParaRPr lang="ru-RU" sz="1800" kern="0" dirty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2359" y="-31900"/>
            <a:ext cx="1274079" cy="72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37354"/>
            <a:ext cx="7056438" cy="37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659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1350" y="114300"/>
            <a:ext cx="5971837" cy="825854"/>
          </a:xfrm>
        </p:spPr>
        <p:txBody>
          <a:bodyPr/>
          <a:lstStyle/>
          <a:p>
            <a:pPr>
              <a:lnSpc>
                <a:spcPts val="1900"/>
              </a:lnSpc>
            </a:pPr>
            <a:r>
              <a:rPr lang="ru-RU" sz="2400" kern="0" spc="-20" dirty="0">
                <a:solidFill>
                  <a:srgbClr val="0071FF"/>
                </a:solidFill>
                <a:latin typeface="Sitka Subheading" panose="02000505000000020004" pitchFamily="2" charset="0"/>
                <a:cs typeface="Microsoft Sans Serif"/>
              </a:rPr>
              <a:t>Критерий</a:t>
            </a:r>
            <a:r>
              <a:rPr lang="ru-RU" sz="2400" kern="0" spc="-70" dirty="0">
                <a:solidFill>
                  <a:srgbClr val="0071FF"/>
                </a:solidFill>
                <a:latin typeface="Sitka Subheading" panose="02000505000000020004" pitchFamily="2" charset="0"/>
                <a:cs typeface="Microsoft Sans Serif"/>
              </a:rPr>
              <a:t> </a:t>
            </a:r>
            <a:r>
              <a:rPr lang="ru-RU" sz="2400" kern="0" spc="165" dirty="0">
                <a:solidFill>
                  <a:srgbClr val="0071FF"/>
                </a:solidFill>
                <a:latin typeface="Sitka Subheading" panose="02000505000000020004" pitchFamily="2" charset="0"/>
                <a:cs typeface="Microsoft Sans Serif"/>
              </a:rPr>
              <a:t>№</a:t>
            </a:r>
            <a:r>
              <a:rPr lang="ru-RU" sz="2400" kern="0" spc="-40" dirty="0">
                <a:solidFill>
                  <a:srgbClr val="0071FF"/>
                </a:solidFill>
                <a:latin typeface="Sitka Subheading" panose="02000505000000020004" pitchFamily="2" charset="0"/>
                <a:cs typeface="Microsoft Sans Serif"/>
              </a:rPr>
              <a:t> </a:t>
            </a:r>
            <a:r>
              <a:rPr lang="ru-RU" sz="2400" kern="0" dirty="0">
                <a:solidFill>
                  <a:srgbClr val="0071FF"/>
                </a:solidFill>
                <a:latin typeface="Sitka Subheading" panose="02000505000000020004" pitchFamily="2" charset="0"/>
                <a:cs typeface="Microsoft Sans Serif"/>
              </a:rPr>
              <a:t>3</a:t>
            </a:r>
            <a:r>
              <a:rPr lang="ru-RU" sz="2400" kern="0" spc="-40" dirty="0">
                <a:solidFill>
                  <a:srgbClr val="0071FF"/>
                </a:solidFill>
                <a:latin typeface="Sitka Subheading" panose="02000505000000020004" pitchFamily="2" charset="0"/>
                <a:cs typeface="Microsoft Sans Serif"/>
              </a:rPr>
              <a:t> «Композиция</a:t>
            </a:r>
            <a:r>
              <a:rPr lang="ru-RU" sz="2400" kern="0" spc="-55" dirty="0">
                <a:solidFill>
                  <a:srgbClr val="0071FF"/>
                </a:solidFill>
                <a:latin typeface="Sitka Subheading" panose="02000505000000020004" pitchFamily="2" charset="0"/>
                <a:cs typeface="Microsoft Sans Serif"/>
              </a:rPr>
              <a:t> </a:t>
            </a:r>
            <a:r>
              <a:rPr lang="ru-RU" sz="2400" kern="0" dirty="0">
                <a:solidFill>
                  <a:srgbClr val="0071FF"/>
                </a:solidFill>
                <a:latin typeface="Sitka Subheading" panose="02000505000000020004" pitchFamily="2" charset="0"/>
                <a:cs typeface="Microsoft Sans Serif"/>
              </a:rPr>
              <a:t>и</a:t>
            </a:r>
            <a:r>
              <a:rPr lang="ru-RU" sz="2400" kern="0" spc="-45" dirty="0">
                <a:solidFill>
                  <a:srgbClr val="0071FF"/>
                </a:solidFill>
                <a:latin typeface="Sitka Subheading" panose="02000505000000020004" pitchFamily="2" charset="0"/>
                <a:cs typeface="Microsoft Sans Serif"/>
              </a:rPr>
              <a:t> </a:t>
            </a:r>
            <a:r>
              <a:rPr lang="ru-RU" sz="2400" kern="0" dirty="0">
                <a:solidFill>
                  <a:srgbClr val="0071FF"/>
                </a:solidFill>
                <a:latin typeface="Sitka Subheading" panose="02000505000000020004" pitchFamily="2" charset="0"/>
                <a:cs typeface="Microsoft Sans Serif"/>
              </a:rPr>
              <a:t>логика</a:t>
            </a:r>
            <a:r>
              <a:rPr lang="ru-RU" sz="2400" kern="0" spc="-30" dirty="0">
                <a:solidFill>
                  <a:srgbClr val="0071FF"/>
                </a:solidFill>
                <a:latin typeface="Sitka Subheading" panose="02000505000000020004" pitchFamily="2" charset="0"/>
                <a:cs typeface="Microsoft Sans Serif"/>
              </a:rPr>
              <a:t> </a:t>
            </a:r>
            <a:r>
              <a:rPr lang="ru-RU" sz="2400" kern="0" spc="-10" dirty="0">
                <a:solidFill>
                  <a:srgbClr val="0071FF"/>
                </a:solidFill>
                <a:latin typeface="Sitka Subheading" panose="02000505000000020004" pitchFamily="2" charset="0"/>
                <a:cs typeface="Microsoft Sans Serif"/>
              </a:rPr>
              <a:t>рассуждения»</a:t>
            </a:r>
            <a:endParaRPr lang="ru-RU" dirty="0">
              <a:latin typeface="Sitka Subheading" panose="02000505000000020004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3843" y="711200"/>
            <a:ext cx="4507332" cy="368300"/>
          </a:xfrm>
        </p:spPr>
        <p:txBody>
          <a:bodyPr>
            <a:normAutofit/>
          </a:bodyPr>
          <a:lstStyle/>
          <a:p>
            <a:r>
              <a:rPr lang="ru-RU" dirty="0">
                <a:latin typeface="Sitka Text" panose="02000505000000020004" pitchFamily="2" charset="0"/>
              </a:rPr>
              <a:t>Темы этого раздела: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261350" y="1264920"/>
            <a:ext cx="6322330" cy="2933700"/>
          </a:xfrm>
        </p:spPr>
        <p:txBody>
          <a:bodyPr>
            <a:normAutofit/>
          </a:bodyPr>
          <a:lstStyle/>
          <a:p>
            <a:pPr marL="12700" lvl="0" defTabSz="914400">
              <a:spcBef>
                <a:spcPts val="100"/>
              </a:spcBef>
            </a:pPr>
            <a:r>
              <a:rPr lang="ru-RU" sz="2400" b="1" kern="0" spc="-20" dirty="0">
                <a:solidFill>
                  <a:srgbClr val="6678C2"/>
                </a:solidFill>
                <a:latin typeface="Sitka Banner" panose="02000505000000020004" pitchFamily="2" charset="0"/>
                <a:cs typeface="Arial"/>
              </a:rPr>
              <a:t>«НЕЗАЧЁТ» </a:t>
            </a:r>
            <a:r>
              <a:rPr lang="ru-RU" sz="2200" kern="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ставится</a:t>
            </a:r>
            <a:r>
              <a:rPr lang="ru-RU" sz="2200" kern="0" spc="-6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2200" kern="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при</a:t>
            </a:r>
            <a:r>
              <a:rPr lang="ru-RU" sz="2200" kern="0" spc="-65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2200" kern="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условии,</a:t>
            </a:r>
            <a:r>
              <a:rPr lang="ru-RU" sz="2200" kern="0" spc="-35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2200" kern="0" spc="-2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если</a:t>
            </a:r>
            <a:endParaRPr lang="ru-RU" sz="2200" kern="0" dirty="0">
              <a:solidFill>
                <a:sysClr val="windowText" lastClr="000000"/>
              </a:solidFill>
              <a:latin typeface="Sitka Banner" panose="02000505000000020004" pitchFamily="2" charset="0"/>
              <a:cs typeface="Microsoft Sans Serif"/>
            </a:endParaRPr>
          </a:p>
          <a:p>
            <a:pPr lvl="0" defTabSz="914400">
              <a:spcBef>
                <a:spcPts val="160"/>
              </a:spcBef>
            </a:pPr>
            <a:endParaRPr lang="ru-RU" sz="2200" kern="0" dirty="0">
              <a:solidFill>
                <a:sysClr val="windowText" lastClr="000000"/>
              </a:solidFill>
              <a:latin typeface="Sitka Banner" panose="02000505000000020004" pitchFamily="2" charset="0"/>
              <a:cs typeface="Microsoft Sans Serif"/>
            </a:endParaRPr>
          </a:p>
          <a:p>
            <a:pPr marL="12700" lvl="0" defTabSz="914400">
              <a:spcBef>
                <a:spcPts val="0"/>
              </a:spcBef>
              <a:buClr>
                <a:srgbClr val="00C1FB"/>
              </a:buClr>
              <a:tabLst>
                <a:tab pos="240665" algn="l"/>
              </a:tabLst>
            </a:pPr>
            <a:r>
              <a:rPr lang="ru-RU" sz="2200" kern="0" dirty="0" smtClean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 -  грубые</a:t>
            </a:r>
            <a:r>
              <a:rPr lang="ru-RU" sz="2200" kern="0" spc="-65" dirty="0" smtClean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2200" kern="0" spc="-1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логические</a:t>
            </a:r>
            <a:r>
              <a:rPr lang="ru-RU" sz="2200" kern="0" spc="-10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2200" kern="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нарушения</a:t>
            </a:r>
            <a:r>
              <a:rPr lang="ru-RU" sz="2200" kern="0" spc="-75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2200" kern="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мешают</a:t>
            </a:r>
            <a:r>
              <a:rPr lang="ru-RU" sz="2200" kern="0" spc="-75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2200" kern="0" spc="-1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пониманию</a:t>
            </a:r>
            <a:r>
              <a:rPr lang="ru-RU" sz="2200" kern="0" spc="-95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2200" kern="0" spc="-10" dirty="0" smtClean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смысла сказанного</a:t>
            </a:r>
            <a:r>
              <a:rPr lang="ru-RU" sz="2200" kern="0" spc="-1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;</a:t>
            </a:r>
            <a:endParaRPr lang="ru-RU" sz="2200" kern="0" dirty="0">
              <a:solidFill>
                <a:sysClr val="windowText" lastClr="000000"/>
              </a:solidFill>
              <a:latin typeface="Sitka Banner" panose="02000505000000020004" pitchFamily="2" charset="0"/>
              <a:cs typeface="Microsoft Sans Serif"/>
            </a:endParaRPr>
          </a:p>
          <a:p>
            <a:pPr lvl="0" defTabSz="914400">
              <a:spcBef>
                <a:spcPts val="150"/>
              </a:spcBef>
            </a:pPr>
            <a:endParaRPr lang="ru-RU" sz="2200" kern="0" dirty="0">
              <a:solidFill>
                <a:sysClr val="windowText" lastClr="000000"/>
              </a:solidFill>
              <a:latin typeface="Sitka Banner" panose="02000505000000020004" pitchFamily="2" charset="0"/>
              <a:cs typeface="Microsoft Sans Serif"/>
            </a:endParaRPr>
          </a:p>
          <a:p>
            <a:pPr marL="12700" lvl="0" defTabSz="914400">
              <a:spcBef>
                <a:spcPts val="0"/>
              </a:spcBef>
              <a:buClr>
                <a:srgbClr val="00C1FB"/>
              </a:buClr>
              <a:tabLst>
                <a:tab pos="240665" algn="l"/>
              </a:tabLst>
            </a:pPr>
            <a:r>
              <a:rPr lang="ru-RU" sz="2200" kern="0" spc="-20" dirty="0" smtClean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 -  отсутствует</a:t>
            </a:r>
            <a:r>
              <a:rPr lang="ru-RU" sz="2200" kern="0" spc="35" dirty="0" smtClean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2200" kern="0" spc="-35" dirty="0" err="1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тезисно</a:t>
            </a:r>
            <a:r>
              <a:rPr lang="ru-RU" sz="2200" kern="0" spc="-35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-</a:t>
            </a:r>
            <a:r>
              <a:rPr lang="ru-RU" sz="2200" kern="0" spc="-3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доказательная</a:t>
            </a:r>
            <a:r>
              <a:rPr lang="ru-RU" sz="2200" kern="0" spc="-65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2200" kern="0" spc="-1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часть.</a:t>
            </a:r>
            <a:endParaRPr lang="ru-RU" sz="2200" kern="0" dirty="0">
              <a:solidFill>
                <a:sysClr val="windowText" lastClr="000000"/>
              </a:solidFill>
              <a:latin typeface="Sitka Banner" panose="02000505000000020004" pitchFamily="2" charset="0"/>
              <a:cs typeface="Microsoft Sans Serif"/>
            </a:endParaRPr>
          </a:p>
          <a:p>
            <a:pPr lvl="0" defTabSz="914400">
              <a:spcBef>
                <a:spcPts val="155"/>
              </a:spcBef>
            </a:pPr>
            <a:endParaRPr lang="ru-RU" sz="2200" kern="0" dirty="0">
              <a:solidFill>
                <a:sysClr val="windowText" lastClr="000000"/>
              </a:solidFill>
              <a:latin typeface="Sitka Banner" panose="02000505000000020004" pitchFamily="2" charset="0"/>
              <a:cs typeface="Microsoft Sans Serif"/>
            </a:endParaRPr>
          </a:p>
          <a:p>
            <a:pPr marL="12700" lvl="0" defTabSz="914400">
              <a:spcBef>
                <a:spcPts val="0"/>
              </a:spcBef>
            </a:pPr>
            <a:r>
              <a:rPr lang="ru-RU" sz="2200" kern="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Во</a:t>
            </a:r>
            <a:r>
              <a:rPr lang="ru-RU" sz="2200" kern="0" spc="-45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2200" kern="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всех</a:t>
            </a:r>
            <a:r>
              <a:rPr lang="ru-RU" sz="2200" kern="0" spc="-6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2200" kern="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остальных</a:t>
            </a:r>
            <a:r>
              <a:rPr lang="ru-RU" sz="2200" kern="0" spc="-75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2200" kern="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случаях</a:t>
            </a:r>
            <a:r>
              <a:rPr lang="ru-RU" sz="2200" kern="0" spc="-65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2200" kern="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выставляется</a:t>
            </a:r>
            <a:r>
              <a:rPr lang="ru-RU" sz="2200" kern="0" spc="-3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2200" b="1" kern="0" spc="-10" dirty="0">
                <a:solidFill>
                  <a:srgbClr val="6678C2"/>
                </a:solidFill>
                <a:latin typeface="Sitka Banner" panose="02000505000000020004" pitchFamily="2" charset="0"/>
                <a:cs typeface="Arial"/>
              </a:rPr>
              <a:t>«зачёт».</a:t>
            </a:r>
            <a:endParaRPr lang="ru-RU" sz="2200" kern="0" dirty="0">
              <a:solidFill>
                <a:srgbClr val="6678C2"/>
              </a:solidFill>
              <a:latin typeface="Sitka Banner" panose="02000505000000020004" pitchFamily="2" charset="0"/>
              <a:cs typeface="Arial"/>
            </a:endParaRPr>
          </a:p>
          <a:p>
            <a:endParaRPr lang="ru-RU" dirty="0">
              <a:latin typeface="Sitka Banner" panose="02000505000000020004" pitchFamily="2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2359" y="-31900"/>
            <a:ext cx="1274079" cy="72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34"/>
            <a:ext cx="7056438" cy="37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539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3842" y="402828"/>
            <a:ext cx="6335111" cy="72807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Логическая ошибка </a:t>
            </a:r>
            <a:r>
              <a:rPr lang="ru-RU" dirty="0"/>
              <a:t>- нарушение правил или законов логики</a:t>
            </a:r>
            <a:r>
              <a:rPr lang="ru-RU" dirty="0" smtClean="0"/>
              <a:t>, признак формальной несостоятельности определений, рассуждений</a:t>
            </a:r>
            <a:r>
              <a:rPr lang="ru-RU" dirty="0"/>
              <a:t>, доказательств и выводов.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433843" y="1492412"/>
            <a:ext cx="4507332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434494" y="1816100"/>
            <a:ext cx="6269122" cy="2778126"/>
          </a:xfrm>
        </p:spPr>
        <p:txBody>
          <a:bodyPr>
            <a:normAutofit/>
          </a:bodyPr>
          <a:lstStyle/>
          <a:p>
            <a:r>
              <a:rPr lang="ru-RU" sz="1600" dirty="0" smtClean="0">
                <a:latin typeface="Sitka Text" panose="02000505000000020004" pitchFamily="2" charset="0"/>
              </a:rPr>
              <a:t>- отступления </a:t>
            </a:r>
            <a:r>
              <a:rPr lang="ru-RU" sz="1600" dirty="0">
                <a:latin typeface="Sitka Text" panose="02000505000000020004" pitchFamily="2" charset="0"/>
              </a:rPr>
              <a:t>от темы, </a:t>
            </a:r>
            <a:endParaRPr lang="ru-RU" sz="1600" dirty="0" smtClean="0">
              <a:latin typeface="Sitka Text" panose="02000505000000020004" pitchFamily="2" charset="0"/>
            </a:endParaRPr>
          </a:p>
          <a:p>
            <a:r>
              <a:rPr lang="ru-RU" sz="1600" dirty="0" smtClean="0">
                <a:latin typeface="Sitka Text" panose="02000505000000020004" pitchFamily="2" charset="0"/>
              </a:rPr>
              <a:t>- пропуска необходимых </a:t>
            </a:r>
            <a:r>
              <a:rPr lang="ru-RU" sz="1600" dirty="0">
                <a:latin typeface="Sitka Text" panose="02000505000000020004" pitchFamily="2" charset="0"/>
              </a:rPr>
              <a:t>частей работы, отсутствия связи между частями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solidFill>
                  <a:srgbClr val="FF0000"/>
                </a:solidFill>
                <a:latin typeface="Sitka Text" panose="02000505000000020004" pitchFamily="2" charset="0"/>
              </a:rPr>
              <a:t>отдельными логические несообразности в толковании </a:t>
            </a:r>
            <a:r>
              <a:rPr lang="ru-RU" sz="1600" dirty="0">
                <a:solidFill>
                  <a:srgbClr val="FF0000"/>
                </a:solidFill>
                <a:latin typeface="Sitka Text" panose="02000505000000020004" pitchFamily="2" charset="0"/>
              </a:rPr>
              <a:t>фактов и явлений</a:t>
            </a:r>
            <a:r>
              <a:rPr lang="ru-RU" sz="1600" dirty="0" smtClean="0">
                <a:latin typeface="Sitka Text" panose="02000505000000020004" pitchFamily="2" charset="0"/>
              </a:rPr>
              <a:t>.</a:t>
            </a:r>
          </a:p>
          <a:p>
            <a:pPr marL="285750" indent="-285750">
              <a:buFontTx/>
              <a:buChar char="-"/>
            </a:pPr>
            <a:endParaRPr lang="ru-RU" sz="1600" dirty="0">
              <a:latin typeface="Sitka Text" panose="02000505000000020004" pitchFamily="2" charset="0"/>
            </a:endParaRPr>
          </a:p>
          <a:p>
            <a:pPr marL="285750" indent="-285750">
              <a:buFontTx/>
              <a:buChar char="-"/>
            </a:pPr>
            <a:r>
              <a:rPr lang="ru-RU" sz="1600" dirty="0" smtClean="0">
                <a:latin typeface="Sitka Text" panose="02000505000000020004" pitchFamily="2" charset="0"/>
              </a:rPr>
              <a:t>Нет </a:t>
            </a:r>
            <a:r>
              <a:rPr lang="ru-RU" sz="1600" dirty="0" err="1" smtClean="0">
                <a:latin typeface="Sitka Text" panose="02000505000000020004" pitchFamily="2" charset="0"/>
              </a:rPr>
              <a:t>микровывода</a:t>
            </a:r>
            <a:endParaRPr lang="ru-RU" sz="1600" dirty="0" smtClean="0">
              <a:latin typeface="Sitka Text" panose="02000505000000020004" pitchFamily="2" charset="0"/>
            </a:endParaRPr>
          </a:p>
          <a:p>
            <a:pPr marL="285750" indent="-285750">
              <a:buFontTx/>
              <a:buChar char="-"/>
            </a:pPr>
            <a:endParaRPr lang="ru-RU" sz="1600" dirty="0">
              <a:latin typeface="Sitka Text" panose="02000505000000020004" pitchFamily="2" charset="0"/>
            </a:endParaRPr>
          </a:p>
          <a:p>
            <a:pPr marL="285750" indent="-285750">
              <a:buFontTx/>
              <a:buChar char="-"/>
            </a:pPr>
            <a:r>
              <a:rPr lang="ru-RU" sz="1600" dirty="0" smtClean="0">
                <a:latin typeface="Sitka Text" panose="02000505000000020004" pitchFamily="2" charset="0"/>
              </a:rPr>
              <a:t>вывод </a:t>
            </a:r>
            <a:endParaRPr lang="ru-RU" sz="1600" dirty="0">
              <a:latin typeface="Sitka Text" panose="02000505000000020004" pitchFamily="2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945" y="69273"/>
            <a:ext cx="900811" cy="484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34"/>
            <a:ext cx="7056438" cy="37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293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3842" y="402828"/>
            <a:ext cx="5578337" cy="728070"/>
          </a:xfrm>
        </p:spPr>
        <p:txBody>
          <a:bodyPr>
            <a:normAutofit fontScale="90000"/>
          </a:bodyPr>
          <a:lstStyle/>
          <a:p>
            <a:r>
              <a:rPr lang="ru-RU" dirty="0"/>
              <a:t>Типичные ошибки в итоговом сочинении</a:t>
            </a:r>
            <a:br>
              <a:rPr lang="ru-RU" dirty="0"/>
            </a:br>
            <a:r>
              <a:rPr lang="ru-RU" dirty="0"/>
              <a:t>2023-2024 учебного года. </a:t>
            </a:r>
            <a:r>
              <a:rPr lang="ru-RU" dirty="0">
                <a:solidFill>
                  <a:srgbClr val="6678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Критерий 3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800" spc="-10" dirty="0">
                <a:latin typeface="Sitka Banner" panose="02000505000000020004" pitchFamily="2" charset="0"/>
                <a:cs typeface="Times New Roman"/>
              </a:rPr>
              <a:t>Отсутствие</a:t>
            </a:r>
            <a:r>
              <a:rPr lang="ru-RU" sz="1800" dirty="0">
                <a:latin typeface="Sitka Banner" panose="02000505000000020004" pitchFamily="2" charset="0"/>
                <a:cs typeface="Times New Roman"/>
              </a:rPr>
              <a:t>	</a:t>
            </a:r>
            <a:r>
              <a:rPr lang="ru-RU" sz="1800" spc="-25" dirty="0">
                <a:latin typeface="Sitka Banner" panose="02000505000000020004" pitchFamily="2" charset="0"/>
                <a:cs typeface="Times New Roman"/>
              </a:rPr>
              <a:t>или</a:t>
            </a:r>
            <a:r>
              <a:rPr lang="ru-RU" sz="1800" dirty="0">
                <a:latin typeface="Sitka Banner" panose="02000505000000020004" pitchFamily="2" charset="0"/>
                <a:cs typeface="Times New Roman"/>
              </a:rPr>
              <a:t>	</a:t>
            </a:r>
            <a:r>
              <a:rPr lang="ru-RU" sz="1800" spc="-10" dirty="0">
                <a:latin typeface="Sitka Banner" panose="02000505000000020004" pitchFamily="2" charset="0"/>
                <a:cs typeface="Times New Roman"/>
              </a:rPr>
              <a:t>нарушение</a:t>
            </a:r>
            <a:r>
              <a:rPr lang="ru-RU" sz="1800" dirty="0">
                <a:latin typeface="Sitka Banner" panose="02000505000000020004" pitchFamily="2" charset="0"/>
                <a:cs typeface="Times New Roman"/>
              </a:rPr>
              <a:t>	</a:t>
            </a:r>
            <a:r>
              <a:rPr lang="ru-RU" sz="1800" spc="-10" dirty="0">
                <a:latin typeface="Sitka Banner" panose="02000505000000020004" pitchFamily="2" charset="0"/>
                <a:cs typeface="Times New Roman"/>
              </a:rPr>
              <a:t>смысловых</a:t>
            </a:r>
            <a:r>
              <a:rPr lang="ru-RU" sz="1800" dirty="0">
                <a:latin typeface="Sitka Banner" panose="02000505000000020004" pitchFamily="2" charset="0"/>
                <a:cs typeface="Times New Roman"/>
              </a:rPr>
              <a:t>	</a:t>
            </a:r>
            <a:r>
              <a:rPr lang="ru-RU" sz="1800" spc="-10" dirty="0">
                <a:latin typeface="Sitka Banner" panose="02000505000000020004" pitchFamily="2" charset="0"/>
                <a:cs typeface="Times New Roman"/>
              </a:rPr>
              <a:t>связей</a:t>
            </a:r>
            <a:r>
              <a:rPr lang="ru-RU" sz="1800" dirty="0">
                <a:latin typeface="Sitka Banner" panose="02000505000000020004" pitchFamily="2" charset="0"/>
                <a:cs typeface="Times New Roman"/>
              </a:rPr>
              <a:t>	</a:t>
            </a:r>
            <a:r>
              <a:rPr lang="ru-RU" sz="1800" spc="-10" dirty="0">
                <a:latin typeface="Sitka Banner" panose="02000505000000020004" pitchFamily="2" charset="0"/>
                <a:cs typeface="Times New Roman"/>
              </a:rPr>
              <a:t>между</a:t>
            </a:r>
            <a:r>
              <a:rPr lang="ru-RU" sz="1800" dirty="0">
                <a:latin typeface="Sitka Banner" panose="02000505000000020004" pitchFamily="2" charset="0"/>
                <a:cs typeface="Times New Roman"/>
              </a:rPr>
              <a:t>	</a:t>
            </a:r>
            <a:r>
              <a:rPr lang="ru-RU" sz="1800" spc="-10" dirty="0" smtClean="0">
                <a:latin typeface="Sitka Banner" panose="02000505000000020004" pitchFamily="2" charset="0"/>
                <a:cs typeface="Times New Roman"/>
              </a:rPr>
              <a:t>основными частями </a:t>
            </a:r>
            <a:r>
              <a:rPr lang="ru-RU" sz="1800" dirty="0">
                <a:latin typeface="Sitka Banner" panose="02000505000000020004" pitchFamily="2" charset="0"/>
                <a:cs typeface="Times New Roman"/>
              </a:rPr>
              <a:t>сочинения,</a:t>
            </a:r>
            <a:r>
              <a:rPr lang="ru-RU" sz="1800" spc="365" dirty="0">
                <a:latin typeface="Sitka Banner" panose="02000505000000020004" pitchFamily="2" charset="0"/>
                <a:cs typeface="Times New Roman"/>
              </a:rPr>
              <a:t> </a:t>
            </a:r>
            <a:r>
              <a:rPr lang="ru-RU" sz="1800" dirty="0">
                <a:latin typeface="Sitka Banner" panose="02000505000000020004" pitchFamily="2" charset="0"/>
                <a:cs typeface="Times New Roman"/>
              </a:rPr>
              <a:t>особенно</a:t>
            </a:r>
            <a:r>
              <a:rPr lang="ru-RU" sz="1800" spc="355" dirty="0">
                <a:latin typeface="Sitka Banner" panose="02000505000000020004" pitchFamily="2" charset="0"/>
                <a:cs typeface="Times New Roman"/>
              </a:rPr>
              <a:t> </a:t>
            </a:r>
            <a:r>
              <a:rPr lang="ru-RU" sz="1800" dirty="0">
                <a:latin typeface="Sitka Banner" panose="02000505000000020004" pitchFamily="2" charset="0"/>
                <a:cs typeface="Times New Roman"/>
              </a:rPr>
              <a:t>между</a:t>
            </a:r>
            <a:r>
              <a:rPr lang="ru-RU" sz="1800" spc="355" dirty="0">
                <a:latin typeface="Sitka Banner" panose="02000505000000020004" pitchFamily="2" charset="0"/>
                <a:cs typeface="Times New Roman"/>
              </a:rPr>
              <a:t> </a:t>
            </a:r>
            <a:r>
              <a:rPr lang="ru-RU" sz="1800" dirty="0">
                <a:latin typeface="Sitka Banner" panose="02000505000000020004" pitchFamily="2" charset="0"/>
                <a:cs typeface="Times New Roman"/>
              </a:rPr>
              <a:t>вступлением</a:t>
            </a:r>
            <a:r>
              <a:rPr lang="ru-RU" sz="1800" spc="335" dirty="0">
                <a:latin typeface="Sitka Banner" panose="02000505000000020004" pitchFamily="2" charset="0"/>
                <a:cs typeface="Times New Roman"/>
              </a:rPr>
              <a:t> </a:t>
            </a:r>
            <a:r>
              <a:rPr lang="ru-RU" sz="1800" dirty="0">
                <a:latin typeface="Sitka Banner" panose="02000505000000020004" pitchFamily="2" charset="0"/>
                <a:cs typeface="Times New Roman"/>
              </a:rPr>
              <a:t>и</a:t>
            </a:r>
            <a:r>
              <a:rPr lang="ru-RU" sz="1800" spc="360" dirty="0">
                <a:latin typeface="Sitka Banner" panose="02000505000000020004" pitchFamily="2" charset="0"/>
                <a:cs typeface="Times New Roman"/>
              </a:rPr>
              <a:t> </a:t>
            </a:r>
            <a:r>
              <a:rPr lang="ru-RU" sz="1800" dirty="0">
                <a:latin typeface="Sitka Banner" panose="02000505000000020004" pitchFamily="2" charset="0"/>
                <a:cs typeface="Times New Roman"/>
              </a:rPr>
              <a:t>заключением</a:t>
            </a:r>
            <a:r>
              <a:rPr lang="ru-RU" sz="1800" spc="355" dirty="0">
                <a:latin typeface="Sitka Banner" panose="02000505000000020004" pitchFamily="2" charset="0"/>
                <a:cs typeface="Times New Roman"/>
              </a:rPr>
              <a:t> </a:t>
            </a:r>
            <a:r>
              <a:rPr lang="ru-RU" sz="1800" dirty="0">
                <a:latin typeface="Sitka Banner" panose="02000505000000020004" pitchFamily="2" charset="0"/>
                <a:cs typeface="Times New Roman"/>
              </a:rPr>
              <a:t>(</a:t>
            </a:r>
            <a:r>
              <a:rPr lang="ru-RU" sz="1800" spc="355" dirty="0">
                <a:latin typeface="Sitka Banner" panose="02000505000000020004" pitchFamily="2" charset="0"/>
                <a:cs typeface="Times New Roman"/>
              </a:rPr>
              <a:t> </a:t>
            </a:r>
            <a:r>
              <a:rPr lang="ru-RU" sz="1800" dirty="0">
                <a:latin typeface="Sitka Banner" panose="02000505000000020004" pitchFamily="2" charset="0"/>
                <a:cs typeface="Times New Roman"/>
              </a:rPr>
              <a:t>в</a:t>
            </a:r>
            <a:r>
              <a:rPr lang="ru-RU" sz="1800" spc="355" dirty="0">
                <a:latin typeface="Sitka Banner" panose="02000505000000020004" pitchFamily="2" charset="0"/>
                <a:cs typeface="Times New Roman"/>
              </a:rPr>
              <a:t> </a:t>
            </a:r>
            <a:r>
              <a:rPr lang="ru-RU" sz="1800" dirty="0" err="1">
                <a:latin typeface="Sitka Banner" panose="02000505000000020004" pitchFamily="2" charset="0"/>
                <a:cs typeface="Times New Roman"/>
              </a:rPr>
              <a:t>т.ч</a:t>
            </a:r>
            <a:r>
              <a:rPr lang="ru-RU" sz="1800" dirty="0">
                <a:latin typeface="Sitka Banner" panose="02000505000000020004" pitchFamily="2" charset="0"/>
                <a:cs typeface="Times New Roman"/>
              </a:rPr>
              <a:t>.</a:t>
            </a:r>
            <a:r>
              <a:rPr lang="ru-RU" sz="1800" spc="345" dirty="0">
                <a:latin typeface="Sitka Banner" panose="02000505000000020004" pitchFamily="2" charset="0"/>
                <a:cs typeface="Times New Roman"/>
              </a:rPr>
              <a:t> </a:t>
            </a:r>
            <a:r>
              <a:rPr lang="ru-RU" sz="1800" dirty="0">
                <a:latin typeface="Sitka Banner" panose="02000505000000020004" pitchFamily="2" charset="0"/>
                <a:cs typeface="Times New Roman"/>
              </a:rPr>
              <a:t>появление</a:t>
            </a:r>
            <a:r>
              <a:rPr lang="ru-RU" sz="1800" spc="350" dirty="0">
                <a:latin typeface="Sitka Banner" panose="02000505000000020004" pitchFamily="2" charset="0"/>
                <a:cs typeface="Times New Roman"/>
              </a:rPr>
              <a:t> </a:t>
            </a:r>
            <a:r>
              <a:rPr lang="ru-RU" sz="1800" spc="-20" dirty="0">
                <a:latin typeface="Sitka Banner" panose="02000505000000020004" pitchFamily="2" charset="0"/>
                <a:cs typeface="Times New Roman"/>
              </a:rPr>
              <a:t>двух противоположных</a:t>
            </a:r>
            <a:r>
              <a:rPr lang="ru-RU" sz="1800" spc="-60" dirty="0">
                <a:latin typeface="Sitka Banner" panose="02000505000000020004" pitchFamily="2" charset="0"/>
                <a:cs typeface="Times New Roman"/>
              </a:rPr>
              <a:t> </a:t>
            </a:r>
            <a:r>
              <a:rPr lang="ru-RU" sz="1800" dirty="0">
                <a:latin typeface="Sitka Banner" panose="02000505000000020004" pitchFamily="2" charset="0"/>
                <a:cs typeface="Times New Roman"/>
              </a:rPr>
              <a:t>суждений</a:t>
            </a:r>
            <a:r>
              <a:rPr lang="ru-RU" sz="1800" spc="-65" dirty="0">
                <a:latin typeface="Sitka Banner" panose="02000505000000020004" pitchFamily="2" charset="0"/>
                <a:cs typeface="Times New Roman"/>
              </a:rPr>
              <a:t> </a:t>
            </a:r>
            <a:r>
              <a:rPr lang="ru-RU" sz="1800" dirty="0">
                <a:latin typeface="Sitka Banner" panose="02000505000000020004" pitchFamily="2" charset="0"/>
                <a:cs typeface="Times New Roman"/>
              </a:rPr>
              <a:t>об</a:t>
            </a:r>
            <a:r>
              <a:rPr lang="ru-RU" sz="1800" spc="-40" dirty="0">
                <a:latin typeface="Sitka Banner" panose="02000505000000020004" pitchFamily="2" charset="0"/>
                <a:cs typeface="Times New Roman"/>
              </a:rPr>
              <a:t> </a:t>
            </a:r>
            <a:r>
              <a:rPr lang="ru-RU" sz="1800" spc="-10" dirty="0">
                <a:latin typeface="Sitka Banner" panose="02000505000000020004" pitchFamily="2" charset="0"/>
                <a:cs typeface="Times New Roman"/>
              </a:rPr>
              <a:t>одном</a:t>
            </a:r>
            <a:r>
              <a:rPr lang="ru-RU" sz="1800" spc="-35" dirty="0">
                <a:latin typeface="Sitka Banner" panose="02000505000000020004" pitchFamily="2" charset="0"/>
                <a:cs typeface="Times New Roman"/>
              </a:rPr>
              <a:t> </a:t>
            </a:r>
            <a:r>
              <a:rPr lang="ru-RU" sz="1800" dirty="0">
                <a:latin typeface="Sitka Banner" panose="02000505000000020004" pitchFamily="2" charset="0"/>
                <a:cs typeface="Times New Roman"/>
              </a:rPr>
              <a:t>и</a:t>
            </a:r>
            <a:r>
              <a:rPr lang="ru-RU" sz="1800" spc="-45" dirty="0">
                <a:latin typeface="Sitka Banner" panose="02000505000000020004" pitchFamily="2" charset="0"/>
                <a:cs typeface="Times New Roman"/>
              </a:rPr>
              <a:t> </a:t>
            </a:r>
            <a:r>
              <a:rPr lang="ru-RU" sz="1800" dirty="0">
                <a:latin typeface="Sitka Banner" panose="02000505000000020004" pitchFamily="2" charset="0"/>
                <a:cs typeface="Times New Roman"/>
              </a:rPr>
              <a:t>том</a:t>
            </a:r>
            <a:r>
              <a:rPr lang="ru-RU" sz="1800" spc="-35" dirty="0">
                <a:latin typeface="Sitka Banner" panose="02000505000000020004" pitchFamily="2" charset="0"/>
                <a:cs typeface="Times New Roman"/>
              </a:rPr>
              <a:t> </a:t>
            </a:r>
            <a:r>
              <a:rPr lang="ru-RU" sz="1800" dirty="0">
                <a:latin typeface="Sitka Banner" panose="02000505000000020004" pitchFamily="2" charset="0"/>
                <a:cs typeface="Times New Roman"/>
              </a:rPr>
              <a:t>же</a:t>
            </a:r>
            <a:r>
              <a:rPr lang="ru-RU" sz="1800" spc="-50" dirty="0">
                <a:latin typeface="Sitka Banner" panose="02000505000000020004" pitchFamily="2" charset="0"/>
                <a:cs typeface="Times New Roman"/>
              </a:rPr>
              <a:t> </a:t>
            </a:r>
            <a:r>
              <a:rPr lang="ru-RU" sz="1800" dirty="0">
                <a:latin typeface="Sitka Banner" panose="02000505000000020004" pitchFamily="2" charset="0"/>
                <a:cs typeface="Times New Roman"/>
              </a:rPr>
              <a:t>предмете,</a:t>
            </a:r>
            <a:r>
              <a:rPr lang="ru-RU" sz="1800" spc="-50" dirty="0">
                <a:latin typeface="Sitka Banner" panose="02000505000000020004" pitchFamily="2" charset="0"/>
                <a:cs typeface="Times New Roman"/>
              </a:rPr>
              <a:t> </a:t>
            </a:r>
            <a:r>
              <a:rPr lang="ru-RU" sz="1800" dirty="0">
                <a:latin typeface="Sitka Banner" panose="02000505000000020004" pitchFamily="2" charset="0"/>
                <a:cs typeface="Times New Roman"/>
              </a:rPr>
              <a:t>поданных</a:t>
            </a:r>
            <a:r>
              <a:rPr lang="ru-RU" sz="1800" spc="-45" dirty="0">
                <a:latin typeface="Sitka Banner" panose="02000505000000020004" pitchFamily="2" charset="0"/>
                <a:cs typeface="Times New Roman"/>
              </a:rPr>
              <a:t> </a:t>
            </a:r>
            <a:r>
              <a:rPr lang="ru-RU" sz="1800" dirty="0">
                <a:latin typeface="Sitka Banner" panose="02000505000000020004" pitchFamily="2" charset="0"/>
                <a:cs typeface="Times New Roman"/>
              </a:rPr>
              <a:t>как</a:t>
            </a:r>
            <a:r>
              <a:rPr lang="ru-RU" sz="1800" spc="-50" dirty="0">
                <a:latin typeface="Sitka Banner" panose="02000505000000020004" pitchFamily="2" charset="0"/>
                <a:cs typeface="Times New Roman"/>
              </a:rPr>
              <a:t> </a:t>
            </a:r>
            <a:r>
              <a:rPr lang="ru-RU" sz="1800" spc="-10" dirty="0">
                <a:latin typeface="Sitka Banner" panose="02000505000000020004" pitchFamily="2" charset="0"/>
                <a:cs typeface="Times New Roman"/>
              </a:rPr>
              <a:t>истинные). </a:t>
            </a:r>
            <a:endParaRPr lang="ru-RU" sz="1800" dirty="0">
              <a:latin typeface="Sitka Banner" panose="02000505000000020004" pitchFamily="2" charset="0"/>
              <a:cs typeface="Times New Roman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800" dirty="0">
                <a:latin typeface="Sitka Banner" panose="02000505000000020004" pitchFamily="2" charset="0"/>
                <a:cs typeface="Times New Roman"/>
              </a:rPr>
              <a:t>Несоответствие</a:t>
            </a:r>
            <a:r>
              <a:rPr lang="ru-RU" sz="1800" spc="-65" dirty="0">
                <a:latin typeface="Sitka Banner" panose="02000505000000020004" pitchFamily="2" charset="0"/>
                <a:cs typeface="Times New Roman"/>
              </a:rPr>
              <a:t> </a:t>
            </a:r>
            <a:r>
              <a:rPr lang="ru-RU" sz="1800" spc="-10" dirty="0" err="1">
                <a:latin typeface="Sitka Banner" panose="02000505000000020004" pitchFamily="2" charset="0"/>
                <a:cs typeface="Times New Roman"/>
              </a:rPr>
              <a:t>микровыводов</a:t>
            </a:r>
            <a:r>
              <a:rPr lang="ru-RU" sz="1800" spc="-35" dirty="0">
                <a:latin typeface="Sitka Banner" panose="02000505000000020004" pitchFamily="2" charset="0"/>
                <a:cs typeface="Times New Roman"/>
              </a:rPr>
              <a:t> </a:t>
            </a:r>
            <a:r>
              <a:rPr lang="ru-RU" sz="1800" spc="-35" dirty="0" smtClean="0">
                <a:latin typeface="Sitka Banner" panose="02000505000000020004" pitchFamily="2" charset="0"/>
                <a:cs typeface="Times New Roman"/>
              </a:rPr>
              <a:t>  </a:t>
            </a:r>
            <a:r>
              <a:rPr lang="ru-RU" sz="1800" spc="-10" dirty="0" smtClean="0">
                <a:latin typeface="Sitka Banner" panose="02000505000000020004" pitchFamily="2" charset="0"/>
                <a:cs typeface="Times New Roman"/>
              </a:rPr>
              <a:t>тезису</a:t>
            </a:r>
            <a:endParaRPr lang="ru-RU" sz="1800" dirty="0">
              <a:latin typeface="Sitka Banner" panose="02000505000000020004" pitchFamily="2" charset="0"/>
              <a:cs typeface="Times New Roman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800" dirty="0">
                <a:latin typeface="Sitka Banner" panose="02000505000000020004" pitchFamily="2" charset="0"/>
                <a:cs typeface="Times New Roman"/>
              </a:rPr>
              <a:t>Нарушение</a:t>
            </a:r>
            <a:r>
              <a:rPr lang="ru-RU" sz="1800" spc="260" dirty="0">
                <a:latin typeface="Sitka Banner" panose="02000505000000020004" pitchFamily="2" charset="0"/>
                <a:cs typeface="Times New Roman"/>
              </a:rPr>
              <a:t>  </a:t>
            </a:r>
            <a:r>
              <a:rPr lang="ru-RU" sz="1800" dirty="0">
                <a:latin typeface="Sitka Banner" panose="02000505000000020004" pitchFamily="2" charset="0"/>
                <a:cs typeface="Times New Roman"/>
              </a:rPr>
              <a:t>логических</a:t>
            </a:r>
            <a:r>
              <a:rPr lang="ru-RU" sz="1800" spc="275" dirty="0">
                <a:latin typeface="Sitka Banner" panose="02000505000000020004" pitchFamily="2" charset="0"/>
                <a:cs typeface="Times New Roman"/>
              </a:rPr>
              <a:t>  </a:t>
            </a:r>
            <a:r>
              <a:rPr lang="ru-RU" sz="1800" dirty="0">
                <a:latin typeface="Sitka Banner" panose="02000505000000020004" pitchFamily="2" charset="0"/>
                <a:cs typeface="Times New Roman"/>
              </a:rPr>
              <a:t>связей</a:t>
            </a:r>
            <a:r>
              <a:rPr lang="ru-RU" sz="1800" spc="270" dirty="0">
                <a:latin typeface="Sitka Banner" panose="02000505000000020004" pitchFamily="2" charset="0"/>
                <a:cs typeface="Times New Roman"/>
              </a:rPr>
              <a:t>  </a:t>
            </a:r>
            <a:r>
              <a:rPr lang="ru-RU" sz="1800" dirty="0">
                <a:latin typeface="Sitka Banner" panose="02000505000000020004" pitchFamily="2" charset="0"/>
                <a:cs typeface="Times New Roman"/>
              </a:rPr>
              <a:t>между</a:t>
            </a:r>
            <a:r>
              <a:rPr lang="ru-RU" sz="1800" spc="260" dirty="0">
                <a:latin typeface="Sitka Banner" panose="02000505000000020004" pitchFamily="2" charset="0"/>
                <a:cs typeface="Times New Roman"/>
              </a:rPr>
              <a:t>  </a:t>
            </a:r>
            <a:r>
              <a:rPr lang="ru-RU" sz="1800" dirty="0" smtClean="0">
                <a:latin typeface="Sitka Banner" panose="02000505000000020004" pitchFamily="2" charset="0"/>
                <a:cs typeface="Times New Roman"/>
              </a:rPr>
              <a:t>предложениями</a:t>
            </a:r>
            <a:endParaRPr lang="ru-RU" sz="1800" dirty="0">
              <a:latin typeface="Sitka Banner" panose="02000505000000020004" pitchFamily="2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34"/>
            <a:ext cx="7056438" cy="37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3131" y="69273"/>
            <a:ext cx="983625" cy="484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760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3843" y="402828"/>
            <a:ext cx="5391224" cy="728070"/>
          </a:xfrm>
        </p:spPr>
        <p:txBody>
          <a:bodyPr/>
          <a:lstStyle/>
          <a:p>
            <a:r>
              <a:rPr lang="ru-RU" dirty="0"/>
              <a:t>Необходимо обратить</a:t>
            </a:r>
            <a:br>
              <a:rPr lang="ru-RU" dirty="0"/>
            </a:br>
            <a:r>
              <a:rPr lang="ru-RU" dirty="0"/>
              <a:t>внимание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sz="1800" dirty="0" smtClean="0">
                <a:latin typeface="Sitka Banner" panose="02000505000000020004" pitchFamily="2" charset="0"/>
              </a:rPr>
              <a:t>обучающихся </a:t>
            </a:r>
            <a:r>
              <a:rPr lang="ru-RU" sz="1800" dirty="0">
                <a:latin typeface="Sitka Banner" panose="02000505000000020004" pitchFamily="2" charset="0"/>
              </a:rPr>
              <a:t>на то, как нелогично и нелепо звучит следующий</a:t>
            </a:r>
          </a:p>
          <a:p>
            <a:r>
              <a:rPr lang="ru-RU" sz="1800" dirty="0">
                <a:latin typeface="Sitka Banner" panose="02000505000000020004" pitchFamily="2" charset="0"/>
              </a:rPr>
              <a:t>переход одного аргумента к другому: </a:t>
            </a:r>
            <a:endParaRPr lang="ru-RU" sz="1800" dirty="0" smtClean="0">
              <a:latin typeface="Sitka Banner" panose="02000505000000020004" pitchFamily="2" charset="0"/>
            </a:endParaRPr>
          </a:p>
          <a:p>
            <a:endParaRPr lang="ru-RU" sz="1800" dirty="0" smtClean="0">
              <a:latin typeface="Sitka Banner" panose="02000505000000020004" pitchFamily="2" charset="0"/>
            </a:endParaRPr>
          </a:p>
          <a:p>
            <a:r>
              <a:rPr lang="ru-RU" sz="1800" i="1" dirty="0" smtClean="0">
                <a:latin typeface="Sitka Banner" panose="02000505000000020004" pitchFamily="2" charset="0"/>
              </a:rPr>
              <a:t>«</a:t>
            </a:r>
            <a:r>
              <a:rPr lang="ru-RU" sz="1800" i="1" dirty="0">
                <a:latin typeface="Sitka Banner" panose="02000505000000020004" pitchFamily="2" charset="0"/>
              </a:rPr>
              <a:t>Во-первых, А.С. Пушкин </a:t>
            </a:r>
            <a:r>
              <a:rPr lang="ru-RU" sz="1800" i="1" dirty="0" smtClean="0">
                <a:latin typeface="Sitka Banner" panose="02000505000000020004" pitchFamily="2" charset="0"/>
              </a:rPr>
              <a:t>утверждал, что </a:t>
            </a:r>
            <a:r>
              <a:rPr lang="ru-RU" sz="1800" i="1" dirty="0">
                <a:latin typeface="Sitka Banner" panose="02000505000000020004" pitchFamily="2" charset="0"/>
              </a:rPr>
              <a:t>…, </a:t>
            </a:r>
            <a:endParaRPr lang="ru-RU" sz="1800" i="1" dirty="0" smtClean="0">
              <a:latin typeface="Sitka Banner" panose="02000505000000020004" pitchFamily="2" charset="0"/>
            </a:endParaRPr>
          </a:p>
          <a:p>
            <a:r>
              <a:rPr lang="ru-RU" sz="1800" i="1" dirty="0">
                <a:latin typeface="Sitka Banner" panose="02000505000000020004" pitchFamily="2" charset="0"/>
              </a:rPr>
              <a:t> </a:t>
            </a:r>
            <a:r>
              <a:rPr lang="ru-RU" sz="1800" i="1" dirty="0" smtClean="0">
                <a:latin typeface="Sitka Banner" panose="02000505000000020004" pitchFamily="2" charset="0"/>
              </a:rPr>
              <a:t> во-вторых</a:t>
            </a:r>
            <a:r>
              <a:rPr lang="ru-RU" sz="1800" i="1" dirty="0">
                <a:latin typeface="Sitka Banner" panose="02000505000000020004" pitchFamily="2" charset="0"/>
              </a:rPr>
              <a:t>, в романе Д. </a:t>
            </a:r>
            <a:r>
              <a:rPr lang="ru-RU" sz="1800" i="1" dirty="0" err="1">
                <a:latin typeface="Sitka Banner" panose="02000505000000020004" pitchFamily="2" charset="0"/>
              </a:rPr>
              <a:t>Остин</a:t>
            </a:r>
            <a:r>
              <a:rPr lang="ru-RU" sz="1800" i="1" dirty="0">
                <a:latin typeface="Sitka Banner" panose="02000505000000020004" pitchFamily="2" charset="0"/>
              </a:rPr>
              <a:t> утверждается…»</a:t>
            </a:r>
          </a:p>
          <a:p>
            <a:endParaRPr lang="ru-RU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945" y="69273"/>
            <a:ext cx="900811" cy="484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34"/>
            <a:ext cx="7056438" cy="37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871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6538" y="134815"/>
            <a:ext cx="5826370" cy="996083"/>
          </a:xfrm>
        </p:spPr>
        <p:txBody>
          <a:bodyPr>
            <a:normAutofit/>
          </a:bodyPr>
          <a:lstStyle/>
          <a:p>
            <a:pPr>
              <a:lnSpc>
                <a:spcPts val="1600"/>
              </a:lnSpc>
            </a:pPr>
            <a:r>
              <a:rPr lang="ru-RU" sz="1600" dirty="0" smtClean="0">
                <a:latin typeface="Sitka Banner" panose="02000505000000020004" pitchFamily="2" charset="0"/>
              </a:rPr>
              <a:t>Отсутствие </a:t>
            </a:r>
            <a:r>
              <a:rPr lang="ru-RU" sz="1600" dirty="0">
                <a:latin typeface="Sitka Banner" panose="02000505000000020004" pitchFamily="2" charset="0"/>
              </a:rPr>
              <a:t>содержательных связей между вступлением и основной частью работы</a:t>
            </a:r>
            <a:r>
              <a:rPr lang="ru-RU" sz="1600" dirty="0" smtClean="0">
                <a:latin typeface="Sitka Banner" panose="02000505000000020004" pitchFamily="2" charset="0"/>
              </a:rPr>
              <a:t>, между </a:t>
            </a:r>
            <a:r>
              <a:rPr lang="ru-RU" sz="1600" dirty="0">
                <a:latin typeface="Sitka Banner" panose="02000505000000020004" pitchFamily="2" charset="0"/>
              </a:rPr>
              <a:t>вступлением и заключением, между основной частью сочинения и заключением;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44" y="838201"/>
            <a:ext cx="4823956" cy="4026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 flipV="1">
            <a:off x="832338" y="1723292"/>
            <a:ext cx="4302370" cy="2344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1002323" y="1981200"/>
            <a:ext cx="2854569" cy="586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433843" y="4869718"/>
            <a:ext cx="142435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744511" y="4624753"/>
            <a:ext cx="4202621" cy="5861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69718"/>
            <a:ext cx="7056438" cy="277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Прямая соединительная линия 17"/>
          <p:cNvCxnSpPr/>
          <p:nvPr/>
        </p:nvCxnSpPr>
        <p:spPr>
          <a:xfrm>
            <a:off x="434494" y="4869718"/>
            <a:ext cx="97813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945" y="69273"/>
            <a:ext cx="900811" cy="484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263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6186" y="70338"/>
            <a:ext cx="5972906" cy="1060560"/>
          </a:xfrm>
        </p:spPr>
        <p:txBody>
          <a:bodyPr>
            <a:noAutofit/>
          </a:bodyPr>
          <a:lstStyle/>
          <a:p>
            <a:pPr marR="70485" lvl="0">
              <a:spcAft>
                <a:spcPts val="0"/>
              </a:spcAft>
              <a:buSzPts val="1200"/>
              <a:tabLst>
                <a:tab pos="1094740" algn="l"/>
              </a:tabLst>
            </a:pPr>
            <a:r>
              <a:rPr lang="ru-RU" sz="1600" dirty="0" smtClean="0">
                <a:latin typeface="Times New Roman"/>
                <a:ea typeface="Times New Roman"/>
              </a:rPr>
              <a:t>Отсутствие</a:t>
            </a:r>
            <a:r>
              <a:rPr lang="ru-RU" sz="1600" spc="-25" dirty="0" smtClean="0">
                <a:latin typeface="Times New Roman"/>
                <a:ea typeface="Times New Roman"/>
              </a:rPr>
              <a:t> </a:t>
            </a:r>
            <a:r>
              <a:rPr lang="ru-RU" sz="1600" dirty="0">
                <a:latin typeface="Times New Roman"/>
                <a:ea typeface="Times New Roman"/>
              </a:rPr>
              <a:t>содержательных</a:t>
            </a:r>
            <a:r>
              <a:rPr lang="ru-RU" sz="1600" spc="-20" dirty="0">
                <a:latin typeface="Times New Roman"/>
                <a:ea typeface="Times New Roman"/>
              </a:rPr>
              <a:t> </a:t>
            </a:r>
            <a:r>
              <a:rPr lang="ru-RU" sz="1600" dirty="0">
                <a:latin typeface="Times New Roman"/>
                <a:ea typeface="Times New Roman"/>
              </a:rPr>
              <a:t>связей</a:t>
            </a:r>
            <a:r>
              <a:rPr lang="ru-RU" sz="1600" spc="-30" dirty="0">
                <a:latin typeface="Times New Roman"/>
                <a:ea typeface="Times New Roman"/>
              </a:rPr>
              <a:t> </a:t>
            </a:r>
            <a:r>
              <a:rPr lang="ru-RU" sz="1600" dirty="0">
                <a:latin typeface="Times New Roman"/>
                <a:ea typeface="Times New Roman"/>
              </a:rPr>
              <a:t>между</a:t>
            </a:r>
            <a:r>
              <a:rPr lang="ru-RU" sz="1600" spc="-35" dirty="0">
                <a:latin typeface="Times New Roman"/>
                <a:ea typeface="Times New Roman"/>
              </a:rPr>
              <a:t> </a:t>
            </a:r>
            <a:r>
              <a:rPr lang="ru-RU" sz="1600" dirty="0">
                <a:latin typeface="Times New Roman"/>
                <a:ea typeface="Times New Roman"/>
              </a:rPr>
              <a:t>вступлением</a:t>
            </a:r>
            <a:r>
              <a:rPr lang="ru-RU" sz="1600" spc="-35" dirty="0">
                <a:latin typeface="Times New Roman"/>
                <a:ea typeface="Times New Roman"/>
              </a:rPr>
              <a:t> </a:t>
            </a:r>
            <a:r>
              <a:rPr lang="ru-RU" sz="1600" dirty="0">
                <a:latin typeface="Times New Roman"/>
                <a:ea typeface="Times New Roman"/>
              </a:rPr>
              <a:t>и</a:t>
            </a:r>
            <a:r>
              <a:rPr lang="ru-RU" sz="1600" spc="-30" dirty="0">
                <a:latin typeface="Times New Roman"/>
                <a:ea typeface="Times New Roman"/>
              </a:rPr>
              <a:t> </a:t>
            </a:r>
            <a:r>
              <a:rPr lang="ru-RU" sz="1600" dirty="0">
                <a:latin typeface="Times New Roman"/>
                <a:ea typeface="Times New Roman"/>
              </a:rPr>
              <a:t>основной</a:t>
            </a:r>
            <a:r>
              <a:rPr lang="ru-RU" sz="1600" spc="-30" dirty="0">
                <a:latin typeface="Times New Roman"/>
                <a:ea typeface="Times New Roman"/>
              </a:rPr>
              <a:t> </a:t>
            </a:r>
            <a:r>
              <a:rPr lang="ru-RU" sz="1600" dirty="0">
                <a:latin typeface="Times New Roman"/>
                <a:ea typeface="Times New Roman"/>
              </a:rPr>
              <a:t>частью</a:t>
            </a:r>
            <a:r>
              <a:rPr lang="ru-RU" sz="1600" spc="-30" dirty="0">
                <a:latin typeface="Times New Roman"/>
                <a:ea typeface="Times New Roman"/>
              </a:rPr>
              <a:t> </a:t>
            </a:r>
            <a:r>
              <a:rPr lang="ru-RU" sz="1600" dirty="0">
                <a:latin typeface="Times New Roman"/>
                <a:ea typeface="Times New Roman"/>
              </a:rPr>
              <a:t>работы</a:t>
            </a:r>
            <a:r>
              <a:rPr lang="ru-RU" sz="1600" dirty="0" smtClean="0">
                <a:latin typeface="Times New Roman"/>
                <a:ea typeface="Times New Roman"/>
              </a:rPr>
              <a:t>, между </a:t>
            </a:r>
            <a:r>
              <a:rPr lang="ru-RU" sz="1600" dirty="0">
                <a:latin typeface="Times New Roman"/>
                <a:ea typeface="Times New Roman"/>
              </a:rPr>
              <a:t>вступлением и заключением, между основной частью сочинения и заключением;</a:t>
            </a:r>
            <a:br>
              <a:rPr lang="ru-RU" sz="1600" dirty="0">
                <a:latin typeface="Times New Roman"/>
                <a:ea typeface="Times New Roman"/>
              </a:rPr>
            </a:br>
            <a:endParaRPr lang="ru-RU" sz="1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4494" y="885092"/>
            <a:ext cx="6476260" cy="844062"/>
          </a:xfrm>
        </p:spPr>
        <p:txBody>
          <a:bodyPr>
            <a:normAutofit/>
          </a:bodyPr>
          <a:lstStyle/>
          <a:p>
            <a:r>
              <a:rPr lang="ru-RU" i="1" dirty="0">
                <a:latin typeface="Times New Roman"/>
                <a:ea typeface="Times New Roman"/>
              </a:rPr>
              <a:t>Пример работы выпускника </a:t>
            </a:r>
            <a:r>
              <a:rPr lang="ru-RU" dirty="0">
                <a:latin typeface="Times New Roman"/>
                <a:ea typeface="Times New Roman"/>
              </a:rPr>
              <a:t>с</a:t>
            </a:r>
            <a:r>
              <a:rPr lang="ru-RU" spc="-15" dirty="0">
                <a:latin typeface="Times New Roman"/>
                <a:ea typeface="Times New Roman"/>
              </a:rPr>
              <a:t> </a:t>
            </a:r>
            <a:r>
              <a:rPr lang="ru-RU" i="1" dirty="0">
                <a:latin typeface="Times New Roman"/>
                <a:ea typeface="Times New Roman"/>
              </a:rPr>
              <a:t>нарушениями законов логики, допущенного между </a:t>
            </a:r>
            <a:r>
              <a:rPr lang="ru-RU" i="1" dirty="0" err="1">
                <a:latin typeface="Times New Roman"/>
                <a:ea typeface="Times New Roman"/>
              </a:rPr>
              <a:t>микротемами</a:t>
            </a:r>
            <a:r>
              <a:rPr lang="ru-RU" i="1" spc="-20" dirty="0">
                <a:latin typeface="Times New Roman"/>
                <a:ea typeface="Times New Roman"/>
              </a:rPr>
              <a:t> </a:t>
            </a:r>
            <a:r>
              <a:rPr lang="ru-RU" i="1" dirty="0">
                <a:latin typeface="Times New Roman"/>
                <a:ea typeface="Times New Roman"/>
              </a:rPr>
              <a:t>текста</a:t>
            </a:r>
            <a:r>
              <a:rPr lang="ru-RU" i="1" spc="-10" dirty="0">
                <a:latin typeface="Times New Roman"/>
                <a:ea typeface="Times New Roman"/>
              </a:rPr>
              <a:t> </a:t>
            </a:r>
            <a:r>
              <a:rPr lang="ru-RU" i="1" spc="-10" dirty="0" smtClean="0">
                <a:latin typeface="Times New Roman"/>
                <a:ea typeface="Times New Roman"/>
              </a:rPr>
              <a:t>(</a:t>
            </a:r>
            <a:r>
              <a:rPr lang="ru-RU" dirty="0" smtClean="0">
                <a:latin typeface="Sitka Banner" panose="02000505000000020004" pitchFamily="2" charset="0"/>
              </a:rPr>
              <a:t>тема</a:t>
            </a:r>
            <a:r>
              <a:rPr lang="ru-RU" dirty="0">
                <a:latin typeface="Sitka Banner" panose="02000505000000020004" pitchFamily="2" charset="0"/>
              </a:rPr>
              <a:t>№ 203 «Согласны ли Вы с тем, что иногда надо смириться со </a:t>
            </a:r>
            <a:r>
              <a:rPr lang="ru-RU" dirty="0" smtClean="0">
                <a:latin typeface="Sitka Banner" panose="02000505000000020004" pitchFamily="2" charset="0"/>
              </a:rPr>
              <a:t>своей судьбой?»)</a:t>
            </a:r>
            <a:endParaRPr lang="ru-RU" dirty="0">
              <a:latin typeface="Sitka Banner" panose="02000505000000020004" pitchFamily="2" charset="0"/>
            </a:endParaRP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Image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6847" y="1825625"/>
            <a:ext cx="6146770" cy="2986697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 flipV="1">
            <a:off x="791308" y="3217985"/>
            <a:ext cx="4073769" cy="2344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141785" y="3892062"/>
            <a:ext cx="313592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697523" y="4097215"/>
            <a:ext cx="87336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3630232" y="4097215"/>
            <a:ext cx="244818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945" y="69273"/>
            <a:ext cx="900811" cy="484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34"/>
            <a:ext cx="7056438" cy="37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361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4631266" y="1492412"/>
            <a:ext cx="2072349" cy="3101814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Sitka Heading" panose="02000505000000020004" pitchFamily="2" charset="0"/>
              </a:rPr>
              <a:t>Критерий К3 - незачет</a:t>
            </a:r>
            <a:endParaRPr lang="ru-RU" sz="1800" dirty="0">
              <a:latin typeface="Sitka Heading" panose="02000505000000020004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8209"/>
            <a:ext cx="4363130" cy="4793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34"/>
            <a:ext cx="7056438" cy="37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053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125942"/>
            <a:ext cx="6165850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34"/>
            <a:ext cx="7056438" cy="37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512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0980" y="220980"/>
            <a:ext cx="5996939" cy="909918"/>
          </a:xfrm>
        </p:spPr>
        <p:txBody>
          <a:bodyPr>
            <a:normAutofit/>
          </a:bodyPr>
          <a:lstStyle/>
          <a:p>
            <a:r>
              <a:rPr lang="ru-RU" sz="2400" kern="0" spc="-20" dirty="0">
                <a:solidFill>
                  <a:srgbClr val="0071FF"/>
                </a:solidFill>
                <a:latin typeface="Sitka Subheading" panose="02000505000000020004" pitchFamily="2" charset="0"/>
                <a:cs typeface="Microsoft Sans Serif"/>
              </a:rPr>
              <a:t>Критерий</a:t>
            </a:r>
            <a:r>
              <a:rPr lang="ru-RU" sz="2400" kern="0" spc="-80" dirty="0">
                <a:solidFill>
                  <a:srgbClr val="0071FF"/>
                </a:solidFill>
                <a:latin typeface="Sitka Subheading" panose="02000505000000020004" pitchFamily="2" charset="0"/>
                <a:cs typeface="Microsoft Sans Serif"/>
              </a:rPr>
              <a:t> </a:t>
            </a:r>
            <a:r>
              <a:rPr lang="ru-RU" sz="2400" kern="0" spc="165" dirty="0">
                <a:solidFill>
                  <a:srgbClr val="0071FF"/>
                </a:solidFill>
                <a:latin typeface="Sitka Subheading" panose="02000505000000020004" pitchFamily="2" charset="0"/>
                <a:cs typeface="Microsoft Sans Serif"/>
              </a:rPr>
              <a:t>№</a:t>
            </a:r>
            <a:r>
              <a:rPr lang="ru-RU" sz="2400" kern="0" spc="-50" dirty="0">
                <a:solidFill>
                  <a:srgbClr val="0071FF"/>
                </a:solidFill>
                <a:latin typeface="Sitka Subheading" panose="02000505000000020004" pitchFamily="2" charset="0"/>
                <a:cs typeface="Microsoft Sans Serif"/>
              </a:rPr>
              <a:t> </a:t>
            </a:r>
            <a:r>
              <a:rPr lang="ru-RU" sz="2400" kern="0" dirty="0">
                <a:solidFill>
                  <a:srgbClr val="0071FF"/>
                </a:solidFill>
                <a:latin typeface="Sitka Subheading" panose="02000505000000020004" pitchFamily="2" charset="0"/>
                <a:cs typeface="Microsoft Sans Serif"/>
              </a:rPr>
              <a:t>4</a:t>
            </a:r>
            <a:r>
              <a:rPr lang="ru-RU" sz="2400" kern="0" spc="-50" dirty="0">
                <a:solidFill>
                  <a:srgbClr val="0071FF"/>
                </a:solidFill>
                <a:latin typeface="Sitka Subheading" panose="02000505000000020004" pitchFamily="2" charset="0"/>
                <a:cs typeface="Microsoft Sans Serif"/>
              </a:rPr>
              <a:t> </a:t>
            </a:r>
            <a:r>
              <a:rPr lang="ru-RU" sz="2400" kern="0" spc="-30" dirty="0">
                <a:solidFill>
                  <a:srgbClr val="0071FF"/>
                </a:solidFill>
                <a:latin typeface="Sitka Subheading" panose="02000505000000020004" pitchFamily="2" charset="0"/>
                <a:cs typeface="Microsoft Sans Serif"/>
              </a:rPr>
              <a:t>«Качество</a:t>
            </a:r>
            <a:r>
              <a:rPr lang="ru-RU" sz="2400" kern="0" spc="-55" dirty="0">
                <a:solidFill>
                  <a:srgbClr val="0071FF"/>
                </a:solidFill>
                <a:latin typeface="Sitka Subheading" panose="02000505000000020004" pitchFamily="2" charset="0"/>
                <a:cs typeface="Microsoft Sans Serif"/>
              </a:rPr>
              <a:t> </a:t>
            </a:r>
            <a:r>
              <a:rPr lang="ru-RU" sz="2400" kern="0" spc="-10" dirty="0">
                <a:solidFill>
                  <a:srgbClr val="0071FF"/>
                </a:solidFill>
                <a:latin typeface="Sitka Subheading" panose="02000505000000020004" pitchFamily="2" charset="0"/>
                <a:cs typeface="Microsoft Sans Serif"/>
              </a:rPr>
              <a:t>письменной</a:t>
            </a:r>
            <a:r>
              <a:rPr lang="ru-RU" sz="2400" kern="0" spc="-60" dirty="0">
                <a:solidFill>
                  <a:srgbClr val="0071FF"/>
                </a:solidFill>
                <a:latin typeface="Sitka Subheading" panose="02000505000000020004" pitchFamily="2" charset="0"/>
                <a:cs typeface="Microsoft Sans Serif"/>
              </a:rPr>
              <a:t> </a:t>
            </a:r>
            <a:r>
              <a:rPr lang="ru-RU" sz="2400" kern="0" spc="-10" dirty="0">
                <a:solidFill>
                  <a:srgbClr val="0071FF"/>
                </a:solidFill>
                <a:latin typeface="Sitka Subheading" panose="02000505000000020004" pitchFamily="2" charset="0"/>
                <a:cs typeface="Microsoft Sans Serif"/>
              </a:rPr>
              <a:t>речи»</a:t>
            </a:r>
            <a:endParaRPr lang="ru-RU" dirty="0">
              <a:latin typeface="Sitka Subheading" panose="02000505000000020004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3843" y="1079256"/>
            <a:ext cx="4507332" cy="51642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330200" y="1079256"/>
            <a:ext cx="6373416" cy="3514970"/>
          </a:xfrm>
        </p:spPr>
        <p:txBody>
          <a:bodyPr>
            <a:noAutofit/>
          </a:bodyPr>
          <a:lstStyle/>
          <a:p>
            <a:pPr marL="12700" lvl="0" defTabSz="914400">
              <a:spcBef>
                <a:spcPts val="1295"/>
              </a:spcBef>
            </a:pPr>
            <a:r>
              <a:rPr lang="ru-RU" sz="1800" kern="0" spc="-3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Данный</a:t>
            </a:r>
            <a:r>
              <a:rPr lang="ru-RU" sz="1800" kern="0" spc="-105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800" kern="0" spc="-1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критерий</a:t>
            </a:r>
            <a:r>
              <a:rPr lang="ru-RU" sz="1800" kern="0" spc="-85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800" kern="0" spc="-1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нацеливает</a:t>
            </a:r>
            <a:r>
              <a:rPr lang="ru-RU" sz="1800" kern="0" spc="-6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800" kern="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на</a:t>
            </a:r>
            <a:r>
              <a:rPr lang="ru-RU" sz="1800" kern="0" spc="-114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800" kern="0" spc="-2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проверку</a:t>
            </a:r>
            <a:r>
              <a:rPr lang="ru-RU" sz="1800" kern="0" spc="-7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800" kern="0" spc="-25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речевого</a:t>
            </a:r>
            <a:r>
              <a:rPr lang="ru-RU" sz="1800" kern="0" spc="-65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800" kern="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оформления</a:t>
            </a:r>
            <a:r>
              <a:rPr lang="ru-RU" sz="1800" kern="0" spc="-6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800" kern="0" spc="-1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текста</a:t>
            </a:r>
            <a:r>
              <a:rPr lang="ru-RU" sz="1800" kern="0" spc="-10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800" kern="0" spc="-1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сочинения.</a:t>
            </a:r>
            <a:endParaRPr lang="ru-RU" sz="1800" kern="0" dirty="0">
              <a:solidFill>
                <a:sysClr val="windowText" lastClr="000000"/>
              </a:solidFill>
              <a:latin typeface="Sitka Banner" panose="02000505000000020004" pitchFamily="2" charset="0"/>
              <a:cs typeface="Microsoft Sans Serif"/>
            </a:endParaRPr>
          </a:p>
          <a:p>
            <a:pPr marL="12700" marR="147955" lvl="0" defTabSz="914400">
              <a:spcBef>
                <a:spcPts val="1200"/>
              </a:spcBef>
            </a:pPr>
            <a:r>
              <a:rPr lang="ru-RU" sz="1800" kern="0" spc="-2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Участник</a:t>
            </a:r>
            <a:r>
              <a:rPr lang="ru-RU" sz="1800" kern="0" spc="-95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800" kern="0" spc="-1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должен</a:t>
            </a:r>
            <a:r>
              <a:rPr lang="ru-RU" sz="1800" kern="0" spc="-85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800" kern="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точно</a:t>
            </a:r>
            <a:r>
              <a:rPr lang="ru-RU" sz="1800" kern="0" spc="-85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800" kern="0" spc="-1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выражать</a:t>
            </a:r>
            <a:r>
              <a:rPr lang="ru-RU" sz="1800" kern="0" spc="-85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800" kern="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мысли,</a:t>
            </a:r>
            <a:r>
              <a:rPr lang="ru-RU" sz="1800" kern="0" spc="-65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800" b="1" kern="0" spc="-25" dirty="0">
                <a:solidFill>
                  <a:srgbClr val="6678C2"/>
                </a:solidFill>
                <a:latin typeface="Sitka Banner" panose="02000505000000020004" pitchFamily="2" charset="0"/>
                <a:cs typeface="Microsoft Sans Serif"/>
              </a:rPr>
              <a:t>используя</a:t>
            </a:r>
            <a:r>
              <a:rPr lang="ru-RU" sz="1800" b="1" kern="0" spc="-30" dirty="0">
                <a:solidFill>
                  <a:srgbClr val="6678C2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800" b="1" kern="0" spc="-25" dirty="0">
                <a:solidFill>
                  <a:srgbClr val="6678C2"/>
                </a:solidFill>
                <a:latin typeface="Sitka Banner" panose="02000505000000020004" pitchFamily="2" charset="0"/>
                <a:cs typeface="Microsoft Sans Serif"/>
              </a:rPr>
              <a:t>разнообразную</a:t>
            </a:r>
            <a:r>
              <a:rPr lang="ru-RU" sz="1800" b="1" kern="0" spc="-35" dirty="0">
                <a:solidFill>
                  <a:srgbClr val="6678C2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800" b="1" kern="0" spc="-20" dirty="0">
                <a:solidFill>
                  <a:srgbClr val="6678C2"/>
                </a:solidFill>
                <a:latin typeface="Sitka Banner" panose="02000505000000020004" pitchFamily="2" charset="0"/>
                <a:cs typeface="Microsoft Sans Serif"/>
              </a:rPr>
              <a:t>лексику</a:t>
            </a:r>
            <a:r>
              <a:rPr lang="ru-RU" sz="1800" b="1" kern="0" spc="-55" dirty="0">
                <a:solidFill>
                  <a:srgbClr val="6678C2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800" b="1" kern="0" spc="-50" dirty="0">
                <a:solidFill>
                  <a:srgbClr val="6678C2"/>
                </a:solidFill>
                <a:latin typeface="Sitka Banner" panose="02000505000000020004" pitchFamily="2" charset="0"/>
                <a:cs typeface="Microsoft Sans Serif"/>
              </a:rPr>
              <a:t>и </a:t>
            </a:r>
            <a:r>
              <a:rPr lang="ru-RU" sz="1800" b="1" kern="0" spc="-10" dirty="0">
                <a:solidFill>
                  <a:srgbClr val="6678C2"/>
                </a:solidFill>
                <a:latin typeface="Sitka Banner" panose="02000505000000020004" pitchFamily="2" charset="0"/>
                <a:cs typeface="Microsoft Sans Serif"/>
              </a:rPr>
              <a:t>различные</a:t>
            </a:r>
            <a:r>
              <a:rPr lang="ru-RU" sz="1800" b="1" kern="0" spc="-50" dirty="0">
                <a:solidFill>
                  <a:srgbClr val="6678C2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800" b="1" kern="0" spc="-30" dirty="0">
                <a:solidFill>
                  <a:srgbClr val="6678C2"/>
                </a:solidFill>
                <a:latin typeface="Sitka Banner" panose="02000505000000020004" pitchFamily="2" charset="0"/>
                <a:cs typeface="Microsoft Sans Serif"/>
              </a:rPr>
              <a:t>грамматические</a:t>
            </a:r>
            <a:r>
              <a:rPr lang="ru-RU" sz="1800" b="1" kern="0" spc="-5" dirty="0">
                <a:solidFill>
                  <a:srgbClr val="6678C2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800" b="1" kern="0" spc="-25" dirty="0">
                <a:solidFill>
                  <a:srgbClr val="6678C2"/>
                </a:solidFill>
                <a:latin typeface="Sitka Banner" panose="02000505000000020004" pitchFamily="2" charset="0"/>
                <a:cs typeface="Microsoft Sans Serif"/>
              </a:rPr>
              <a:t>конструкции</a:t>
            </a:r>
            <a:r>
              <a:rPr lang="ru-RU" sz="1800" kern="0" spc="-25" dirty="0">
                <a:solidFill>
                  <a:srgbClr val="818AB0"/>
                </a:solidFill>
                <a:latin typeface="Sitka Banner" panose="02000505000000020004" pitchFamily="2" charset="0"/>
                <a:cs typeface="Microsoft Sans Serif"/>
              </a:rPr>
              <a:t>,</a:t>
            </a:r>
            <a:r>
              <a:rPr lang="ru-RU" sz="1800" kern="0" spc="-5" dirty="0">
                <a:solidFill>
                  <a:srgbClr val="818AB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800" kern="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при</a:t>
            </a:r>
            <a:r>
              <a:rPr lang="ru-RU" sz="1800" kern="0" spc="-7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800" kern="0" spc="-2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необходимости</a:t>
            </a:r>
            <a:r>
              <a:rPr lang="ru-RU" sz="1800" kern="0" spc="-55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800" kern="0" spc="-1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уместно</a:t>
            </a:r>
            <a:r>
              <a:rPr lang="ru-RU" sz="1800" kern="0" spc="-2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800" kern="0" spc="-1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употреблять термины,</a:t>
            </a:r>
            <a:r>
              <a:rPr lang="ru-RU" sz="1800" kern="0" spc="-9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800" b="1" kern="0" spc="-30" dirty="0">
                <a:solidFill>
                  <a:srgbClr val="6678C2"/>
                </a:solidFill>
                <a:latin typeface="Sitka Banner" panose="02000505000000020004" pitchFamily="2" charset="0"/>
                <a:cs typeface="Microsoft Sans Serif"/>
              </a:rPr>
              <a:t>избегать</a:t>
            </a:r>
            <a:r>
              <a:rPr lang="ru-RU" sz="1800" b="1" kern="0" spc="-80" dirty="0">
                <a:solidFill>
                  <a:srgbClr val="6678C2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800" b="1" kern="0" spc="-10" dirty="0">
                <a:solidFill>
                  <a:srgbClr val="6678C2"/>
                </a:solidFill>
                <a:latin typeface="Sitka Banner" panose="02000505000000020004" pitchFamily="2" charset="0"/>
                <a:cs typeface="Microsoft Sans Serif"/>
              </a:rPr>
              <a:t>неоправданных</a:t>
            </a:r>
            <a:r>
              <a:rPr lang="ru-RU" sz="1800" b="1" kern="0" spc="-65" dirty="0">
                <a:solidFill>
                  <a:srgbClr val="6678C2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800" b="1" kern="0" spc="-10" dirty="0">
                <a:solidFill>
                  <a:srgbClr val="6678C2"/>
                </a:solidFill>
                <a:latin typeface="Sitka Banner" panose="02000505000000020004" pitchFamily="2" charset="0"/>
                <a:cs typeface="Microsoft Sans Serif"/>
              </a:rPr>
              <a:t>речевых</a:t>
            </a:r>
            <a:r>
              <a:rPr lang="ru-RU" sz="1800" b="1" kern="0" spc="-85" dirty="0">
                <a:solidFill>
                  <a:srgbClr val="6678C2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800" b="1" kern="0" dirty="0">
                <a:solidFill>
                  <a:srgbClr val="6678C2"/>
                </a:solidFill>
                <a:latin typeface="Sitka Banner" panose="02000505000000020004" pitchFamily="2" charset="0"/>
                <a:cs typeface="Microsoft Sans Serif"/>
              </a:rPr>
              <a:t>штампов</a:t>
            </a:r>
            <a:r>
              <a:rPr lang="ru-RU" sz="1800" kern="0" dirty="0">
                <a:solidFill>
                  <a:srgbClr val="818AB0"/>
                </a:solidFill>
                <a:latin typeface="Sitka Banner" panose="02000505000000020004" pitchFamily="2" charset="0"/>
                <a:cs typeface="Microsoft Sans Serif"/>
              </a:rPr>
              <a:t>,</a:t>
            </a:r>
            <a:r>
              <a:rPr lang="ru-RU" sz="1800" kern="0" spc="-90" dirty="0">
                <a:solidFill>
                  <a:srgbClr val="818AB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800" kern="0" spc="-1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канцеляризмов.</a:t>
            </a:r>
            <a:endParaRPr lang="ru-RU" sz="1800" kern="0" dirty="0">
              <a:solidFill>
                <a:sysClr val="windowText" lastClr="000000"/>
              </a:solidFill>
              <a:latin typeface="Sitka Banner" panose="02000505000000020004" pitchFamily="2" charset="0"/>
              <a:cs typeface="Microsoft Sans Serif"/>
            </a:endParaRPr>
          </a:p>
          <a:p>
            <a:pPr marL="12700" lvl="0" defTabSz="914400">
              <a:spcBef>
                <a:spcPts val="1200"/>
              </a:spcBef>
            </a:pPr>
            <a:r>
              <a:rPr lang="ru-RU" sz="1800" kern="0" spc="-20" dirty="0">
                <a:solidFill>
                  <a:srgbClr val="6678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Banner" panose="02000505000000020004" pitchFamily="2" charset="0"/>
                <a:cs typeface="Microsoft Sans Serif"/>
              </a:rPr>
              <a:t>«Незачёт»</a:t>
            </a:r>
            <a:r>
              <a:rPr lang="ru-RU" sz="1800" kern="0" spc="-70" dirty="0">
                <a:solidFill>
                  <a:srgbClr val="6678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800" kern="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ставится</a:t>
            </a:r>
            <a:r>
              <a:rPr lang="ru-RU" sz="1800" kern="0" spc="-5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800" kern="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при</a:t>
            </a:r>
            <a:r>
              <a:rPr lang="ru-RU" sz="1800" kern="0" spc="-6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800" kern="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условии,</a:t>
            </a:r>
            <a:r>
              <a:rPr lang="ru-RU" sz="1800" kern="0" spc="1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800" kern="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если</a:t>
            </a:r>
            <a:r>
              <a:rPr lang="ru-RU" sz="1800" kern="0" spc="-75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800" kern="0" spc="-2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низкое</a:t>
            </a:r>
            <a:r>
              <a:rPr lang="ru-RU" sz="1800" kern="0" spc="-4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800" kern="0" spc="-25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качество</a:t>
            </a:r>
            <a:r>
              <a:rPr lang="ru-RU" sz="1800" kern="0" spc="-55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800" kern="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речи</a:t>
            </a:r>
            <a:r>
              <a:rPr lang="ru-RU" sz="1800" kern="0" spc="-4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800" kern="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(в</a:t>
            </a:r>
            <a:r>
              <a:rPr lang="ru-RU" sz="1800" kern="0" spc="-7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800" kern="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том</a:t>
            </a:r>
            <a:r>
              <a:rPr lang="ru-RU" sz="1800" kern="0" spc="-7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800" kern="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числе</a:t>
            </a:r>
            <a:r>
              <a:rPr lang="ru-RU" sz="1800" kern="0" spc="-55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800" kern="0" spc="-1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речевые</a:t>
            </a:r>
            <a:endParaRPr lang="ru-RU" sz="1800" kern="0" dirty="0">
              <a:solidFill>
                <a:sysClr val="windowText" lastClr="000000"/>
              </a:solidFill>
              <a:latin typeface="Sitka Banner" panose="02000505000000020004" pitchFamily="2" charset="0"/>
              <a:cs typeface="Microsoft Sans Serif"/>
            </a:endParaRPr>
          </a:p>
          <a:p>
            <a:pPr marL="12700" lvl="0" defTabSz="914400">
              <a:spcBef>
                <a:spcPts val="5"/>
              </a:spcBef>
            </a:pPr>
            <a:r>
              <a:rPr lang="ru-RU" sz="1800" kern="0" spc="-1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ошибки)</a:t>
            </a:r>
            <a:r>
              <a:rPr lang="ru-RU" sz="1800" kern="0" spc="-8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800" kern="0" spc="-1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существенно</a:t>
            </a:r>
            <a:r>
              <a:rPr lang="ru-RU" sz="1800" kern="0" spc="-5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800" kern="0" spc="-35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затрудняет</a:t>
            </a:r>
            <a:r>
              <a:rPr lang="ru-RU" sz="1800" kern="0" spc="-25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800" kern="0" spc="-1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понимание</a:t>
            </a:r>
            <a:r>
              <a:rPr lang="ru-RU" sz="1800" kern="0" spc="-7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800" kern="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смысла</a:t>
            </a:r>
            <a:r>
              <a:rPr lang="ru-RU" sz="1800" kern="0" spc="-85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800" kern="0" spc="-1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сочинения.</a:t>
            </a:r>
            <a:endParaRPr lang="ru-RU" sz="1800" kern="0" dirty="0">
              <a:solidFill>
                <a:sysClr val="windowText" lastClr="000000"/>
              </a:solidFill>
              <a:latin typeface="Sitka Banner" panose="02000505000000020004" pitchFamily="2" charset="0"/>
              <a:cs typeface="Microsoft Sans Serif"/>
            </a:endParaRPr>
          </a:p>
          <a:p>
            <a:pPr marL="12700" lvl="0" defTabSz="914400">
              <a:spcBef>
                <a:spcPts val="1195"/>
              </a:spcBef>
            </a:pPr>
            <a:r>
              <a:rPr lang="ru-RU" sz="1800" kern="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Во</a:t>
            </a:r>
            <a:r>
              <a:rPr lang="ru-RU" sz="1800" kern="0" spc="-8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800" kern="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всех</a:t>
            </a:r>
            <a:r>
              <a:rPr lang="ru-RU" sz="1800" kern="0" spc="-8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800" kern="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остальных</a:t>
            </a:r>
            <a:r>
              <a:rPr lang="ru-RU" sz="1800" kern="0" spc="-65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800" kern="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случаях</a:t>
            </a:r>
            <a:r>
              <a:rPr lang="ru-RU" sz="1800" kern="0" spc="-3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800" kern="0" spc="-1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выставляется</a:t>
            </a:r>
            <a:r>
              <a:rPr lang="ru-RU" sz="1800" kern="0" spc="-15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800" kern="0" spc="-10" dirty="0">
                <a:solidFill>
                  <a:srgbClr val="6678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Banner" panose="02000505000000020004" pitchFamily="2" charset="0"/>
                <a:cs typeface="Microsoft Sans Serif"/>
              </a:rPr>
              <a:t>«зачёт».</a:t>
            </a:r>
            <a:endParaRPr lang="ru-RU" sz="1800" kern="0" dirty="0">
              <a:solidFill>
                <a:srgbClr val="6678C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tka Banner" panose="02000505000000020004" pitchFamily="2" charset="0"/>
              <a:cs typeface="Microsoft Sans Serif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34"/>
            <a:ext cx="7056438" cy="37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3131" y="69273"/>
            <a:ext cx="983625" cy="484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499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087" y="124693"/>
            <a:ext cx="4875356" cy="429490"/>
          </a:xfrm>
        </p:spPr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r>
              <a:rPr lang="en-US" dirty="0">
                <a:solidFill>
                  <a:prstClr val="black"/>
                </a:solidFill>
                <a:latin typeface="Sitka Banner" panose="02000505000000020004" pitchFamily="2" charset="0"/>
                <a:ea typeface="+mn-ea"/>
                <a:cs typeface="Calibri Light"/>
                <a:hlinkClick r:id="rId2"/>
              </a:rPr>
              <a:t>https://fipi.ru/itogovoe-sochinenie</a:t>
            </a:r>
            <a:r>
              <a:rPr lang="ru-RU" dirty="0">
                <a:solidFill>
                  <a:prstClr val="black"/>
                </a:solidFill>
                <a:latin typeface="Sitka Banner" panose="02000505000000020004" pitchFamily="2" charset="0"/>
                <a:ea typeface="+mn-ea"/>
                <a:cs typeface="Calibri Light"/>
              </a:rPr>
              <a:t/>
            </a:r>
            <a:br>
              <a:rPr lang="ru-RU" dirty="0">
                <a:solidFill>
                  <a:prstClr val="black"/>
                </a:solidFill>
                <a:latin typeface="Sitka Banner" panose="02000505000000020004" pitchFamily="2" charset="0"/>
                <a:ea typeface="+mn-ea"/>
                <a:cs typeface="Calibri Light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477982"/>
            <a:ext cx="7106333" cy="4665517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3131" y="69273"/>
            <a:ext cx="983625" cy="484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4148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1728" y="221673"/>
            <a:ext cx="6233852" cy="909225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Sitka Subheading" panose="02000505000000020004" pitchFamily="2" charset="0"/>
              </a:rPr>
              <a:t>Типичные ошибки в итоговом сочинении</a:t>
            </a:r>
            <a:br>
              <a:rPr lang="ru-RU" dirty="0">
                <a:latin typeface="Sitka Subheading" panose="02000505000000020004" pitchFamily="2" charset="0"/>
              </a:rPr>
            </a:br>
            <a:r>
              <a:rPr lang="ru-RU" dirty="0">
                <a:latin typeface="Sitka Subheading" panose="02000505000000020004" pitchFamily="2" charset="0"/>
              </a:rPr>
              <a:t>2023-2024 учебного года.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ubheading" panose="02000505000000020004" pitchFamily="2" charset="0"/>
              </a:rPr>
              <a:t>Критерий 4</a:t>
            </a:r>
            <a:r>
              <a:rPr lang="ru-RU" dirty="0">
                <a:latin typeface="Sitka Subheading" panose="02000505000000020004" pitchFamily="2" charset="0"/>
              </a:rPr>
              <a:t/>
            </a:r>
            <a:br>
              <a:rPr lang="ru-RU" dirty="0">
                <a:latin typeface="Sitka Subheading" panose="02000505000000020004" pitchFamily="2" charset="0"/>
              </a:rPr>
            </a:br>
            <a:endParaRPr lang="ru-RU" dirty="0">
              <a:latin typeface="Sitka Subheading" panose="02000505000000020004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3843" y="1079256"/>
            <a:ext cx="4507332" cy="51642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311728" y="990600"/>
            <a:ext cx="6391888" cy="4152900"/>
          </a:xfrm>
        </p:spPr>
        <p:txBody>
          <a:bodyPr>
            <a:normAutofit fontScale="25000" lnSpcReduction="20000"/>
          </a:bodyPr>
          <a:lstStyle/>
          <a:p>
            <a:pPr marL="12700" marR="6350" lvl="0" algn="just" defTabSz="914400">
              <a:spcBef>
                <a:spcPts val="1620"/>
              </a:spcBef>
            </a:pPr>
            <a:r>
              <a:rPr lang="ru-RU" sz="7200" kern="0" dirty="0">
                <a:solidFill>
                  <a:srgbClr val="C00000"/>
                </a:solidFill>
                <a:latin typeface="Sitka Banner" panose="02000505000000020004" pitchFamily="2" charset="0"/>
                <a:cs typeface="Times New Roman"/>
              </a:rPr>
              <a:t>1.Неудачное</a:t>
            </a:r>
            <a:r>
              <a:rPr lang="ru-RU" sz="7200" kern="0" spc="110" dirty="0">
                <a:solidFill>
                  <a:srgbClr val="C00000"/>
                </a:solidFill>
                <a:latin typeface="Sitka Banner" panose="02000505000000020004" pitchFamily="2" charset="0"/>
                <a:cs typeface="Times New Roman"/>
              </a:rPr>
              <a:t>  </a:t>
            </a:r>
            <a:r>
              <a:rPr lang="ru-RU" sz="7200" kern="0" dirty="0">
                <a:solidFill>
                  <a:srgbClr val="C00000"/>
                </a:solidFill>
                <a:latin typeface="Sitka Banner" panose="02000505000000020004" pitchFamily="2" charset="0"/>
                <a:cs typeface="Times New Roman"/>
              </a:rPr>
              <a:t>употребление</a:t>
            </a:r>
            <a:r>
              <a:rPr lang="ru-RU" sz="7200" kern="0" spc="110" dirty="0">
                <a:solidFill>
                  <a:srgbClr val="C00000"/>
                </a:solidFill>
                <a:latin typeface="Sitka Banner" panose="02000505000000020004" pitchFamily="2" charset="0"/>
                <a:cs typeface="Times New Roman"/>
              </a:rPr>
              <a:t>  </a:t>
            </a:r>
            <a:r>
              <a:rPr lang="ru-RU" sz="7200" kern="0" dirty="0">
                <a:solidFill>
                  <a:srgbClr val="C00000"/>
                </a:solidFill>
                <a:latin typeface="Sitka Banner" panose="02000505000000020004" pitchFamily="2" charset="0"/>
                <a:cs typeface="Times New Roman"/>
              </a:rPr>
              <a:t>местоимений:</a:t>
            </a:r>
            <a:r>
              <a:rPr lang="ru-RU" sz="7200" kern="0" spc="114" dirty="0">
                <a:solidFill>
                  <a:srgbClr val="C00000"/>
                </a:solidFill>
                <a:latin typeface="Sitka Banner" panose="02000505000000020004" pitchFamily="2" charset="0"/>
                <a:cs typeface="Times New Roman"/>
              </a:rPr>
              <a:t>  </a:t>
            </a:r>
            <a:r>
              <a:rPr lang="ru-RU" sz="7200" kern="0" dirty="0">
                <a:solidFill>
                  <a:srgbClr val="C00000"/>
                </a:solidFill>
                <a:latin typeface="Sitka Banner" panose="02000505000000020004" pitchFamily="2" charset="0"/>
                <a:cs typeface="Times New Roman"/>
              </a:rPr>
              <a:t>повторяющиеся</a:t>
            </a:r>
            <a:r>
              <a:rPr lang="ru-RU" sz="7200" kern="0" spc="120" dirty="0">
                <a:solidFill>
                  <a:srgbClr val="C00000"/>
                </a:solidFill>
                <a:latin typeface="Sitka Banner" panose="02000505000000020004" pitchFamily="2" charset="0"/>
                <a:cs typeface="Times New Roman"/>
              </a:rPr>
              <a:t>  </a:t>
            </a:r>
            <a:r>
              <a:rPr lang="ru-RU" sz="7200" kern="0" dirty="0">
                <a:solidFill>
                  <a:srgbClr val="C00000"/>
                </a:solidFill>
                <a:latin typeface="Sitka Banner" panose="02000505000000020004" pitchFamily="2" charset="0"/>
                <a:cs typeface="Times New Roman"/>
              </a:rPr>
              <a:t>личные</a:t>
            </a:r>
            <a:r>
              <a:rPr lang="ru-RU" sz="7200" kern="0" spc="110" dirty="0">
                <a:solidFill>
                  <a:srgbClr val="C00000"/>
                </a:solidFill>
                <a:latin typeface="Sitka Banner" panose="02000505000000020004" pitchFamily="2" charset="0"/>
                <a:cs typeface="Times New Roman"/>
              </a:rPr>
              <a:t>  </a:t>
            </a:r>
            <a:r>
              <a:rPr lang="ru-RU" sz="7200" kern="0" spc="-10" dirty="0">
                <a:solidFill>
                  <a:srgbClr val="C00000"/>
                </a:solidFill>
                <a:latin typeface="Sitka Banner" panose="02000505000000020004" pitchFamily="2" charset="0"/>
                <a:cs typeface="Times New Roman"/>
              </a:rPr>
              <a:t>местоимения </a:t>
            </a:r>
            <a:r>
              <a:rPr lang="ru-RU" sz="7200" kern="0" dirty="0">
                <a:solidFill>
                  <a:srgbClr val="C00000"/>
                </a:solidFill>
                <a:latin typeface="Sitka Banner" panose="02000505000000020004" pitchFamily="2" charset="0"/>
                <a:cs typeface="Times New Roman"/>
              </a:rPr>
              <a:t>вместо</a:t>
            </a:r>
            <a:r>
              <a:rPr lang="ru-RU" sz="7200" kern="0" spc="-40" dirty="0">
                <a:solidFill>
                  <a:srgbClr val="C00000"/>
                </a:solidFill>
                <a:latin typeface="Sitka Banner" panose="02000505000000020004" pitchFamily="2" charset="0"/>
                <a:cs typeface="Times New Roman"/>
              </a:rPr>
              <a:t> </a:t>
            </a:r>
            <a:r>
              <a:rPr lang="ru-RU" sz="7200" kern="0" dirty="0">
                <a:solidFill>
                  <a:srgbClr val="C00000"/>
                </a:solidFill>
                <a:latin typeface="Sitka Banner" panose="02000505000000020004" pitchFamily="2" charset="0"/>
                <a:cs typeface="Times New Roman"/>
              </a:rPr>
              <a:t>имен/названий</a:t>
            </a:r>
            <a:r>
              <a:rPr lang="ru-RU" sz="7200" kern="0" spc="-35" dirty="0">
                <a:solidFill>
                  <a:srgbClr val="C00000"/>
                </a:solidFill>
                <a:latin typeface="Sitka Banner" panose="02000505000000020004" pitchFamily="2" charset="0"/>
                <a:cs typeface="Times New Roman"/>
              </a:rPr>
              <a:t> </a:t>
            </a:r>
            <a:r>
              <a:rPr lang="ru-RU" sz="7200" kern="0" dirty="0">
                <a:solidFill>
                  <a:srgbClr val="C00000"/>
                </a:solidFill>
                <a:latin typeface="Sitka Banner" panose="02000505000000020004" pitchFamily="2" charset="0"/>
                <a:cs typeface="Times New Roman"/>
              </a:rPr>
              <a:t>однополых</a:t>
            </a:r>
            <a:r>
              <a:rPr lang="ru-RU" sz="7200" kern="0" spc="-30" dirty="0">
                <a:solidFill>
                  <a:srgbClr val="C00000"/>
                </a:solidFill>
                <a:latin typeface="Sitka Banner" panose="02000505000000020004" pitchFamily="2" charset="0"/>
                <a:cs typeface="Times New Roman"/>
              </a:rPr>
              <a:t> </a:t>
            </a:r>
            <a:r>
              <a:rPr lang="ru-RU" sz="7200" kern="0" dirty="0">
                <a:solidFill>
                  <a:srgbClr val="C00000"/>
                </a:solidFill>
                <a:latin typeface="Sitka Banner" panose="02000505000000020004" pitchFamily="2" charset="0"/>
                <a:cs typeface="Times New Roman"/>
              </a:rPr>
              <a:t>персонажей,</a:t>
            </a:r>
            <a:r>
              <a:rPr lang="ru-RU" sz="7200" kern="0" spc="-30" dirty="0">
                <a:solidFill>
                  <a:srgbClr val="C00000"/>
                </a:solidFill>
                <a:latin typeface="Sitka Banner" panose="02000505000000020004" pitchFamily="2" charset="0"/>
                <a:cs typeface="Times New Roman"/>
              </a:rPr>
              <a:t> </a:t>
            </a:r>
            <a:r>
              <a:rPr lang="ru-RU" sz="7200" kern="0" dirty="0">
                <a:solidFill>
                  <a:srgbClr val="C00000"/>
                </a:solidFill>
                <a:latin typeface="Sitka Banner" panose="02000505000000020004" pitchFamily="2" charset="0"/>
                <a:cs typeface="Times New Roman"/>
              </a:rPr>
              <a:t>что</a:t>
            </a:r>
            <a:r>
              <a:rPr lang="ru-RU" sz="7200" kern="0" spc="-40" dirty="0">
                <a:solidFill>
                  <a:srgbClr val="C00000"/>
                </a:solidFill>
                <a:latin typeface="Sitka Banner" panose="02000505000000020004" pitchFamily="2" charset="0"/>
                <a:cs typeface="Times New Roman"/>
              </a:rPr>
              <a:t> </a:t>
            </a:r>
            <a:r>
              <a:rPr lang="ru-RU" sz="7200" kern="0" dirty="0">
                <a:solidFill>
                  <a:srgbClr val="C00000"/>
                </a:solidFill>
                <a:latin typeface="Sitka Banner" panose="02000505000000020004" pitchFamily="2" charset="0"/>
                <a:cs typeface="Times New Roman"/>
              </a:rPr>
              <a:t>иногда</a:t>
            </a:r>
            <a:r>
              <a:rPr lang="ru-RU" sz="7200" kern="0" spc="-40" dirty="0">
                <a:solidFill>
                  <a:srgbClr val="C00000"/>
                </a:solidFill>
                <a:latin typeface="Sitka Banner" panose="02000505000000020004" pitchFamily="2" charset="0"/>
                <a:cs typeface="Times New Roman"/>
              </a:rPr>
              <a:t> </a:t>
            </a:r>
            <a:r>
              <a:rPr lang="ru-RU" sz="7200" kern="0" dirty="0">
                <a:solidFill>
                  <a:srgbClr val="C00000"/>
                </a:solidFill>
                <a:latin typeface="Sitka Banner" panose="02000505000000020004" pitchFamily="2" charset="0"/>
                <a:cs typeface="Times New Roman"/>
              </a:rPr>
              <a:t>приводит</a:t>
            </a:r>
            <a:r>
              <a:rPr lang="ru-RU" sz="7200" kern="0" spc="-35" dirty="0">
                <a:solidFill>
                  <a:srgbClr val="C00000"/>
                </a:solidFill>
                <a:latin typeface="Sitka Banner" panose="02000505000000020004" pitchFamily="2" charset="0"/>
                <a:cs typeface="Times New Roman"/>
              </a:rPr>
              <a:t> </a:t>
            </a:r>
            <a:r>
              <a:rPr lang="ru-RU" sz="7200" kern="0" dirty="0">
                <a:solidFill>
                  <a:srgbClr val="C00000"/>
                </a:solidFill>
                <a:latin typeface="Sitka Banner" panose="02000505000000020004" pitchFamily="2" charset="0"/>
                <a:cs typeface="Times New Roman"/>
              </a:rPr>
              <a:t>к</a:t>
            </a:r>
            <a:r>
              <a:rPr lang="ru-RU" sz="7200" kern="0" spc="-40" dirty="0">
                <a:solidFill>
                  <a:srgbClr val="C00000"/>
                </a:solidFill>
                <a:latin typeface="Sitka Banner" panose="02000505000000020004" pitchFamily="2" charset="0"/>
                <a:cs typeface="Times New Roman"/>
              </a:rPr>
              <a:t> </a:t>
            </a:r>
            <a:r>
              <a:rPr lang="ru-RU" sz="7200" kern="0" spc="-10" dirty="0">
                <a:solidFill>
                  <a:srgbClr val="C00000"/>
                </a:solidFill>
                <a:latin typeface="Sitka Banner" panose="02000505000000020004" pitchFamily="2" charset="0"/>
                <a:cs typeface="Times New Roman"/>
              </a:rPr>
              <a:t>затруднениям </a:t>
            </a:r>
            <a:r>
              <a:rPr lang="ru-RU" sz="7200" kern="0" dirty="0">
                <a:solidFill>
                  <a:srgbClr val="C00000"/>
                </a:solidFill>
                <a:latin typeface="Sitka Banner" panose="02000505000000020004" pitchFamily="2" charset="0"/>
                <a:cs typeface="Times New Roman"/>
              </a:rPr>
              <a:t>в</a:t>
            </a:r>
            <a:r>
              <a:rPr lang="ru-RU" sz="7200" kern="0" spc="-20" dirty="0">
                <a:solidFill>
                  <a:srgbClr val="C00000"/>
                </a:solidFill>
                <a:latin typeface="Sitka Banner" panose="02000505000000020004" pitchFamily="2" charset="0"/>
                <a:cs typeface="Times New Roman"/>
              </a:rPr>
              <a:t> </a:t>
            </a:r>
            <a:r>
              <a:rPr lang="ru-RU" sz="7200" kern="0" dirty="0">
                <a:solidFill>
                  <a:srgbClr val="C00000"/>
                </a:solidFill>
                <a:latin typeface="Sitka Banner" panose="02000505000000020004" pitchFamily="2" charset="0"/>
                <a:cs typeface="Times New Roman"/>
              </a:rPr>
              <a:t>понимании</a:t>
            </a:r>
            <a:r>
              <a:rPr lang="ru-RU" sz="7200" kern="0" spc="-65" dirty="0">
                <a:solidFill>
                  <a:srgbClr val="C00000"/>
                </a:solidFill>
                <a:latin typeface="Sitka Banner" panose="02000505000000020004" pitchFamily="2" charset="0"/>
                <a:cs typeface="Times New Roman"/>
              </a:rPr>
              <a:t> </a:t>
            </a:r>
            <a:r>
              <a:rPr lang="ru-RU" sz="7200" kern="0" dirty="0">
                <a:solidFill>
                  <a:srgbClr val="C00000"/>
                </a:solidFill>
                <a:latin typeface="Sitka Banner" panose="02000505000000020004" pitchFamily="2" charset="0"/>
                <a:cs typeface="Times New Roman"/>
              </a:rPr>
              <a:t>работы</a:t>
            </a:r>
            <a:r>
              <a:rPr lang="ru-RU" sz="7200" kern="0" spc="-20" dirty="0">
                <a:solidFill>
                  <a:srgbClr val="C00000"/>
                </a:solidFill>
                <a:latin typeface="Sitka Banner" panose="02000505000000020004" pitchFamily="2" charset="0"/>
                <a:cs typeface="Times New Roman"/>
              </a:rPr>
              <a:t> </a:t>
            </a:r>
            <a:r>
              <a:rPr lang="ru-RU" sz="7200" kern="0" dirty="0">
                <a:solidFill>
                  <a:srgbClr val="C00000"/>
                </a:solidFill>
                <a:latin typeface="Sitka Banner" panose="02000505000000020004" pitchFamily="2" charset="0"/>
                <a:cs typeface="Times New Roman"/>
              </a:rPr>
              <a:t>в</a:t>
            </a:r>
            <a:r>
              <a:rPr lang="ru-RU" sz="7200" kern="0" spc="-20" dirty="0">
                <a:solidFill>
                  <a:srgbClr val="C00000"/>
                </a:solidFill>
                <a:latin typeface="Sitka Banner" panose="02000505000000020004" pitchFamily="2" charset="0"/>
                <a:cs typeface="Times New Roman"/>
              </a:rPr>
              <a:t> </a:t>
            </a:r>
            <a:r>
              <a:rPr lang="ru-RU" sz="7200" kern="0" spc="-10" dirty="0">
                <a:solidFill>
                  <a:srgbClr val="C00000"/>
                </a:solidFill>
                <a:latin typeface="Sitka Banner" panose="02000505000000020004" pitchFamily="2" charset="0"/>
                <a:cs typeface="Times New Roman"/>
              </a:rPr>
              <a:t>целом</a:t>
            </a:r>
            <a:endParaRPr lang="ru-RU" sz="7200" kern="0" dirty="0">
              <a:solidFill>
                <a:sysClr val="windowText" lastClr="000000"/>
              </a:solidFill>
              <a:latin typeface="Sitka Banner" panose="02000505000000020004" pitchFamily="2" charset="0"/>
              <a:cs typeface="Times New Roman"/>
            </a:endParaRPr>
          </a:p>
          <a:p>
            <a:pPr marL="199390" lvl="0" indent="-189230" algn="just" defTabSz="914400">
              <a:spcBef>
                <a:spcPts val="105"/>
              </a:spcBef>
              <a:buSzPct val="94871"/>
              <a:buFontTx/>
              <a:buAutoNum type="arabicPeriod" startAt="2"/>
              <a:tabLst>
                <a:tab pos="199390" algn="l"/>
              </a:tabLst>
            </a:pPr>
            <a:r>
              <a:rPr lang="ru-RU" sz="7200" kern="0" spc="-25" dirty="0">
                <a:solidFill>
                  <a:srgbClr val="C00000"/>
                </a:solidFill>
                <a:latin typeface="Sitka Banner" panose="02000505000000020004" pitchFamily="2" charset="0"/>
                <a:cs typeface="Times New Roman"/>
              </a:rPr>
              <a:t>Употребление</a:t>
            </a:r>
            <a:r>
              <a:rPr lang="ru-RU" sz="7200" kern="0" spc="-65" dirty="0">
                <a:solidFill>
                  <a:srgbClr val="C00000"/>
                </a:solidFill>
                <a:latin typeface="Sitka Banner" panose="02000505000000020004" pitchFamily="2" charset="0"/>
                <a:cs typeface="Times New Roman"/>
              </a:rPr>
              <a:t> </a:t>
            </a:r>
            <a:r>
              <a:rPr lang="ru-RU" sz="7200" kern="0" dirty="0">
                <a:solidFill>
                  <a:srgbClr val="C00000"/>
                </a:solidFill>
                <a:latin typeface="Sitka Banner" panose="02000505000000020004" pitchFamily="2" charset="0"/>
                <a:cs typeface="Times New Roman"/>
              </a:rPr>
              <a:t>слова</a:t>
            </a:r>
            <a:r>
              <a:rPr lang="ru-RU" sz="7200" kern="0" spc="-50" dirty="0">
                <a:solidFill>
                  <a:srgbClr val="C00000"/>
                </a:solidFill>
                <a:latin typeface="Sitka Banner" panose="02000505000000020004" pitchFamily="2" charset="0"/>
                <a:cs typeface="Times New Roman"/>
              </a:rPr>
              <a:t> </a:t>
            </a:r>
            <a:r>
              <a:rPr lang="ru-RU" sz="7200" kern="0" dirty="0">
                <a:solidFill>
                  <a:srgbClr val="C00000"/>
                </a:solidFill>
                <a:latin typeface="Sitka Banner" panose="02000505000000020004" pitchFamily="2" charset="0"/>
                <a:cs typeface="Times New Roman"/>
              </a:rPr>
              <a:t>в</a:t>
            </a:r>
            <a:r>
              <a:rPr lang="ru-RU" sz="7200" kern="0" spc="-30" dirty="0">
                <a:solidFill>
                  <a:srgbClr val="C00000"/>
                </a:solidFill>
                <a:latin typeface="Sitka Banner" panose="02000505000000020004" pitchFamily="2" charset="0"/>
                <a:cs typeface="Times New Roman"/>
              </a:rPr>
              <a:t> </a:t>
            </a:r>
            <a:r>
              <a:rPr lang="ru-RU" sz="7200" kern="0" dirty="0">
                <a:solidFill>
                  <a:srgbClr val="C00000"/>
                </a:solidFill>
                <a:latin typeface="Sitka Banner" panose="02000505000000020004" pitchFamily="2" charset="0"/>
                <a:cs typeface="Times New Roman"/>
              </a:rPr>
              <a:t>несвойственном</a:t>
            </a:r>
            <a:r>
              <a:rPr lang="ru-RU" sz="7200" kern="0" spc="-55" dirty="0">
                <a:solidFill>
                  <a:srgbClr val="C00000"/>
                </a:solidFill>
                <a:latin typeface="Sitka Banner" panose="02000505000000020004" pitchFamily="2" charset="0"/>
                <a:cs typeface="Times New Roman"/>
              </a:rPr>
              <a:t> </a:t>
            </a:r>
            <a:r>
              <a:rPr lang="ru-RU" sz="7200" kern="0" dirty="0">
                <a:solidFill>
                  <a:srgbClr val="C00000"/>
                </a:solidFill>
                <a:latin typeface="Sitka Banner" panose="02000505000000020004" pitchFamily="2" charset="0"/>
                <a:cs typeface="Times New Roman"/>
              </a:rPr>
              <a:t>ему</a:t>
            </a:r>
            <a:r>
              <a:rPr lang="ru-RU" sz="7200" kern="0" spc="-40" dirty="0">
                <a:solidFill>
                  <a:srgbClr val="C00000"/>
                </a:solidFill>
                <a:latin typeface="Sitka Banner" panose="02000505000000020004" pitchFamily="2" charset="0"/>
                <a:cs typeface="Times New Roman"/>
              </a:rPr>
              <a:t> </a:t>
            </a:r>
            <a:r>
              <a:rPr lang="ru-RU" sz="7200" kern="0" spc="-10" dirty="0">
                <a:solidFill>
                  <a:srgbClr val="C00000"/>
                </a:solidFill>
                <a:latin typeface="Sitka Banner" panose="02000505000000020004" pitchFamily="2" charset="0"/>
                <a:cs typeface="Times New Roman"/>
              </a:rPr>
              <a:t>значении</a:t>
            </a:r>
            <a:endParaRPr lang="ru-RU" sz="7200" kern="0" dirty="0">
              <a:solidFill>
                <a:sysClr val="windowText" lastClr="000000"/>
              </a:solidFill>
              <a:latin typeface="Sitka Banner" panose="02000505000000020004" pitchFamily="2" charset="0"/>
              <a:cs typeface="Times New Roman"/>
            </a:endParaRPr>
          </a:p>
          <a:p>
            <a:pPr marL="354965" marR="6985" lvl="1" indent="-342900" algn="just" defTabSz="914400">
              <a:spcBef>
                <a:spcPts val="0"/>
              </a:spcBef>
              <a:buFont typeface="Times New Roman"/>
              <a:buChar char="-"/>
              <a:tabLst>
                <a:tab pos="354965" algn="l"/>
              </a:tabLst>
            </a:pPr>
            <a:r>
              <a:rPr lang="ru-RU" sz="7200" i="1" kern="0" dirty="0">
                <a:solidFill>
                  <a:srgbClr val="001F5F"/>
                </a:solidFill>
                <a:latin typeface="Sitka Banner" panose="02000505000000020004" pitchFamily="2" charset="0"/>
                <a:cs typeface="Times New Roman"/>
              </a:rPr>
              <a:t>«Что</a:t>
            </a:r>
            <a:r>
              <a:rPr lang="ru-RU" sz="7200" i="1" kern="0" spc="480" dirty="0">
                <a:solidFill>
                  <a:srgbClr val="001F5F"/>
                </a:solidFill>
                <a:latin typeface="Sitka Banner" panose="02000505000000020004" pitchFamily="2" charset="0"/>
                <a:cs typeface="Times New Roman"/>
              </a:rPr>
              <a:t> </a:t>
            </a:r>
            <a:r>
              <a:rPr lang="ru-RU" sz="7200" i="1" kern="0" dirty="0">
                <a:solidFill>
                  <a:srgbClr val="001F5F"/>
                </a:solidFill>
                <a:latin typeface="Sitka Banner" panose="02000505000000020004" pitchFamily="2" charset="0"/>
                <a:cs typeface="Times New Roman"/>
              </a:rPr>
              <a:t>же</a:t>
            </a:r>
            <a:r>
              <a:rPr lang="ru-RU" sz="7200" i="1" kern="0" spc="484" dirty="0">
                <a:solidFill>
                  <a:srgbClr val="001F5F"/>
                </a:solidFill>
                <a:latin typeface="Sitka Banner" panose="02000505000000020004" pitchFamily="2" charset="0"/>
                <a:cs typeface="Times New Roman"/>
              </a:rPr>
              <a:t> </a:t>
            </a:r>
            <a:r>
              <a:rPr lang="ru-RU" sz="7200" i="1" kern="0" dirty="0">
                <a:solidFill>
                  <a:srgbClr val="001F5F"/>
                </a:solidFill>
                <a:latin typeface="Sitka Banner" panose="02000505000000020004" pitchFamily="2" charset="0"/>
                <a:cs typeface="Times New Roman"/>
              </a:rPr>
              <a:t>мешает</a:t>
            </a:r>
            <a:r>
              <a:rPr lang="ru-RU" sz="7200" i="1" kern="0" spc="475" dirty="0">
                <a:solidFill>
                  <a:srgbClr val="001F5F"/>
                </a:solidFill>
                <a:latin typeface="Sitka Banner" panose="02000505000000020004" pitchFamily="2" charset="0"/>
                <a:cs typeface="Times New Roman"/>
              </a:rPr>
              <a:t> </a:t>
            </a:r>
            <a:r>
              <a:rPr lang="ru-RU" sz="7200" i="1" kern="0" dirty="0">
                <a:solidFill>
                  <a:srgbClr val="001F5F"/>
                </a:solidFill>
                <a:latin typeface="Sitka Banner" panose="02000505000000020004" pitchFamily="2" charset="0"/>
                <a:cs typeface="Times New Roman"/>
              </a:rPr>
              <a:t>человеку</a:t>
            </a:r>
            <a:r>
              <a:rPr lang="ru-RU" sz="7200" i="1" kern="0" spc="495" dirty="0">
                <a:solidFill>
                  <a:srgbClr val="001F5F"/>
                </a:solidFill>
                <a:latin typeface="Sitka Banner" panose="02000505000000020004" pitchFamily="2" charset="0"/>
                <a:cs typeface="Times New Roman"/>
              </a:rPr>
              <a:t> </a:t>
            </a:r>
            <a:r>
              <a:rPr lang="ru-RU" sz="7200" i="1" kern="0" dirty="0">
                <a:solidFill>
                  <a:srgbClr val="001F5F"/>
                </a:solidFill>
                <a:latin typeface="Sitka Banner" panose="02000505000000020004" pitchFamily="2" charset="0"/>
                <a:cs typeface="Times New Roman"/>
              </a:rPr>
              <a:t>быть</a:t>
            </a:r>
            <a:r>
              <a:rPr lang="ru-RU" sz="7200" i="1" kern="0" spc="484" dirty="0">
                <a:solidFill>
                  <a:srgbClr val="001F5F"/>
                </a:solidFill>
                <a:latin typeface="Sitka Banner" panose="02000505000000020004" pitchFamily="2" charset="0"/>
                <a:cs typeface="Times New Roman"/>
              </a:rPr>
              <a:t> </a:t>
            </a:r>
            <a:r>
              <a:rPr lang="ru-RU" sz="7200" i="1" kern="0" dirty="0">
                <a:solidFill>
                  <a:srgbClr val="001F5F"/>
                </a:solidFill>
                <a:latin typeface="Sitka Banner" panose="02000505000000020004" pitchFamily="2" charset="0"/>
                <a:cs typeface="Times New Roman"/>
              </a:rPr>
              <a:t>счастливым?</a:t>
            </a:r>
            <a:r>
              <a:rPr lang="ru-RU" sz="7200" i="1" kern="0" spc="5" dirty="0">
                <a:solidFill>
                  <a:srgbClr val="001F5F"/>
                </a:solidFill>
                <a:latin typeface="Sitka Banner" panose="02000505000000020004" pitchFamily="2" charset="0"/>
                <a:cs typeface="Times New Roman"/>
              </a:rPr>
              <a:t>  </a:t>
            </a:r>
            <a:r>
              <a:rPr lang="ru-RU" sz="7200" i="1" kern="0" dirty="0">
                <a:solidFill>
                  <a:srgbClr val="001F5F"/>
                </a:solidFill>
                <a:latin typeface="Sitka Banner" panose="02000505000000020004" pitchFamily="2" charset="0"/>
                <a:cs typeface="Times New Roman"/>
              </a:rPr>
              <a:t>В</a:t>
            </a:r>
            <a:r>
              <a:rPr lang="ru-RU" sz="7200" i="1" kern="0" spc="480" dirty="0">
                <a:solidFill>
                  <a:srgbClr val="001F5F"/>
                </a:solidFill>
                <a:latin typeface="Sitka Banner" panose="02000505000000020004" pitchFamily="2" charset="0"/>
                <a:cs typeface="Times New Roman"/>
              </a:rPr>
              <a:t> </a:t>
            </a:r>
            <a:r>
              <a:rPr lang="ru-RU" sz="7200" i="1" kern="0" dirty="0">
                <a:solidFill>
                  <a:srgbClr val="001F5F"/>
                </a:solidFill>
                <a:latin typeface="Sitka Banner" panose="02000505000000020004" pitchFamily="2" charset="0"/>
                <a:cs typeface="Times New Roman"/>
              </a:rPr>
              <a:t>ответ</a:t>
            </a:r>
            <a:r>
              <a:rPr lang="ru-RU" sz="7200" i="1" kern="0" spc="490" dirty="0">
                <a:solidFill>
                  <a:srgbClr val="001F5F"/>
                </a:solidFill>
                <a:latin typeface="Sitka Banner" panose="02000505000000020004" pitchFamily="2" charset="0"/>
                <a:cs typeface="Times New Roman"/>
              </a:rPr>
              <a:t> </a:t>
            </a:r>
            <a:r>
              <a:rPr lang="ru-RU" sz="7200" i="1" kern="0" dirty="0">
                <a:solidFill>
                  <a:srgbClr val="001F5F"/>
                </a:solidFill>
                <a:latin typeface="Sitka Banner" panose="02000505000000020004" pitchFamily="2" charset="0"/>
                <a:cs typeface="Times New Roman"/>
              </a:rPr>
              <a:t>на</a:t>
            </a:r>
            <a:r>
              <a:rPr lang="ru-RU" sz="7200" i="1" kern="0" spc="495" dirty="0">
                <a:solidFill>
                  <a:srgbClr val="001F5F"/>
                </a:solidFill>
                <a:latin typeface="Sitka Banner" panose="02000505000000020004" pitchFamily="2" charset="0"/>
                <a:cs typeface="Times New Roman"/>
              </a:rPr>
              <a:t> </a:t>
            </a:r>
            <a:r>
              <a:rPr lang="ru-RU" sz="7200" i="1" kern="0" dirty="0">
                <a:solidFill>
                  <a:srgbClr val="001F5F"/>
                </a:solidFill>
                <a:latin typeface="Sitka Banner" panose="02000505000000020004" pitchFamily="2" charset="0"/>
                <a:cs typeface="Times New Roman"/>
              </a:rPr>
              <a:t>этот</a:t>
            </a:r>
            <a:r>
              <a:rPr lang="ru-RU" sz="7200" i="1" kern="0" spc="5" dirty="0">
                <a:solidFill>
                  <a:srgbClr val="001F5F"/>
                </a:solidFill>
                <a:latin typeface="Sitka Banner" panose="02000505000000020004" pitchFamily="2" charset="0"/>
                <a:cs typeface="Times New Roman"/>
              </a:rPr>
              <a:t>  </a:t>
            </a:r>
            <a:r>
              <a:rPr lang="ru-RU" sz="7200" i="1" kern="0" spc="-10" dirty="0">
                <a:solidFill>
                  <a:srgbClr val="001F5F"/>
                </a:solidFill>
                <a:latin typeface="Sitka Banner" panose="02000505000000020004" pitchFamily="2" charset="0"/>
                <a:cs typeface="Times New Roman"/>
              </a:rPr>
              <a:t>вопрос </a:t>
            </a:r>
            <a:r>
              <a:rPr lang="ru-RU" sz="7200" i="1" kern="0" dirty="0">
                <a:solidFill>
                  <a:srgbClr val="001F5F"/>
                </a:solidFill>
                <a:latin typeface="Sitka Banner" panose="02000505000000020004" pitchFamily="2" charset="0"/>
                <a:cs typeface="Times New Roman"/>
              </a:rPr>
              <a:t>можно</a:t>
            </a:r>
            <a:r>
              <a:rPr lang="ru-RU" sz="7200" i="1" kern="0" spc="395" dirty="0">
                <a:solidFill>
                  <a:srgbClr val="001F5F"/>
                </a:solidFill>
                <a:latin typeface="Sitka Banner" panose="02000505000000020004" pitchFamily="2" charset="0"/>
                <a:cs typeface="Times New Roman"/>
              </a:rPr>
              <a:t>  </a:t>
            </a:r>
            <a:r>
              <a:rPr lang="ru-RU" sz="7200" i="1" kern="0" dirty="0">
                <a:solidFill>
                  <a:srgbClr val="001F5F"/>
                </a:solidFill>
                <a:latin typeface="Sitka Banner" panose="02000505000000020004" pitchFamily="2" charset="0"/>
                <a:cs typeface="Times New Roman"/>
              </a:rPr>
              <a:t>привести</a:t>
            </a:r>
            <a:r>
              <a:rPr lang="ru-RU" sz="7200" i="1" kern="0" spc="405" dirty="0">
                <a:solidFill>
                  <a:srgbClr val="001F5F"/>
                </a:solidFill>
                <a:latin typeface="Sitka Banner" panose="02000505000000020004" pitchFamily="2" charset="0"/>
                <a:cs typeface="Times New Roman"/>
              </a:rPr>
              <a:t>  </a:t>
            </a:r>
            <a:r>
              <a:rPr lang="ru-RU" sz="7200" i="1" kern="0" dirty="0">
                <a:solidFill>
                  <a:srgbClr val="001F5F"/>
                </a:solidFill>
                <a:latin typeface="Sitka Banner" panose="02000505000000020004" pitchFamily="2" charset="0"/>
                <a:cs typeface="Times New Roman"/>
              </a:rPr>
              <a:t>много</a:t>
            </a:r>
            <a:r>
              <a:rPr lang="ru-RU" sz="7200" i="1" kern="0" spc="395" dirty="0">
                <a:solidFill>
                  <a:srgbClr val="001F5F"/>
                </a:solidFill>
                <a:latin typeface="Sitka Banner" panose="02000505000000020004" pitchFamily="2" charset="0"/>
                <a:cs typeface="Times New Roman"/>
              </a:rPr>
              <a:t>  </a:t>
            </a:r>
            <a:r>
              <a:rPr lang="ru-RU" sz="7200" i="1" kern="0" dirty="0">
                <a:solidFill>
                  <a:srgbClr val="001F5F"/>
                </a:solidFill>
                <a:latin typeface="Sitka Banner" panose="02000505000000020004" pitchFamily="2" charset="0"/>
                <a:cs typeface="Times New Roman"/>
              </a:rPr>
              <a:t>аргументов.</a:t>
            </a:r>
            <a:r>
              <a:rPr lang="ru-RU" sz="7200" i="1" kern="0" spc="400" dirty="0">
                <a:solidFill>
                  <a:srgbClr val="001F5F"/>
                </a:solidFill>
                <a:latin typeface="Sitka Banner" panose="02000505000000020004" pitchFamily="2" charset="0"/>
                <a:cs typeface="Times New Roman"/>
              </a:rPr>
              <a:t>  </a:t>
            </a:r>
            <a:r>
              <a:rPr lang="ru-RU" sz="7200" i="1" kern="0" dirty="0">
                <a:solidFill>
                  <a:srgbClr val="001F5F"/>
                </a:solidFill>
                <a:latin typeface="Sitka Banner" panose="02000505000000020004" pitchFamily="2" charset="0"/>
                <a:cs typeface="Times New Roman"/>
              </a:rPr>
              <a:t>Например,</a:t>
            </a:r>
            <a:r>
              <a:rPr lang="ru-RU" sz="7200" i="1" kern="0" spc="395" dirty="0">
                <a:solidFill>
                  <a:srgbClr val="001F5F"/>
                </a:solidFill>
                <a:latin typeface="Sitka Banner" panose="02000505000000020004" pitchFamily="2" charset="0"/>
                <a:cs typeface="Times New Roman"/>
              </a:rPr>
              <a:t>  </a:t>
            </a:r>
            <a:r>
              <a:rPr lang="ru-RU" sz="7200" i="1" kern="0" dirty="0">
                <a:solidFill>
                  <a:srgbClr val="001F5F"/>
                </a:solidFill>
                <a:latin typeface="Sitka Banner" panose="02000505000000020004" pitchFamily="2" charset="0"/>
                <a:cs typeface="Times New Roman"/>
              </a:rPr>
              <a:t>эгоизм,</a:t>
            </a:r>
            <a:r>
              <a:rPr lang="ru-RU" sz="7200" i="1" kern="0" spc="400" dirty="0">
                <a:solidFill>
                  <a:srgbClr val="001F5F"/>
                </a:solidFill>
                <a:latin typeface="Sitka Banner" panose="02000505000000020004" pitchFamily="2" charset="0"/>
                <a:cs typeface="Times New Roman"/>
              </a:rPr>
              <a:t>  </a:t>
            </a:r>
            <a:r>
              <a:rPr lang="ru-RU" sz="7200" i="1" kern="0" spc="-10" dirty="0">
                <a:solidFill>
                  <a:srgbClr val="001F5F"/>
                </a:solidFill>
                <a:latin typeface="Sitka Banner" panose="02000505000000020004" pitchFamily="2" charset="0"/>
                <a:cs typeface="Times New Roman"/>
              </a:rPr>
              <a:t>одиночество, гордыня».</a:t>
            </a:r>
            <a:endParaRPr lang="ru-RU" sz="7200" kern="0" dirty="0">
              <a:solidFill>
                <a:sysClr val="windowText" lastClr="000000"/>
              </a:solidFill>
              <a:latin typeface="Sitka Banner" panose="02000505000000020004" pitchFamily="2" charset="0"/>
              <a:cs typeface="Times New Roman"/>
            </a:endParaRPr>
          </a:p>
          <a:p>
            <a:pPr marL="354965" lvl="1" indent="-342265" algn="just" defTabSz="914400">
              <a:spcBef>
                <a:spcPts val="0"/>
              </a:spcBef>
              <a:buFont typeface="Times New Roman"/>
              <a:buChar char="-"/>
              <a:tabLst>
                <a:tab pos="354965" algn="l"/>
              </a:tabLst>
            </a:pPr>
            <a:r>
              <a:rPr lang="ru-RU" sz="7200" i="1" kern="0" dirty="0">
                <a:solidFill>
                  <a:srgbClr val="001F5F"/>
                </a:solidFill>
                <a:latin typeface="Sitka Banner" panose="02000505000000020004" pitchFamily="2" charset="0"/>
                <a:cs typeface="Times New Roman"/>
              </a:rPr>
              <a:t>«Очень</a:t>
            </a:r>
            <a:r>
              <a:rPr lang="ru-RU" sz="7200" i="1" kern="0" spc="-65" dirty="0">
                <a:solidFill>
                  <a:srgbClr val="001F5F"/>
                </a:solidFill>
                <a:latin typeface="Sitka Banner" panose="02000505000000020004" pitchFamily="2" charset="0"/>
                <a:cs typeface="Times New Roman"/>
              </a:rPr>
              <a:t> </a:t>
            </a:r>
            <a:r>
              <a:rPr lang="ru-RU" sz="7200" i="1" kern="0" dirty="0">
                <a:solidFill>
                  <a:srgbClr val="001F5F"/>
                </a:solidFill>
                <a:latin typeface="Sitka Banner" panose="02000505000000020004" pitchFamily="2" charset="0"/>
                <a:cs typeface="Times New Roman"/>
              </a:rPr>
              <a:t>часто</a:t>
            </a:r>
            <a:r>
              <a:rPr lang="ru-RU" sz="7200" i="1" kern="0" spc="-65" dirty="0">
                <a:solidFill>
                  <a:srgbClr val="001F5F"/>
                </a:solidFill>
                <a:latin typeface="Sitka Banner" panose="02000505000000020004" pitchFamily="2" charset="0"/>
                <a:cs typeface="Times New Roman"/>
              </a:rPr>
              <a:t> </a:t>
            </a:r>
            <a:r>
              <a:rPr lang="ru-RU" sz="7200" i="1" kern="0" dirty="0">
                <a:solidFill>
                  <a:srgbClr val="001F5F"/>
                </a:solidFill>
                <a:latin typeface="Sitka Banner" panose="02000505000000020004" pitchFamily="2" charset="0"/>
                <a:cs typeface="Times New Roman"/>
              </a:rPr>
              <a:t>эти</a:t>
            </a:r>
            <a:r>
              <a:rPr lang="ru-RU" sz="7200" i="1" kern="0" spc="-30" dirty="0">
                <a:solidFill>
                  <a:srgbClr val="001F5F"/>
                </a:solidFill>
                <a:latin typeface="Sitka Banner" panose="02000505000000020004" pitchFamily="2" charset="0"/>
                <a:cs typeface="Times New Roman"/>
              </a:rPr>
              <a:t> </a:t>
            </a:r>
            <a:r>
              <a:rPr lang="ru-RU" sz="7200" i="1" kern="0" dirty="0">
                <a:solidFill>
                  <a:srgbClr val="001F5F"/>
                </a:solidFill>
                <a:latin typeface="Sitka Banner" panose="02000505000000020004" pitchFamily="2" charset="0"/>
                <a:cs typeface="Times New Roman"/>
              </a:rPr>
              <a:t>события</a:t>
            </a:r>
            <a:r>
              <a:rPr lang="ru-RU" sz="7200" i="1" kern="0" spc="-55" dirty="0">
                <a:solidFill>
                  <a:srgbClr val="001F5F"/>
                </a:solidFill>
                <a:latin typeface="Sitka Banner" panose="02000505000000020004" pitchFamily="2" charset="0"/>
                <a:cs typeface="Times New Roman"/>
              </a:rPr>
              <a:t> </a:t>
            </a:r>
            <a:r>
              <a:rPr lang="ru-RU" sz="7200" i="1" kern="0" dirty="0">
                <a:solidFill>
                  <a:srgbClr val="001F5F"/>
                </a:solidFill>
                <a:latin typeface="Sitka Banner" panose="02000505000000020004" pitchFamily="2" charset="0"/>
                <a:cs typeface="Times New Roman"/>
              </a:rPr>
              <a:t>печальны</a:t>
            </a:r>
            <a:r>
              <a:rPr lang="ru-RU" sz="7200" i="1" kern="0" spc="-60" dirty="0">
                <a:solidFill>
                  <a:srgbClr val="001F5F"/>
                </a:solidFill>
                <a:latin typeface="Sitka Banner" panose="02000505000000020004" pitchFamily="2" charset="0"/>
                <a:cs typeface="Times New Roman"/>
              </a:rPr>
              <a:t> </a:t>
            </a:r>
            <a:r>
              <a:rPr lang="ru-RU" sz="7200" i="1" kern="0" dirty="0">
                <a:solidFill>
                  <a:srgbClr val="001F5F"/>
                </a:solidFill>
                <a:latin typeface="Sitka Banner" panose="02000505000000020004" pitchFamily="2" charset="0"/>
                <a:cs typeface="Times New Roman"/>
              </a:rPr>
              <a:t>и</a:t>
            </a:r>
            <a:r>
              <a:rPr lang="ru-RU" sz="7200" i="1" kern="0" spc="-35" dirty="0">
                <a:solidFill>
                  <a:srgbClr val="001F5F"/>
                </a:solidFill>
                <a:latin typeface="Sitka Banner" panose="02000505000000020004" pitchFamily="2" charset="0"/>
                <a:cs typeface="Times New Roman"/>
              </a:rPr>
              <a:t> </a:t>
            </a:r>
            <a:r>
              <a:rPr lang="ru-RU" sz="7200" i="1" kern="0" spc="-10" dirty="0">
                <a:solidFill>
                  <a:srgbClr val="001F5F"/>
                </a:solidFill>
                <a:latin typeface="Sitka Banner" panose="02000505000000020004" pitchFamily="2" charset="0"/>
                <a:cs typeface="Times New Roman"/>
              </a:rPr>
              <a:t>апатичны».</a:t>
            </a:r>
            <a:endParaRPr lang="ru-RU" sz="7200" kern="0" dirty="0">
              <a:solidFill>
                <a:sysClr val="windowText" lastClr="000000"/>
              </a:solidFill>
              <a:latin typeface="Sitka Banner" panose="02000505000000020004" pitchFamily="2" charset="0"/>
              <a:cs typeface="Times New Roman"/>
            </a:endParaRPr>
          </a:p>
          <a:p>
            <a:pPr marL="354965" lvl="1" indent="-342265" algn="just" defTabSz="914400">
              <a:spcBef>
                <a:spcPts val="0"/>
              </a:spcBef>
              <a:buFont typeface="Times New Roman"/>
              <a:buChar char="-"/>
              <a:tabLst>
                <a:tab pos="354965" algn="l"/>
              </a:tabLst>
            </a:pPr>
            <a:r>
              <a:rPr lang="ru-RU" sz="7200" i="1" kern="0" dirty="0">
                <a:solidFill>
                  <a:srgbClr val="001F5F"/>
                </a:solidFill>
                <a:latin typeface="Sitka Banner" panose="02000505000000020004" pitchFamily="2" charset="0"/>
                <a:cs typeface="Times New Roman"/>
              </a:rPr>
              <a:t>«Судьба</a:t>
            </a:r>
            <a:r>
              <a:rPr lang="ru-RU" sz="7200" i="1" kern="0" spc="-55" dirty="0">
                <a:solidFill>
                  <a:srgbClr val="001F5F"/>
                </a:solidFill>
                <a:latin typeface="Sitka Banner" panose="02000505000000020004" pitchFamily="2" charset="0"/>
                <a:cs typeface="Times New Roman"/>
              </a:rPr>
              <a:t> </a:t>
            </a:r>
            <a:r>
              <a:rPr lang="ru-RU" sz="7200" i="1" kern="0" dirty="0">
                <a:solidFill>
                  <a:srgbClr val="001F5F"/>
                </a:solidFill>
                <a:latin typeface="Sitka Banner" panose="02000505000000020004" pitchFamily="2" charset="0"/>
                <a:cs typeface="Times New Roman"/>
              </a:rPr>
              <a:t>–</a:t>
            </a:r>
            <a:r>
              <a:rPr lang="ru-RU" sz="7200" i="1" kern="0" spc="-15" dirty="0">
                <a:solidFill>
                  <a:srgbClr val="001F5F"/>
                </a:solidFill>
                <a:latin typeface="Sitka Banner" panose="02000505000000020004" pitchFamily="2" charset="0"/>
                <a:cs typeface="Times New Roman"/>
              </a:rPr>
              <a:t> </a:t>
            </a:r>
            <a:r>
              <a:rPr lang="ru-RU" sz="7200" i="1" kern="0" dirty="0">
                <a:solidFill>
                  <a:srgbClr val="001F5F"/>
                </a:solidFill>
                <a:latin typeface="Sitka Banner" panose="02000505000000020004" pitchFamily="2" charset="0"/>
                <a:cs typeface="Times New Roman"/>
              </a:rPr>
              <a:t>это</a:t>
            </a:r>
            <a:r>
              <a:rPr lang="ru-RU" sz="7200" i="1" kern="0" spc="-15" dirty="0">
                <a:solidFill>
                  <a:srgbClr val="001F5F"/>
                </a:solidFill>
                <a:latin typeface="Sitka Banner" panose="02000505000000020004" pitchFamily="2" charset="0"/>
                <a:cs typeface="Times New Roman"/>
              </a:rPr>
              <a:t> </a:t>
            </a:r>
            <a:r>
              <a:rPr lang="ru-RU" sz="7200" i="1" kern="0" dirty="0">
                <a:solidFill>
                  <a:srgbClr val="001F5F"/>
                </a:solidFill>
                <a:latin typeface="Sitka Banner" panose="02000505000000020004" pitchFamily="2" charset="0"/>
                <a:cs typeface="Times New Roman"/>
              </a:rPr>
              <a:t>то,</a:t>
            </a:r>
            <a:r>
              <a:rPr lang="ru-RU" sz="7200" i="1" kern="0" spc="-25" dirty="0">
                <a:solidFill>
                  <a:srgbClr val="001F5F"/>
                </a:solidFill>
                <a:latin typeface="Sitka Banner" panose="02000505000000020004" pitchFamily="2" charset="0"/>
                <a:cs typeface="Times New Roman"/>
              </a:rPr>
              <a:t> </a:t>
            </a:r>
            <a:r>
              <a:rPr lang="ru-RU" sz="7200" i="1" kern="0" dirty="0">
                <a:solidFill>
                  <a:srgbClr val="001F5F"/>
                </a:solidFill>
                <a:latin typeface="Sitka Banner" panose="02000505000000020004" pitchFamily="2" charset="0"/>
                <a:cs typeface="Times New Roman"/>
              </a:rPr>
              <a:t>что</a:t>
            </a:r>
            <a:r>
              <a:rPr lang="ru-RU" sz="7200" i="1" kern="0" spc="-40" dirty="0">
                <a:solidFill>
                  <a:srgbClr val="001F5F"/>
                </a:solidFill>
                <a:latin typeface="Sitka Banner" panose="02000505000000020004" pitchFamily="2" charset="0"/>
                <a:cs typeface="Times New Roman"/>
              </a:rPr>
              <a:t> </a:t>
            </a:r>
            <a:r>
              <a:rPr lang="ru-RU" sz="7200" i="1" kern="0" dirty="0">
                <a:solidFill>
                  <a:srgbClr val="001F5F"/>
                </a:solidFill>
                <a:latin typeface="Sitka Banner" panose="02000505000000020004" pitchFamily="2" charset="0"/>
                <a:cs typeface="Times New Roman"/>
              </a:rPr>
              <a:t>человеку</a:t>
            </a:r>
            <a:r>
              <a:rPr lang="ru-RU" sz="7200" i="1" kern="0" spc="-30" dirty="0">
                <a:solidFill>
                  <a:srgbClr val="001F5F"/>
                </a:solidFill>
                <a:latin typeface="Sitka Banner" panose="02000505000000020004" pitchFamily="2" charset="0"/>
                <a:cs typeface="Times New Roman"/>
              </a:rPr>
              <a:t> </a:t>
            </a:r>
            <a:r>
              <a:rPr lang="ru-RU" sz="7200" i="1" kern="0" spc="-10" dirty="0">
                <a:solidFill>
                  <a:srgbClr val="001F5F"/>
                </a:solidFill>
                <a:latin typeface="Sitka Banner" panose="02000505000000020004" pitchFamily="2" charset="0"/>
                <a:cs typeface="Times New Roman"/>
              </a:rPr>
              <a:t>начерчено».</a:t>
            </a:r>
            <a:endParaRPr lang="ru-RU" sz="7200" kern="0" dirty="0">
              <a:solidFill>
                <a:sysClr val="windowText" lastClr="000000"/>
              </a:solidFill>
              <a:latin typeface="Sitka Banner" panose="02000505000000020004" pitchFamily="2" charset="0"/>
              <a:cs typeface="Times New Roman"/>
            </a:endParaRPr>
          </a:p>
          <a:p>
            <a:pPr lvl="0" defTabSz="914400">
              <a:spcBef>
                <a:spcPts val="100"/>
              </a:spcBef>
            </a:pPr>
            <a:endParaRPr lang="ru-RU" sz="7200" kern="0" dirty="0">
              <a:solidFill>
                <a:sysClr val="windowText" lastClr="000000"/>
              </a:solidFill>
              <a:latin typeface="Sitka Banner" panose="02000505000000020004" pitchFamily="2" charset="0"/>
              <a:cs typeface="Times New Roman"/>
            </a:endParaRPr>
          </a:p>
          <a:p>
            <a:pPr marL="198755" lvl="0" indent="-188595" defTabSz="914400">
              <a:spcBef>
                <a:spcPts val="0"/>
              </a:spcBef>
              <a:buSzPct val="94871"/>
              <a:buFontTx/>
              <a:buAutoNum type="arabicPeriod" startAt="3"/>
              <a:tabLst>
                <a:tab pos="198755" algn="l"/>
              </a:tabLst>
            </a:pPr>
            <a:r>
              <a:rPr lang="ru-RU" sz="7200" kern="0" dirty="0">
                <a:solidFill>
                  <a:srgbClr val="C00000"/>
                </a:solidFill>
                <a:latin typeface="Sitka Banner" panose="02000505000000020004" pitchFamily="2" charset="0"/>
                <a:cs typeface="Times New Roman"/>
              </a:rPr>
              <a:t>Нарушение</a:t>
            </a:r>
            <a:r>
              <a:rPr lang="ru-RU" sz="7200" kern="0" spc="-95" dirty="0">
                <a:solidFill>
                  <a:srgbClr val="C00000"/>
                </a:solidFill>
                <a:latin typeface="Sitka Banner" panose="02000505000000020004" pitchFamily="2" charset="0"/>
                <a:cs typeface="Times New Roman"/>
              </a:rPr>
              <a:t> </a:t>
            </a:r>
            <a:r>
              <a:rPr lang="ru-RU" sz="7200" kern="0" spc="-10" dirty="0">
                <a:solidFill>
                  <a:srgbClr val="C00000"/>
                </a:solidFill>
                <a:latin typeface="Sitka Banner" panose="02000505000000020004" pitchFamily="2" charset="0"/>
                <a:cs typeface="Times New Roman"/>
              </a:rPr>
              <a:t>лексической</a:t>
            </a:r>
            <a:r>
              <a:rPr lang="ru-RU" sz="7200" kern="0" spc="-70" dirty="0">
                <a:solidFill>
                  <a:srgbClr val="C00000"/>
                </a:solidFill>
                <a:latin typeface="Sitka Banner" panose="02000505000000020004" pitchFamily="2" charset="0"/>
                <a:cs typeface="Times New Roman"/>
              </a:rPr>
              <a:t> </a:t>
            </a:r>
            <a:r>
              <a:rPr lang="ru-RU" sz="7200" kern="0" dirty="0">
                <a:solidFill>
                  <a:srgbClr val="C00000"/>
                </a:solidFill>
                <a:latin typeface="Sitka Banner" panose="02000505000000020004" pitchFamily="2" charset="0"/>
                <a:cs typeface="Times New Roman"/>
              </a:rPr>
              <a:t>сочетаемости</a:t>
            </a:r>
            <a:r>
              <a:rPr lang="ru-RU" sz="7200" kern="0" spc="-80" dirty="0">
                <a:solidFill>
                  <a:srgbClr val="C00000"/>
                </a:solidFill>
                <a:latin typeface="Sitka Banner" panose="02000505000000020004" pitchFamily="2" charset="0"/>
                <a:cs typeface="Times New Roman"/>
              </a:rPr>
              <a:t> </a:t>
            </a:r>
            <a:r>
              <a:rPr lang="ru-RU" sz="7200" kern="0" spc="-20" dirty="0">
                <a:solidFill>
                  <a:srgbClr val="C00000"/>
                </a:solidFill>
                <a:latin typeface="Sitka Banner" panose="02000505000000020004" pitchFamily="2" charset="0"/>
                <a:cs typeface="Times New Roman"/>
              </a:rPr>
              <a:t>слов</a:t>
            </a:r>
            <a:endParaRPr lang="ru-RU" sz="7200" kern="0" dirty="0">
              <a:solidFill>
                <a:sysClr val="windowText" lastClr="000000"/>
              </a:solidFill>
              <a:latin typeface="Sitka Banner" panose="02000505000000020004" pitchFamily="2" charset="0"/>
              <a:cs typeface="Times New Roman"/>
            </a:endParaRPr>
          </a:p>
          <a:p>
            <a:pPr marL="354965" lvl="1" indent="-342265" defTabSz="914400">
              <a:spcBef>
                <a:spcPts val="0"/>
              </a:spcBef>
              <a:buFont typeface="Times New Roman"/>
              <a:buChar char="-"/>
              <a:tabLst>
                <a:tab pos="354965" algn="l"/>
              </a:tabLst>
            </a:pPr>
            <a:r>
              <a:rPr lang="ru-RU" sz="7200" i="1" kern="0" dirty="0">
                <a:solidFill>
                  <a:srgbClr val="001F5F"/>
                </a:solidFill>
                <a:latin typeface="Sitka Banner" panose="02000505000000020004" pitchFamily="2" charset="0"/>
                <a:cs typeface="Times New Roman"/>
              </a:rPr>
              <a:t>«Алмазов</a:t>
            </a:r>
            <a:r>
              <a:rPr lang="ru-RU" sz="7200" i="1" kern="0" spc="-45" dirty="0">
                <a:solidFill>
                  <a:srgbClr val="001F5F"/>
                </a:solidFill>
                <a:latin typeface="Sitka Banner" panose="02000505000000020004" pitchFamily="2" charset="0"/>
                <a:cs typeface="Times New Roman"/>
              </a:rPr>
              <a:t> </a:t>
            </a:r>
            <a:r>
              <a:rPr lang="ru-RU" sz="7200" i="1" kern="0" dirty="0">
                <a:solidFill>
                  <a:srgbClr val="001F5F"/>
                </a:solidFill>
                <a:latin typeface="Sitka Banner" panose="02000505000000020004" pitchFamily="2" charset="0"/>
                <a:cs typeface="Times New Roman"/>
              </a:rPr>
              <a:t>обрёл</a:t>
            </a:r>
            <a:r>
              <a:rPr lang="ru-RU" sz="7200" i="1" kern="0" spc="-50" dirty="0">
                <a:solidFill>
                  <a:srgbClr val="001F5F"/>
                </a:solidFill>
                <a:latin typeface="Sitka Banner" panose="02000505000000020004" pitchFamily="2" charset="0"/>
                <a:cs typeface="Times New Roman"/>
              </a:rPr>
              <a:t> </a:t>
            </a:r>
            <a:r>
              <a:rPr lang="ru-RU" sz="7200" i="1" kern="0" dirty="0">
                <a:solidFill>
                  <a:srgbClr val="001F5F"/>
                </a:solidFill>
                <a:latin typeface="Sitka Banner" panose="02000505000000020004" pitchFamily="2" charset="0"/>
                <a:cs typeface="Times New Roman"/>
              </a:rPr>
              <a:t>настоящее</a:t>
            </a:r>
            <a:r>
              <a:rPr lang="ru-RU" sz="7200" i="1" kern="0" spc="-60" dirty="0">
                <a:solidFill>
                  <a:srgbClr val="001F5F"/>
                </a:solidFill>
                <a:latin typeface="Sitka Banner" panose="02000505000000020004" pitchFamily="2" charset="0"/>
                <a:cs typeface="Times New Roman"/>
              </a:rPr>
              <a:t> </a:t>
            </a:r>
            <a:r>
              <a:rPr lang="ru-RU" sz="7200" i="1" kern="0" dirty="0">
                <a:solidFill>
                  <a:srgbClr val="001F5F"/>
                </a:solidFill>
                <a:latin typeface="Sitka Banner" panose="02000505000000020004" pitchFamily="2" charset="0"/>
                <a:cs typeface="Times New Roman"/>
              </a:rPr>
              <a:t>счастье,</a:t>
            </a:r>
            <a:r>
              <a:rPr lang="ru-RU" sz="7200" i="1" kern="0" spc="-45" dirty="0">
                <a:solidFill>
                  <a:srgbClr val="001F5F"/>
                </a:solidFill>
                <a:latin typeface="Sitka Banner" panose="02000505000000020004" pitchFamily="2" charset="0"/>
                <a:cs typeface="Times New Roman"/>
              </a:rPr>
              <a:t> </a:t>
            </a:r>
            <a:r>
              <a:rPr lang="ru-RU" sz="7200" i="1" kern="0" dirty="0">
                <a:solidFill>
                  <a:srgbClr val="001F5F"/>
                </a:solidFill>
                <a:latin typeface="Sitka Banner" panose="02000505000000020004" pitchFamily="2" charset="0"/>
                <a:cs typeface="Times New Roman"/>
              </a:rPr>
              <a:t>не</a:t>
            </a:r>
            <a:r>
              <a:rPr lang="ru-RU" sz="7200" i="1" kern="0" spc="-30" dirty="0">
                <a:solidFill>
                  <a:srgbClr val="001F5F"/>
                </a:solidFill>
                <a:latin typeface="Sitka Banner" panose="02000505000000020004" pitchFamily="2" charset="0"/>
                <a:cs typeface="Times New Roman"/>
              </a:rPr>
              <a:t> </a:t>
            </a:r>
            <a:r>
              <a:rPr lang="ru-RU" sz="7200" i="1" kern="0" dirty="0">
                <a:solidFill>
                  <a:srgbClr val="001F5F"/>
                </a:solidFill>
                <a:latin typeface="Sitka Banner" panose="02000505000000020004" pitchFamily="2" charset="0"/>
                <a:cs typeface="Times New Roman"/>
              </a:rPr>
              <a:t>пойдя</a:t>
            </a:r>
            <a:r>
              <a:rPr lang="ru-RU" sz="7200" i="1" kern="0" spc="-45" dirty="0">
                <a:solidFill>
                  <a:srgbClr val="001F5F"/>
                </a:solidFill>
                <a:latin typeface="Sitka Banner" panose="02000505000000020004" pitchFamily="2" charset="0"/>
                <a:cs typeface="Times New Roman"/>
              </a:rPr>
              <a:t> </a:t>
            </a:r>
            <a:r>
              <a:rPr lang="ru-RU" sz="7200" i="1" kern="0" dirty="0">
                <a:solidFill>
                  <a:srgbClr val="001F5F"/>
                </a:solidFill>
                <a:latin typeface="Sitka Banner" panose="02000505000000020004" pitchFamily="2" charset="0"/>
                <a:cs typeface="Times New Roman"/>
              </a:rPr>
              <a:t>на</a:t>
            </a:r>
            <a:r>
              <a:rPr lang="ru-RU" sz="7200" i="1" kern="0" spc="-30" dirty="0">
                <a:solidFill>
                  <a:srgbClr val="001F5F"/>
                </a:solidFill>
                <a:latin typeface="Sitka Banner" panose="02000505000000020004" pitchFamily="2" charset="0"/>
                <a:cs typeface="Times New Roman"/>
              </a:rPr>
              <a:t> </a:t>
            </a:r>
            <a:r>
              <a:rPr lang="ru-RU" sz="7200" i="1" kern="0" spc="-10" dirty="0">
                <a:solidFill>
                  <a:srgbClr val="001F5F"/>
                </a:solidFill>
                <a:latin typeface="Sitka Banner" panose="02000505000000020004" pitchFamily="2" charset="0"/>
                <a:cs typeface="Times New Roman"/>
              </a:rPr>
              <a:t>произвол</a:t>
            </a:r>
            <a:r>
              <a:rPr lang="ru-RU" sz="7200" i="1" kern="0" spc="-55" dirty="0">
                <a:solidFill>
                  <a:srgbClr val="001F5F"/>
                </a:solidFill>
                <a:latin typeface="Sitka Banner" panose="02000505000000020004" pitchFamily="2" charset="0"/>
                <a:cs typeface="Times New Roman"/>
              </a:rPr>
              <a:t> </a:t>
            </a:r>
            <a:r>
              <a:rPr lang="ru-RU" sz="7200" i="1" kern="0" spc="-10" dirty="0">
                <a:solidFill>
                  <a:srgbClr val="001F5F"/>
                </a:solidFill>
                <a:latin typeface="Sitka Banner" panose="02000505000000020004" pitchFamily="2" charset="0"/>
                <a:cs typeface="Times New Roman"/>
              </a:rPr>
              <a:t>судьбы»</a:t>
            </a:r>
            <a:endParaRPr lang="ru-RU" sz="7200" kern="0" dirty="0">
              <a:solidFill>
                <a:sysClr val="windowText" lastClr="000000"/>
              </a:solidFill>
              <a:latin typeface="Sitka Banner" panose="02000505000000020004" pitchFamily="2" charset="0"/>
              <a:cs typeface="Times New Roman"/>
            </a:endParaRPr>
          </a:p>
          <a:p>
            <a:pPr marL="354965" lvl="1" indent="-342265" defTabSz="914400">
              <a:spcBef>
                <a:spcPts val="0"/>
              </a:spcBef>
              <a:buFont typeface="Times New Roman"/>
              <a:buChar char="-"/>
              <a:tabLst>
                <a:tab pos="354965" algn="l"/>
              </a:tabLst>
            </a:pPr>
            <a:r>
              <a:rPr lang="ru-RU" sz="7200" i="1" kern="0" dirty="0">
                <a:solidFill>
                  <a:srgbClr val="001F5F"/>
                </a:solidFill>
                <a:latin typeface="Sitka Banner" panose="02000505000000020004" pitchFamily="2" charset="0"/>
                <a:cs typeface="Times New Roman"/>
              </a:rPr>
              <a:t>«…отыскать</a:t>
            </a:r>
            <a:r>
              <a:rPr lang="ru-RU" sz="7200" i="1" kern="0" spc="-45" dirty="0">
                <a:solidFill>
                  <a:srgbClr val="001F5F"/>
                </a:solidFill>
                <a:latin typeface="Sitka Banner" panose="02000505000000020004" pitchFamily="2" charset="0"/>
                <a:cs typeface="Times New Roman"/>
              </a:rPr>
              <a:t> </a:t>
            </a:r>
            <a:r>
              <a:rPr lang="ru-RU" sz="7200" i="1" kern="0" dirty="0">
                <a:solidFill>
                  <a:srgbClr val="001F5F"/>
                </a:solidFill>
                <a:latin typeface="Sitka Banner" panose="02000505000000020004" pitchFamily="2" charset="0"/>
                <a:cs typeface="Times New Roman"/>
              </a:rPr>
              <a:t>маршрут</a:t>
            </a:r>
            <a:r>
              <a:rPr lang="ru-RU" sz="7200" i="1" kern="0" spc="-50" dirty="0">
                <a:solidFill>
                  <a:srgbClr val="001F5F"/>
                </a:solidFill>
                <a:latin typeface="Sitka Banner" panose="02000505000000020004" pitchFamily="2" charset="0"/>
                <a:cs typeface="Times New Roman"/>
              </a:rPr>
              <a:t> </a:t>
            </a:r>
            <a:r>
              <a:rPr lang="ru-RU" sz="7200" i="1" kern="0" dirty="0">
                <a:solidFill>
                  <a:srgbClr val="001F5F"/>
                </a:solidFill>
                <a:latin typeface="Sitka Banner" panose="02000505000000020004" pitchFamily="2" charset="0"/>
                <a:cs typeface="Times New Roman"/>
              </a:rPr>
              <a:t>из,</a:t>
            </a:r>
            <a:r>
              <a:rPr lang="ru-RU" sz="7200" i="1" kern="0" spc="-40" dirty="0">
                <a:solidFill>
                  <a:srgbClr val="001F5F"/>
                </a:solidFill>
                <a:latin typeface="Sitka Banner" panose="02000505000000020004" pitchFamily="2" charset="0"/>
                <a:cs typeface="Times New Roman"/>
              </a:rPr>
              <a:t> </a:t>
            </a:r>
            <a:r>
              <a:rPr lang="ru-RU" sz="7200" i="1" kern="0" dirty="0">
                <a:solidFill>
                  <a:srgbClr val="001F5F"/>
                </a:solidFill>
                <a:latin typeface="Sitka Banner" panose="02000505000000020004" pitchFamily="2" charset="0"/>
                <a:cs typeface="Times New Roman"/>
              </a:rPr>
              <a:t>казалось</a:t>
            </a:r>
            <a:r>
              <a:rPr lang="ru-RU" sz="7200" i="1" kern="0" spc="-65" dirty="0">
                <a:solidFill>
                  <a:srgbClr val="001F5F"/>
                </a:solidFill>
                <a:latin typeface="Sitka Banner" panose="02000505000000020004" pitchFamily="2" charset="0"/>
                <a:cs typeface="Times New Roman"/>
              </a:rPr>
              <a:t> </a:t>
            </a:r>
            <a:r>
              <a:rPr lang="ru-RU" sz="7200" i="1" kern="0" dirty="0">
                <a:solidFill>
                  <a:srgbClr val="001F5F"/>
                </a:solidFill>
                <a:latin typeface="Sitka Banner" panose="02000505000000020004" pitchFamily="2" charset="0"/>
                <a:cs typeface="Times New Roman"/>
              </a:rPr>
              <a:t>бы,</a:t>
            </a:r>
            <a:r>
              <a:rPr lang="ru-RU" sz="7200" i="1" kern="0" spc="-30" dirty="0">
                <a:solidFill>
                  <a:srgbClr val="001F5F"/>
                </a:solidFill>
                <a:latin typeface="Sitka Banner" panose="02000505000000020004" pitchFamily="2" charset="0"/>
                <a:cs typeface="Times New Roman"/>
              </a:rPr>
              <a:t> </a:t>
            </a:r>
            <a:r>
              <a:rPr lang="ru-RU" sz="7200" i="1" kern="0" spc="-10" dirty="0">
                <a:solidFill>
                  <a:srgbClr val="001F5F"/>
                </a:solidFill>
                <a:latin typeface="Sitka Banner" panose="02000505000000020004" pitchFamily="2" charset="0"/>
                <a:cs typeface="Times New Roman"/>
              </a:rPr>
              <a:t>безвыходного</a:t>
            </a:r>
            <a:r>
              <a:rPr lang="ru-RU" sz="7200" i="1" kern="0" spc="-65" dirty="0">
                <a:solidFill>
                  <a:srgbClr val="001F5F"/>
                </a:solidFill>
                <a:latin typeface="Sitka Banner" panose="02000505000000020004" pitchFamily="2" charset="0"/>
                <a:cs typeface="Times New Roman"/>
              </a:rPr>
              <a:t> </a:t>
            </a:r>
            <a:r>
              <a:rPr lang="ru-RU" sz="7200" i="1" kern="0" spc="-10" dirty="0">
                <a:solidFill>
                  <a:srgbClr val="001F5F"/>
                </a:solidFill>
                <a:latin typeface="Sitka Banner" panose="02000505000000020004" pitchFamily="2" charset="0"/>
                <a:cs typeface="Times New Roman"/>
              </a:rPr>
              <a:t>положения».</a:t>
            </a:r>
            <a:endParaRPr lang="ru-RU" sz="7200" kern="0" dirty="0">
              <a:solidFill>
                <a:sysClr val="windowText" lastClr="000000"/>
              </a:solidFill>
              <a:latin typeface="Sitka Banner" panose="02000505000000020004" pitchFamily="2" charset="0"/>
              <a:cs typeface="Times New Roman"/>
            </a:endParaRPr>
          </a:p>
          <a:p>
            <a:pPr lvl="0" defTabSz="914400">
              <a:spcBef>
                <a:spcPts val="100"/>
              </a:spcBef>
            </a:pPr>
            <a:endParaRPr lang="ru-RU" sz="7200" kern="0" dirty="0">
              <a:solidFill>
                <a:sysClr val="windowText" lastClr="000000"/>
              </a:solidFill>
              <a:latin typeface="Sitka Banner" panose="02000505000000020004" pitchFamily="2" charset="0"/>
              <a:cs typeface="Times New Roman"/>
            </a:endParaRPr>
          </a:p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42933"/>
            <a:ext cx="7056438" cy="300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3131" y="69273"/>
            <a:ext cx="983625" cy="484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49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3843" y="211667"/>
            <a:ext cx="5882290" cy="1134533"/>
          </a:xfrm>
        </p:spPr>
        <p:txBody>
          <a:bodyPr>
            <a:normAutofit/>
          </a:bodyPr>
          <a:lstStyle/>
          <a:p>
            <a:r>
              <a:rPr lang="ru-RU" dirty="0">
                <a:latin typeface="Sitka Subheading" panose="02000505000000020004" pitchFamily="2" charset="0"/>
              </a:rPr>
              <a:t>Типичные ошибки в итоговом сочинении</a:t>
            </a:r>
            <a:br>
              <a:rPr lang="ru-RU" dirty="0">
                <a:latin typeface="Sitka Subheading" panose="02000505000000020004" pitchFamily="2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3843" y="1079256"/>
            <a:ext cx="4507332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313267" y="770467"/>
            <a:ext cx="6578600" cy="4140200"/>
          </a:xfrm>
        </p:spPr>
        <p:txBody>
          <a:bodyPr>
            <a:normAutofit fontScale="92500" lnSpcReduction="20000"/>
          </a:bodyPr>
          <a:lstStyle/>
          <a:p>
            <a:r>
              <a:rPr lang="ru-RU" sz="1800" b="1" dirty="0" smtClean="0">
                <a:solidFill>
                  <a:srgbClr val="FF0000"/>
                </a:solidFill>
                <a:latin typeface="Sitka Banner" panose="02000505000000020004" pitchFamily="2" charset="0"/>
              </a:rPr>
              <a:t>4. Употребление </a:t>
            </a:r>
            <a:r>
              <a:rPr lang="ru-RU" sz="1800" b="1" dirty="0" err="1">
                <a:solidFill>
                  <a:srgbClr val="FF0000"/>
                </a:solidFill>
                <a:latin typeface="Sitka Banner" panose="02000505000000020004" pitchFamily="2" charset="0"/>
              </a:rPr>
              <a:t>иностилевой</a:t>
            </a:r>
            <a:r>
              <a:rPr lang="ru-RU" sz="1800" b="1" dirty="0">
                <a:solidFill>
                  <a:srgbClr val="FF0000"/>
                </a:solidFill>
                <a:latin typeface="Sitka Banner" panose="02000505000000020004" pitchFamily="2" charset="0"/>
              </a:rPr>
              <a:t> лексики </a:t>
            </a:r>
            <a:r>
              <a:rPr lang="ru-RU" sz="1800" dirty="0">
                <a:latin typeface="Sitka Banner" panose="02000505000000020004" pitchFamily="2" charset="0"/>
              </a:rPr>
              <a:t>(</a:t>
            </a:r>
            <a:r>
              <a:rPr lang="ru-RU" sz="1800" dirty="0" err="1">
                <a:latin typeface="Sitka Banner" panose="02000505000000020004" pitchFamily="2" charset="0"/>
              </a:rPr>
              <a:t>абьюзер</a:t>
            </a:r>
            <a:r>
              <a:rPr lang="ru-RU" sz="1800" dirty="0">
                <a:latin typeface="Sitka Banner" panose="02000505000000020004" pitchFamily="2" charset="0"/>
              </a:rPr>
              <a:t>, парень, партнер, индивидуум и</a:t>
            </a:r>
          </a:p>
          <a:p>
            <a:r>
              <a:rPr lang="ru-RU" sz="1800" b="1" dirty="0">
                <a:latin typeface="Sitka Banner" panose="02000505000000020004" pitchFamily="2" charset="0"/>
              </a:rPr>
              <a:t>др.), </a:t>
            </a:r>
            <a:r>
              <a:rPr lang="ru-RU" sz="1800" b="1" dirty="0">
                <a:solidFill>
                  <a:srgbClr val="FF0000"/>
                </a:solidFill>
                <a:latin typeface="Sitka Banner" panose="02000505000000020004" pitchFamily="2" charset="0"/>
              </a:rPr>
              <a:t>лексики другой эпохи (зарплата вместо жалованье)</a:t>
            </a:r>
          </a:p>
          <a:p>
            <a:r>
              <a:rPr lang="ru-RU" sz="1800" dirty="0">
                <a:latin typeface="Sitka Banner" panose="02000505000000020004" pitchFamily="2" charset="0"/>
              </a:rPr>
              <a:t>«…Мальчишка сделал все, для того чтобы быть счастливым» (о Мцыри)</a:t>
            </a:r>
          </a:p>
          <a:p>
            <a:r>
              <a:rPr lang="ru-RU" sz="1800" dirty="0">
                <a:latin typeface="Sitka Banner" panose="02000505000000020004" pitchFamily="2" charset="0"/>
              </a:rPr>
              <a:t>-	«…Раскольников	лишает	жизни	старуху-процентщицу,	а	ее	денежные средства планирует раздать…»</a:t>
            </a:r>
          </a:p>
          <a:p>
            <a:endParaRPr lang="ru-RU" sz="1800" b="1" dirty="0">
              <a:solidFill>
                <a:srgbClr val="FF0000"/>
              </a:solidFill>
              <a:latin typeface="Sitka Banner" panose="02000505000000020004" pitchFamily="2" charset="0"/>
            </a:endParaRPr>
          </a:p>
          <a:p>
            <a:endParaRPr lang="ru-RU" sz="1800" b="1" dirty="0" smtClean="0">
              <a:solidFill>
                <a:srgbClr val="FF0000"/>
              </a:solidFill>
              <a:latin typeface="Sitka Banner" panose="02000505000000020004" pitchFamily="2" charset="0"/>
            </a:endParaRPr>
          </a:p>
          <a:p>
            <a:r>
              <a:rPr lang="ru-RU" sz="1800" b="1" dirty="0" smtClean="0">
                <a:solidFill>
                  <a:srgbClr val="FF0000"/>
                </a:solidFill>
                <a:latin typeface="Sitka Banner" panose="02000505000000020004" pitchFamily="2" charset="0"/>
              </a:rPr>
              <a:t>5.Тавтология</a:t>
            </a:r>
            <a:r>
              <a:rPr lang="ru-RU" sz="1800" dirty="0" smtClean="0">
                <a:latin typeface="Sitka Banner" panose="02000505000000020004" pitchFamily="2" charset="0"/>
              </a:rPr>
              <a:t> </a:t>
            </a:r>
            <a:r>
              <a:rPr lang="ru-RU" sz="1800" dirty="0">
                <a:latin typeface="Sitka Banner" panose="02000505000000020004" pitchFamily="2" charset="0"/>
              </a:rPr>
              <a:t>(«рассказчица рассказывает», «в письмах ее сестра</a:t>
            </a:r>
          </a:p>
          <a:p>
            <a:r>
              <a:rPr lang="ru-RU" sz="1800" dirty="0">
                <a:latin typeface="Sitka Banner" panose="02000505000000020004" pitchFamily="2" charset="0"/>
              </a:rPr>
              <a:t>переписывалась…»)</a:t>
            </a:r>
          </a:p>
          <a:p>
            <a:endParaRPr lang="ru-RU" sz="1800" dirty="0">
              <a:latin typeface="Sitka Banner" panose="02000505000000020004" pitchFamily="2" charset="0"/>
            </a:endParaRPr>
          </a:p>
          <a:p>
            <a:r>
              <a:rPr lang="ru-RU" sz="1800" b="1" dirty="0" smtClean="0">
                <a:solidFill>
                  <a:srgbClr val="FF0000"/>
                </a:solidFill>
                <a:latin typeface="Sitka Banner" panose="02000505000000020004" pitchFamily="2" charset="0"/>
              </a:rPr>
              <a:t>6. Повторы</a:t>
            </a:r>
            <a:endParaRPr lang="ru-RU" sz="1800" b="1" dirty="0">
              <a:solidFill>
                <a:srgbClr val="FF0000"/>
              </a:solidFill>
              <a:latin typeface="Sitka Banner" panose="02000505000000020004" pitchFamily="2" charset="0"/>
            </a:endParaRPr>
          </a:p>
          <a:p>
            <a:r>
              <a:rPr lang="ru-RU" sz="1800" dirty="0">
                <a:latin typeface="Sitka Banner" panose="02000505000000020004" pitchFamily="2" charset="0"/>
              </a:rPr>
              <a:t>«В  качестве  первого  примера,  можно  привести  человека,  который проявляет добро, им является Андрей Соколов из произведения «Судьба Человека». У этого человека есть все качества, чтоб изменить мир к лучшему…»</a:t>
            </a:r>
          </a:p>
          <a:p>
            <a:endParaRPr lang="ru-RU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945" y="69273"/>
            <a:ext cx="900811" cy="484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34"/>
            <a:ext cx="7056438" cy="37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512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3842" y="402828"/>
            <a:ext cx="5342117" cy="7280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7. Анахронизм </a:t>
            </a:r>
            <a:r>
              <a:rPr lang="ru-RU" dirty="0" smtClean="0"/>
              <a:t>-  </a:t>
            </a:r>
            <a:br>
              <a:rPr lang="ru-RU" dirty="0" smtClean="0"/>
            </a:br>
            <a:r>
              <a:rPr lang="ru-RU" dirty="0"/>
              <a:t>Хронологическая неточность, ошибочное отнесение событий или явлений одной эпохи к другой.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838200" y="1833086"/>
            <a:ext cx="55964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  <a:r>
              <a:rPr lang="ru-RU" b="1" dirty="0"/>
              <a:t>«Чиновники у Гоголя исправно ходят на работу и получают зарплату»</a:t>
            </a:r>
            <a:r>
              <a:rPr lang="ru-RU" dirty="0"/>
              <a:t>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34"/>
            <a:ext cx="7056438" cy="37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945" y="69273"/>
            <a:ext cx="900811" cy="484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179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3842" y="402828"/>
            <a:ext cx="6269774" cy="7280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8. Употребление </a:t>
            </a:r>
            <a:r>
              <a:rPr lang="ru-RU" dirty="0"/>
              <a:t>слов и словосочетаний, нарушающих стилистическую окраску текста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3843" y="1079257"/>
            <a:ext cx="4507332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434494" y="1130898"/>
            <a:ext cx="6269122" cy="3463328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1600" dirty="0">
                <a:latin typeface="Sitka Small" panose="02000505000000020004" pitchFamily="2" charset="0"/>
              </a:rPr>
              <a:t>Наше общество это </a:t>
            </a:r>
            <a:r>
              <a:rPr lang="ru-RU" sz="1600" b="1" dirty="0">
                <a:latin typeface="Sitka Small" panose="02000505000000020004" pitchFamily="2" charset="0"/>
              </a:rPr>
              <a:t>солянка</a:t>
            </a:r>
            <a:r>
              <a:rPr lang="ru-RU" sz="1600" dirty="0">
                <a:latin typeface="Sitka Small" panose="02000505000000020004" pitchFamily="2" charset="0"/>
              </a:rPr>
              <a:t> состоящая из разных личностей… 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1600" dirty="0">
                <a:latin typeface="Sitka Small" panose="02000505000000020004" pitchFamily="2" charset="0"/>
              </a:rPr>
              <a:t>Достоевский в своем романе «Преступление и наказание» рассказывает нам о судьбе несчастного </a:t>
            </a:r>
            <a:r>
              <a:rPr lang="ru-RU" sz="1600" b="1" dirty="0">
                <a:latin typeface="Sitka Small" panose="02000505000000020004" pitchFamily="2" charset="0"/>
              </a:rPr>
              <a:t>парнишки</a:t>
            </a:r>
            <a:r>
              <a:rPr lang="ru-RU" sz="1600" dirty="0">
                <a:latin typeface="Sitka Small" panose="02000505000000020004" pitchFamily="2" charset="0"/>
              </a:rPr>
              <a:t> по имени Родион. Он был отчислен из университета из-за бедноты</a:t>
            </a:r>
            <a:r>
              <a:rPr lang="ru-RU" sz="1600" dirty="0" smtClean="0">
                <a:latin typeface="Sitka Small" panose="02000505000000020004" pitchFamily="2" charset="0"/>
              </a:rPr>
              <a:t>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1600" dirty="0" err="1">
                <a:latin typeface="Sitka Small" panose="02000505000000020004" pitchFamily="2" charset="0"/>
              </a:rPr>
              <a:t>Монтекки</a:t>
            </a:r>
            <a:r>
              <a:rPr lang="ru-RU" sz="1600" dirty="0">
                <a:latin typeface="Sitka Small" panose="02000505000000020004" pitchFamily="2" charset="0"/>
              </a:rPr>
              <a:t> и </a:t>
            </a:r>
            <a:r>
              <a:rPr lang="ru-RU" sz="1600" dirty="0" err="1">
                <a:latin typeface="Sitka Small" panose="02000505000000020004" pitchFamily="2" charset="0"/>
              </a:rPr>
              <a:t>Капулетти</a:t>
            </a:r>
            <a:r>
              <a:rPr lang="ru-RU" sz="1600" dirty="0">
                <a:latin typeface="Sitka Small" panose="02000505000000020004" pitchFamily="2" charset="0"/>
              </a:rPr>
              <a:t> уже даже и не помнили, почему и с чего началась их вражда, ссоры и </a:t>
            </a:r>
            <a:r>
              <a:rPr lang="ru-RU" sz="1600" b="1" dirty="0">
                <a:latin typeface="Sitka Small" panose="02000505000000020004" pitchFamily="2" charset="0"/>
              </a:rPr>
              <a:t>разборки</a:t>
            </a:r>
            <a:r>
              <a:rPr lang="ru-RU" sz="1600" dirty="0">
                <a:latin typeface="Sitka Small" panose="02000505000000020004" pitchFamily="2" charset="0"/>
              </a:rPr>
              <a:t>, однако продолжали это делать</a:t>
            </a:r>
            <a:r>
              <a:rPr lang="ru-RU" sz="1600" dirty="0" smtClean="0">
                <a:latin typeface="Sitka Small" panose="02000505000000020004" pitchFamily="2" charset="0"/>
              </a:rPr>
              <a:t>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1600" dirty="0">
                <a:latin typeface="Sitka Small" panose="02000505000000020004" pitchFamily="2" charset="0"/>
              </a:rPr>
              <a:t>У меня появилось дикое желание поучаствовать в битве в Запорожской Сечи;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1600" dirty="0">
                <a:latin typeface="Sitka Small" panose="02000505000000020004" pitchFamily="2" charset="0"/>
              </a:rPr>
              <a:t>При поступлении в </a:t>
            </a:r>
            <a:r>
              <a:rPr lang="ru-RU" sz="1600" dirty="0" err="1">
                <a:latin typeface="Sitka Small" panose="02000505000000020004" pitchFamily="2" charset="0"/>
              </a:rPr>
              <a:t>Хогвартс</a:t>
            </a:r>
            <a:r>
              <a:rPr lang="ru-RU" sz="1600" dirty="0">
                <a:latin typeface="Sitka Small" panose="02000505000000020004" pitchFamily="2" charset="0"/>
              </a:rPr>
              <a:t> </a:t>
            </a:r>
            <a:r>
              <a:rPr lang="ru-RU" sz="1600" dirty="0" err="1">
                <a:latin typeface="Sitka Small" panose="02000505000000020004" pitchFamily="2" charset="0"/>
              </a:rPr>
              <a:t>Северус</a:t>
            </a:r>
            <a:r>
              <a:rPr lang="ru-RU" sz="1600" dirty="0">
                <a:latin typeface="Sitka Small" panose="02000505000000020004" pitchFamily="2" charset="0"/>
              </a:rPr>
              <a:t> </a:t>
            </a:r>
            <a:r>
              <a:rPr lang="ru-RU" sz="1600" dirty="0" err="1">
                <a:latin typeface="Sitka Small" panose="02000505000000020004" pitchFamily="2" charset="0"/>
              </a:rPr>
              <a:t>Снегг</a:t>
            </a:r>
            <a:r>
              <a:rPr lang="ru-RU" sz="1600" dirty="0">
                <a:latin typeface="Sitka Small" panose="02000505000000020004" pitchFamily="2" charset="0"/>
              </a:rPr>
              <a:t> и его лучшая подруга, а по </a:t>
            </a:r>
            <a:r>
              <a:rPr lang="ru-RU" sz="1600" b="1" dirty="0">
                <a:latin typeface="Sitka Small" panose="02000505000000020004" pitchFamily="2" charset="0"/>
              </a:rPr>
              <a:t>совместительству</a:t>
            </a:r>
            <a:r>
              <a:rPr lang="ru-RU" sz="1600" dirty="0">
                <a:latin typeface="Sitka Small" panose="02000505000000020004" pitchFamily="2" charset="0"/>
              </a:rPr>
              <a:t> – любовь всей жизни…;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ru-RU" sz="1600" dirty="0">
              <a:latin typeface="Sitka Small" panose="02000505000000020004" pitchFamily="2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945" y="69273"/>
            <a:ext cx="900811" cy="484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34"/>
            <a:ext cx="7056438" cy="37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367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3842" y="402828"/>
            <a:ext cx="6269774" cy="7280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9. Неоправданное </a:t>
            </a:r>
            <a:r>
              <a:rPr lang="ru-RU" dirty="0"/>
              <a:t>употребление эмоционально окрашенной лексики и фразеологии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1600" dirty="0">
                <a:latin typeface="Sitka Heading" panose="02000505000000020004" pitchFamily="2" charset="0"/>
              </a:rPr>
              <a:t>Тарас Бульба из казака превратился в безжалостного монстра.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1600" dirty="0">
                <a:latin typeface="Sitka Heading" panose="02000505000000020004" pitchFamily="2" charset="0"/>
              </a:rPr>
              <a:t>Эта песня задает мне волшебное настроение и скрашивает ожидание чуда.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1600" dirty="0">
                <a:latin typeface="Sitka Heading" panose="02000505000000020004" pitchFamily="2" charset="0"/>
              </a:rPr>
              <a:t>В этом романе говорится о Р. Раскольникове, бедном, вечно пьяном студенте - но, что интересно, - характерном парне.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1600" dirty="0">
                <a:latin typeface="Sitka Heading" panose="02000505000000020004" pitchFamily="2" charset="0"/>
              </a:rPr>
              <a:t>Без такого кладезя знаний (книги) жить нормально не получится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64110" y="1971586"/>
            <a:ext cx="3528219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	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945" y="69273"/>
            <a:ext cx="900811" cy="484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34"/>
            <a:ext cx="7056438" cy="37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038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5600" y="135466"/>
            <a:ext cx="4585575" cy="995431"/>
          </a:xfrm>
        </p:spPr>
        <p:txBody>
          <a:bodyPr/>
          <a:lstStyle/>
          <a:p>
            <a:r>
              <a:rPr lang="ru-RU" dirty="0" smtClean="0"/>
              <a:t>Типичные ошибки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3843" y="1079256"/>
            <a:ext cx="4507332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194733" y="728133"/>
            <a:ext cx="6508883" cy="4157134"/>
          </a:xfrm>
        </p:spPr>
        <p:txBody>
          <a:bodyPr>
            <a:normAutofit/>
          </a:bodyPr>
          <a:lstStyle/>
          <a:p>
            <a:endParaRPr lang="ru-RU" dirty="0"/>
          </a:p>
          <a:p>
            <a:r>
              <a:rPr lang="ru-RU" dirty="0"/>
              <a:t>• </a:t>
            </a:r>
            <a:r>
              <a:rPr lang="ru-RU" sz="1600" dirty="0">
                <a:latin typeface="Sitka Banner" panose="02000505000000020004" pitchFamily="2" charset="0"/>
              </a:rPr>
              <a:t>Таким образом, изменение в плохую сторону жизненного пути человека может привести к плохим последствиям. Нужно больше думать о хорошей судьбе и пытаться предостеречь ее от изменений.</a:t>
            </a:r>
          </a:p>
          <a:p>
            <a:r>
              <a:rPr lang="ru-RU" sz="1600" dirty="0">
                <a:latin typeface="Sitka Banner" panose="02000505000000020004" pitchFamily="2" charset="0"/>
              </a:rPr>
              <a:t>• Близкие могут оказывать сильное влияние на жизненный путь человека с помощью воспитания и жестокости по отношению к ребенку.</a:t>
            </a:r>
          </a:p>
          <a:p>
            <a:r>
              <a:rPr lang="ru-RU" sz="1600" dirty="0">
                <a:latin typeface="Sitka Banner" panose="02000505000000020004" pitchFamily="2" charset="0"/>
              </a:rPr>
              <a:t>• Опасность преступления может быть внутри преступника, так как он будет ругать себя за преступление.</a:t>
            </a:r>
          </a:p>
          <a:p>
            <a:r>
              <a:rPr lang="ru-RU" sz="1600" dirty="0">
                <a:latin typeface="Sitka Banner" panose="02000505000000020004" pitchFamily="2" charset="0"/>
              </a:rPr>
              <a:t>• Счастью характерны финансовое и психологическое благополучие, а у героя не было ни одного, ни другого: семья не разделяла его радость, а подвозить других людей герой стал для оплаты горючего, то есть он был стеснен в средствах, не обладал финансовым благополучием.</a:t>
            </a:r>
          </a:p>
          <a:p>
            <a:r>
              <a:rPr lang="ru-RU" sz="1600" dirty="0">
                <a:latin typeface="Sitka Banner" panose="02000505000000020004" pitchFamily="2" charset="0"/>
              </a:rPr>
              <a:t>• Такое видение мира в дальнейшем приведёт господина к неблагоприятным последствиям — гибели, а затем и к потере уважения к себя.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945" y="69273"/>
            <a:ext cx="900811" cy="484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34"/>
            <a:ext cx="7056438" cy="37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7262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3843" y="-508000"/>
            <a:ext cx="4507332" cy="163889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3843" y="1079256"/>
            <a:ext cx="4507332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237067" y="592667"/>
            <a:ext cx="6466549" cy="4123266"/>
          </a:xfrm>
        </p:spPr>
        <p:txBody>
          <a:bodyPr>
            <a:normAutofit fontScale="850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900" dirty="0" smtClean="0">
                <a:latin typeface="Sitka Heading" panose="02000505000000020004" pitchFamily="2" charset="0"/>
              </a:rPr>
              <a:t>Евгений </a:t>
            </a:r>
            <a:r>
              <a:rPr lang="ru-RU" sz="1900" dirty="0">
                <a:latin typeface="Sitka Heading" panose="02000505000000020004" pitchFamily="2" charset="0"/>
              </a:rPr>
              <a:t>Базаров начинает понимать, что его нигилизм находится в конфликте с реальной жизнью.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900" dirty="0" smtClean="0">
                <a:latin typeface="Sitka Heading" panose="02000505000000020004" pitchFamily="2" charset="0"/>
              </a:rPr>
              <a:t>Любовь </a:t>
            </a:r>
            <a:r>
              <a:rPr lang="ru-RU" sz="1900" dirty="0">
                <a:latin typeface="Sitka Heading" panose="02000505000000020004" pitchFamily="2" charset="0"/>
              </a:rPr>
              <a:t>демонстрируется в романе «Дубровский»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900" dirty="0" smtClean="0">
                <a:latin typeface="Sitka Heading" panose="02000505000000020004" pitchFamily="2" charset="0"/>
              </a:rPr>
              <a:t>Обращает </a:t>
            </a:r>
            <a:r>
              <a:rPr lang="ru-RU" sz="1900" dirty="0">
                <a:latin typeface="Sitka Heading" panose="02000505000000020004" pitchFamily="2" charset="0"/>
              </a:rPr>
              <a:t>внимание на свои собственные чувства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900" dirty="0" smtClean="0">
                <a:latin typeface="Sitka Heading" panose="02000505000000020004" pitchFamily="2" charset="0"/>
              </a:rPr>
              <a:t>Преступление </a:t>
            </a:r>
            <a:r>
              <a:rPr lang="ru-RU" sz="1900" dirty="0">
                <a:latin typeface="Sitka Heading" panose="02000505000000020004" pitchFamily="2" charset="0"/>
              </a:rPr>
              <a:t>– это деяние, которое имеет последствия от правоохранительных органов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900" dirty="0" smtClean="0">
                <a:latin typeface="Sitka Heading" panose="02000505000000020004" pitchFamily="2" charset="0"/>
              </a:rPr>
              <a:t>Цензурная </a:t>
            </a:r>
            <a:r>
              <a:rPr lang="ru-RU" sz="1900" dirty="0">
                <a:latin typeface="Sitka Heading" panose="02000505000000020004" pitchFamily="2" charset="0"/>
              </a:rPr>
              <a:t>брань; дети знают весь лексикон цензурной брани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900" dirty="0" smtClean="0">
                <a:latin typeface="Sitka Heading" panose="02000505000000020004" pitchFamily="2" charset="0"/>
              </a:rPr>
              <a:t>Они </a:t>
            </a:r>
            <a:r>
              <a:rPr lang="ru-RU" sz="1900" dirty="0">
                <a:latin typeface="Sitka Heading" panose="02000505000000020004" pitchFamily="2" charset="0"/>
              </a:rPr>
              <a:t>ругались, их язык вышел из-под контроля, их вызвали в полицию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900" dirty="0" smtClean="0">
                <a:latin typeface="Sitka Heading" panose="02000505000000020004" pitchFamily="2" charset="0"/>
              </a:rPr>
              <a:t>Оскорбления </a:t>
            </a:r>
            <a:r>
              <a:rPr lang="ru-RU" sz="1900" dirty="0">
                <a:latin typeface="Sitka Heading" panose="02000505000000020004" pitchFamily="2" charset="0"/>
              </a:rPr>
              <a:t>и неправильное распределение слов в сторону человека является преступлением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900" dirty="0" smtClean="0">
                <a:latin typeface="Sitka Heading" panose="02000505000000020004" pitchFamily="2" charset="0"/>
              </a:rPr>
              <a:t>Обычный </a:t>
            </a:r>
            <a:r>
              <a:rPr lang="ru-RU" sz="1900" dirty="0">
                <a:latin typeface="Sitka Heading" panose="02000505000000020004" pitchFamily="2" charset="0"/>
              </a:rPr>
              <a:t>студент, будучи молодым студентом…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900" dirty="0" smtClean="0">
                <a:latin typeface="Sitka Heading" panose="02000505000000020004" pitchFamily="2" charset="0"/>
              </a:rPr>
              <a:t>Герой </a:t>
            </a:r>
            <a:r>
              <a:rPr lang="ru-RU" sz="1900" dirty="0">
                <a:latin typeface="Sitka Heading" panose="02000505000000020004" pitchFamily="2" charset="0"/>
              </a:rPr>
              <a:t>делит людей на группы – гниды боящиеся и право имеющие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900" dirty="0" smtClean="0">
                <a:latin typeface="Sitka Heading" panose="02000505000000020004" pitchFamily="2" charset="0"/>
              </a:rPr>
              <a:t>У </a:t>
            </a:r>
            <a:r>
              <a:rPr lang="ru-RU" sz="1900" dirty="0">
                <a:latin typeface="Sitka Heading" panose="02000505000000020004" pitchFamily="2" charset="0"/>
              </a:rPr>
              <a:t>Сони совесть ее дерзает, но главные ее чувства – помогать своей семье, это сильно успокаивает</a:t>
            </a:r>
          </a:p>
          <a:p>
            <a:endParaRPr lang="ru-RU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945" y="69273"/>
            <a:ext cx="900811" cy="484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34"/>
            <a:ext cx="7056438" cy="37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441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9560" y="190500"/>
            <a:ext cx="5615939" cy="940398"/>
          </a:xfrm>
        </p:spPr>
        <p:txBody>
          <a:bodyPr/>
          <a:lstStyle/>
          <a:p>
            <a:r>
              <a:rPr lang="ru-RU" sz="2400" kern="0" spc="-20" dirty="0">
                <a:solidFill>
                  <a:srgbClr val="0071FF"/>
                </a:solidFill>
                <a:latin typeface="Sitka Subheading" panose="02000505000000020004" pitchFamily="2" charset="0"/>
                <a:cs typeface="Microsoft Sans Serif"/>
              </a:rPr>
              <a:t>Критерий</a:t>
            </a:r>
            <a:r>
              <a:rPr lang="ru-RU" sz="2400" kern="0" spc="-50" dirty="0">
                <a:solidFill>
                  <a:srgbClr val="0071FF"/>
                </a:solidFill>
                <a:latin typeface="Sitka Subheading" panose="02000505000000020004" pitchFamily="2" charset="0"/>
                <a:cs typeface="Microsoft Sans Serif"/>
              </a:rPr>
              <a:t> </a:t>
            </a:r>
            <a:r>
              <a:rPr lang="ru-RU" sz="2400" kern="0" spc="165" dirty="0">
                <a:solidFill>
                  <a:srgbClr val="0071FF"/>
                </a:solidFill>
                <a:latin typeface="Sitka Subheading" panose="02000505000000020004" pitchFamily="2" charset="0"/>
                <a:cs typeface="Microsoft Sans Serif"/>
              </a:rPr>
              <a:t>№</a:t>
            </a:r>
            <a:r>
              <a:rPr lang="ru-RU" sz="2400" kern="0" spc="-20" dirty="0">
                <a:solidFill>
                  <a:srgbClr val="0071FF"/>
                </a:solidFill>
                <a:latin typeface="Sitka Subheading" panose="02000505000000020004" pitchFamily="2" charset="0"/>
                <a:cs typeface="Microsoft Sans Serif"/>
              </a:rPr>
              <a:t> </a:t>
            </a:r>
            <a:r>
              <a:rPr lang="ru-RU" sz="2400" kern="0" dirty="0">
                <a:solidFill>
                  <a:srgbClr val="0071FF"/>
                </a:solidFill>
                <a:latin typeface="Sitka Subheading" panose="02000505000000020004" pitchFamily="2" charset="0"/>
                <a:cs typeface="Microsoft Sans Serif"/>
              </a:rPr>
              <a:t>5</a:t>
            </a:r>
            <a:r>
              <a:rPr lang="ru-RU" sz="2400" kern="0" spc="-15" dirty="0">
                <a:solidFill>
                  <a:srgbClr val="0071FF"/>
                </a:solidFill>
                <a:latin typeface="Sitka Subheading" panose="02000505000000020004" pitchFamily="2" charset="0"/>
                <a:cs typeface="Microsoft Sans Serif"/>
              </a:rPr>
              <a:t> </a:t>
            </a:r>
            <a:r>
              <a:rPr lang="ru-RU" sz="2400" kern="0" spc="-20" dirty="0">
                <a:solidFill>
                  <a:srgbClr val="0071FF"/>
                </a:solidFill>
                <a:latin typeface="Sitka Subheading" panose="02000505000000020004" pitchFamily="2" charset="0"/>
                <a:cs typeface="Microsoft Sans Serif"/>
              </a:rPr>
              <a:t>«Грамотность»</a:t>
            </a:r>
            <a:endParaRPr lang="ru-RU" dirty="0">
              <a:latin typeface="Sitka Subheading" panose="02000505000000020004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-138545" y="1650000"/>
            <a:ext cx="6842161" cy="2944226"/>
          </a:xfrm>
        </p:spPr>
        <p:txBody>
          <a:bodyPr>
            <a:normAutofit/>
          </a:bodyPr>
          <a:lstStyle/>
          <a:p>
            <a:pPr marL="907415" lvl="0" defTabSz="914400">
              <a:spcBef>
                <a:spcPts val="100"/>
              </a:spcBef>
            </a:pPr>
            <a:r>
              <a:rPr lang="ru-RU" sz="1800" kern="0" spc="-30" dirty="0">
                <a:solidFill>
                  <a:prstClr val="black"/>
                </a:solidFill>
                <a:latin typeface="Sitka Banner" panose="02000505000000020004" pitchFamily="2" charset="0"/>
                <a:cs typeface="Microsoft Sans Serif"/>
              </a:rPr>
              <a:t>Данный</a:t>
            </a:r>
            <a:r>
              <a:rPr lang="ru-RU" sz="1800" kern="0" spc="-95" dirty="0">
                <a:solidFill>
                  <a:prstClr val="black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800" kern="0" spc="-10" dirty="0">
                <a:solidFill>
                  <a:prstClr val="black"/>
                </a:solidFill>
                <a:latin typeface="Sitka Banner" panose="02000505000000020004" pitchFamily="2" charset="0"/>
                <a:cs typeface="Microsoft Sans Serif"/>
              </a:rPr>
              <a:t>критерий</a:t>
            </a:r>
            <a:r>
              <a:rPr lang="ru-RU" sz="1800" kern="0" spc="-110" dirty="0">
                <a:solidFill>
                  <a:prstClr val="black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800" kern="0" spc="-35" dirty="0">
                <a:solidFill>
                  <a:prstClr val="black"/>
                </a:solidFill>
                <a:latin typeface="Sitka Banner" panose="02000505000000020004" pitchFamily="2" charset="0"/>
                <a:cs typeface="Microsoft Sans Serif"/>
              </a:rPr>
              <a:t>позволяет</a:t>
            </a:r>
            <a:r>
              <a:rPr lang="ru-RU" sz="1800" kern="0" spc="-114" dirty="0">
                <a:solidFill>
                  <a:prstClr val="black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800" kern="0" dirty="0">
                <a:solidFill>
                  <a:prstClr val="black"/>
                </a:solidFill>
                <a:latin typeface="Sitka Banner" panose="02000505000000020004" pitchFamily="2" charset="0"/>
                <a:cs typeface="Microsoft Sans Serif"/>
              </a:rPr>
              <a:t>оценить</a:t>
            </a:r>
            <a:r>
              <a:rPr lang="ru-RU" sz="1800" kern="0" spc="-100" dirty="0">
                <a:solidFill>
                  <a:prstClr val="black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800" kern="0" spc="-10" dirty="0">
                <a:solidFill>
                  <a:prstClr val="black"/>
                </a:solidFill>
                <a:latin typeface="Sitka Banner" panose="02000505000000020004" pitchFamily="2" charset="0"/>
                <a:cs typeface="Microsoft Sans Serif"/>
              </a:rPr>
              <a:t>грамотность</a:t>
            </a:r>
          </a:p>
          <a:p>
            <a:pPr marL="907415" lvl="0" defTabSz="914400">
              <a:spcBef>
                <a:spcPts val="5"/>
              </a:spcBef>
            </a:pPr>
            <a:r>
              <a:rPr lang="ru-RU" sz="1800" kern="0" spc="-10" dirty="0">
                <a:solidFill>
                  <a:prstClr val="black"/>
                </a:solidFill>
                <a:latin typeface="Sitka Banner" panose="02000505000000020004" pitchFamily="2" charset="0"/>
                <a:cs typeface="Microsoft Sans Serif"/>
              </a:rPr>
              <a:t>выпускника.</a:t>
            </a:r>
          </a:p>
          <a:p>
            <a:pPr marL="907415" marR="5080" lvl="0" defTabSz="914400">
              <a:spcBef>
                <a:spcPts val="1200"/>
              </a:spcBef>
            </a:pPr>
            <a:r>
              <a:rPr lang="ru-RU" sz="1800" b="1" kern="0" spc="-10" dirty="0">
                <a:solidFill>
                  <a:srgbClr val="00AFEF"/>
                </a:solidFill>
                <a:latin typeface="Sitka Banner" panose="02000505000000020004" pitchFamily="2" charset="0"/>
                <a:cs typeface="Arial"/>
              </a:rPr>
              <a:t>«Незачёт»</a:t>
            </a:r>
            <a:r>
              <a:rPr lang="ru-RU" sz="1800" b="1" kern="0" spc="-30" dirty="0">
                <a:solidFill>
                  <a:srgbClr val="00AFEF"/>
                </a:solidFill>
                <a:latin typeface="Sitka Banner" panose="02000505000000020004" pitchFamily="2" charset="0"/>
                <a:cs typeface="Arial"/>
              </a:rPr>
              <a:t> </a:t>
            </a:r>
            <a:r>
              <a:rPr lang="ru-RU" sz="1800" kern="0" dirty="0">
                <a:solidFill>
                  <a:prstClr val="black"/>
                </a:solidFill>
                <a:latin typeface="Sitka Banner" panose="02000505000000020004" pitchFamily="2" charset="0"/>
                <a:cs typeface="Microsoft Sans Serif"/>
              </a:rPr>
              <a:t>ставится</a:t>
            </a:r>
            <a:r>
              <a:rPr lang="ru-RU" sz="1800" kern="0" spc="-10" dirty="0">
                <a:solidFill>
                  <a:prstClr val="black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800" kern="0" dirty="0">
                <a:solidFill>
                  <a:prstClr val="black"/>
                </a:solidFill>
                <a:latin typeface="Sitka Banner" panose="02000505000000020004" pitchFamily="2" charset="0"/>
                <a:cs typeface="Microsoft Sans Serif"/>
              </a:rPr>
              <a:t>при</a:t>
            </a:r>
            <a:r>
              <a:rPr lang="ru-RU" sz="1800" kern="0" spc="-20" dirty="0">
                <a:solidFill>
                  <a:prstClr val="black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800" kern="0" dirty="0">
                <a:solidFill>
                  <a:prstClr val="black"/>
                </a:solidFill>
                <a:latin typeface="Sitka Banner" panose="02000505000000020004" pitchFamily="2" charset="0"/>
                <a:cs typeface="Microsoft Sans Serif"/>
              </a:rPr>
              <a:t>условии,</a:t>
            </a:r>
            <a:r>
              <a:rPr lang="ru-RU" sz="1800" kern="0" spc="20" dirty="0">
                <a:solidFill>
                  <a:prstClr val="black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800" kern="0" dirty="0">
                <a:solidFill>
                  <a:prstClr val="black"/>
                </a:solidFill>
                <a:latin typeface="Sitka Banner" panose="02000505000000020004" pitchFamily="2" charset="0"/>
                <a:cs typeface="Microsoft Sans Serif"/>
              </a:rPr>
              <a:t>если</a:t>
            </a:r>
            <a:r>
              <a:rPr lang="ru-RU" sz="1800" kern="0" spc="-15" dirty="0">
                <a:solidFill>
                  <a:prstClr val="black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800" kern="0" dirty="0">
                <a:solidFill>
                  <a:prstClr val="black"/>
                </a:solidFill>
                <a:latin typeface="Sitka Banner" panose="02000505000000020004" pitchFamily="2" charset="0"/>
                <a:cs typeface="Microsoft Sans Serif"/>
              </a:rPr>
              <a:t>на</a:t>
            </a:r>
            <a:r>
              <a:rPr lang="ru-RU" sz="1800" kern="0" spc="-5" dirty="0">
                <a:solidFill>
                  <a:prstClr val="black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800" kern="0" dirty="0">
                <a:solidFill>
                  <a:prstClr val="black"/>
                </a:solidFill>
                <a:latin typeface="Sitka Banner" panose="02000505000000020004" pitchFamily="2" charset="0"/>
                <a:cs typeface="Microsoft Sans Serif"/>
              </a:rPr>
              <a:t>100</a:t>
            </a:r>
            <a:r>
              <a:rPr lang="ru-RU" sz="1800" kern="0" spc="-15" dirty="0">
                <a:solidFill>
                  <a:prstClr val="black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800" kern="0" dirty="0">
                <a:solidFill>
                  <a:prstClr val="black"/>
                </a:solidFill>
                <a:latin typeface="Sitka Banner" panose="02000505000000020004" pitchFamily="2" charset="0"/>
                <a:cs typeface="Microsoft Sans Serif"/>
              </a:rPr>
              <a:t>слов</a:t>
            </a:r>
            <a:r>
              <a:rPr lang="ru-RU" sz="1800" kern="0" spc="-10" dirty="0">
                <a:solidFill>
                  <a:prstClr val="black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800" kern="0" dirty="0">
                <a:solidFill>
                  <a:prstClr val="black"/>
                </a:solidFill>
                <a:latin typeface="Sitka Banner" panose="02000505000000020004" pitchFamily="2" charset="0"/>
                <a:cs typeface="Microsoft Sans Serif"/>
              </a:rPr>
              <a:t>в</a:t>
            </a:r>
            <a:r>
              <a:rPr lang="ru-RU" sz="1800" kern="0" spc="10" dirty="0">
                <a:solidFill>
                  <a:prstClr val="black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800" kern="0" spc="-10" dirty="0">
                <a:solidFill>
                  <a:prstClr val="black"/>
                </a:solidFill>
                <a:latin typeface="Sitka Banner" panose="02000505000000020004" pitchFamily="2" charset="0"/>
                <a:cs typeface="Microsoft Sans Serif"/>
              </a:rPr>
              <a:t>среднем приходится</a:t>
            </a:r>
            <a:r>
              <a:rPr lang="ru-RU" sz="1800" kern="0" spc="-55" dirty="0">
                <a:solidFill>
                  <a:prstClr val="black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800" kern="0" dirty="0">
                <a:solidFill>
                  <a:prstClr val="black"/>
                </a:solidFill>
                <a:latin typeface="Sitka Banner" panose="02000505000000020004" pitchFamily="2" charset="0"/>
                <a:cs typeface="Microsoft Sans Serif"/>
              </a:rPr>
              <a:t>в</a:t>
            </a:r>
            <a:r>
              <a:rPr lang="ru-RU" sz="1800" kern="0" spc="-40" dirty="0">
                <a:solidFill>
                  <a:prstClr val="black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800" kern="0" spc="-10" dirty="0">
                <a:solidFill>
                  <a:prstClr val="black"/>
                </a:solidFill>
                <a:latin typeface="Sitka Banner" panose="02000505000000020004" pitchFamily="2" charset="0"/>
                <a:cs typeface="Microsoft Sans Serif"/>
              </a:rPr>
              <a:t>сумме</a:t>
            </a:r>
            <a:r>
              <a:rPr lang="ru-RU" sz="1800" kern="0" spc="-45" dirty="0">
                <a:solidFill>
                  <a:prstClr val="black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800" kern="0" dirty="0">
                <a:solidFill>
                  <a:prstClr val="black"/>
                </a:solidFill>
                <a:latin typeface="Sitka Banner" panose="02000505000000020004" pitchFamily="2" charset="0"/>
                <a:cs typeface="Microsoft Sans Serif"/>
              </a:rPr>
              <a:t>более</a:t>
            </a:r>
            <a:r>
              <a:rPr lang="ru-RU" sz="1800" kern="0" spc="-65" dirty="0">
                <a:solidFill>
                  <a:prstClr val="black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800" kern="0" dirty="0">
                <a:solidFill>
                  <a:prstClr val="black"/>
                </a:solidFill>
                <a:latin typeface="Sitka Banner" panose="02000505000000020004" pitchFamily="2" charset="0"/>
                <a:cs typeface="Microsoft Sans Serif"/>
              </a:rPr>
              <a:t>пяти</a:t>
            </a:r>
            <a:r>
              <a:rPr lang="ru-RU" sz="1800" kern="0" spc="-85" dirty="0">
                <a:solidFill>
                  <a:prstClr val="black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800" kern="0" spc="-10" dirty="0">
                <a:solidFill>
                  <a:prstClr val="black"/>
                </a:solidFill>
                <a:latin typeface="Sitka Banner" panose="02000505000000020004" pitchFamily="2" charset="0"/>
                <a:cs typeface="Microsoft Sans Serif"/>
              </a:rPr>
              <a:t>ошибок:</a:t>
            </a:r>
            <a:r>
              <a:rPr lang="ru-RU" sz="1800" kern="0" spc="-50" dirty="0">
                <a:solidFill>
                  <a:prstClr val="black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800" kern="0" spc="-10" dirty="0">
                <a:solidFill>
                  <a:prstClr val="black"/>
                </a:solidFill>
                <a:latin typeface="Sitka Banner" panose="02000505000000020004" pitchFamily="2" charset="0"/>
                <a:cs typeface="Microsoft Sans Serif"/>
              </a:rPr>
              <a:t>грамматических, </a:t>
            </a:r>
            <a:r>
              <a:rPr lang="ru-RU" sz="1800" kern="0" spc="-20" dirty="0">
                <a:solidFill>
                  <a:prstClr val="black"/>
                </a:solidFill>
                <a:latin typeface="Sitka Banner" panose="02000505000000020004" pitchFamily="2" charset="0"/>
                <a:cs typeface="Microsoft Sans Serif"/>
              </a:rPr>
              <a:t>орфографических,</a:t>
            </a:r>
            <a:r>
              <a:rPr lang="ru-RU" sz="1800" kern="0" spc="10" dirty="0">
                <a:solidFill>
                  <a:prstClr val="black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800" kern="0" spc="-10" dirty="0">
                <a:solidFill>
                  <a:prstClr val="black"/>
                </a:solidFill>
                <a:latin typeface="Sitka Banner" panose="02000505000000020004" pitchFamily="2" charset="0"/>
                <a:cs typeface="Microsoft Sans Serif"/>
              </a:rPr>
              <a:t>пунктуационных.</a:t>
            </a:r>
            <a:endParaRPr lang="ru-RU" sz="1800" kern="0" dirty="0">
              <a:solidFill>
                <a:prstClr val="black"/>
              </a:solidFill>
              <a:latin typeface="Sitka Banner" panose="02000505000000020004" pitchFamily="2" charset="0"/>
              <a:cs typeface="Arial"/>
            </a:endParaRPr>
          </a:p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34"/>
            <a:ext cx="7056438" cy="37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3131" y="69273"/>
            <a:ext cx="983625" cy="484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186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5280" y="69272"/>
            <a:ext cx="4605895" cy="395548"/>
          </a:xfrm>
        </p:spPr>
        <p:txBody>
          <a:bodyPr>
            <a:normAutofit fontScale="90000"/>
          </a:bodyPr>
          <a:lstStyle/>
          <a:p>
            <a:r>
              <a:rPr lang="ru-RU" dirty="0"/>
              <a:t>КРИТЕРИЙ 5. ГРАМОТНОСТЬ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433843" y="1005840"/>
            <a:ext cx="4507332" cy="73416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335280" y="777240"/>
            <a:ext cx="6368336" cy="3816986"/>
          </a:xfrm>
        </p:spPr>
        <p:txBody>
          <a:bodyPr>
            <a:normAutofit fontScale="92500" lnSpcReduction="10000"/>
          </a:bodyPr>
          <a:lstStyle/>
          <a:p>
            <a:r>
              <a:rPr lang="ru-RU" sz="1900" kern="0" spc="-25" dirty="0" smtClean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Рекомендации</a:t>
            </a:r>
            <a:r>
              <a:rPr lang="ru-RU" sz="1900" kern="0" spc="5" dirty="0" smtClean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900" kern="0" dirty="0" smtClean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по</a:t>
            </a:r>
            <a:r>
              <a:rPr lang="ru-RU" sz="1900" kern="0" spc="-50" dirty="0" smtClean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900" kern="0" spc="-20" dirty="0" smtClean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квалификации</a:t>
            </a:r>
            <a:r>
              <a:rPr lang="ru-RU" sz="1900" kern="0" spc="5" dirty="0" smtClean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900" kern="0" spc="-10" dirty="0" smtClean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ошибок,</a:t>
            </a:r>
            <a:r>
              <a:rPr lang="ru-RU" sz="1900" kern="0" spc="-50" dirty="0" smtClean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900" kern="0" dirty="0" smtClean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в</a:t>
            </a:r>
            <a:r>
              <a:rPr lang="ru-RU" sz="1900" kern="0" spc="-65" dirty="0" smtClean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900" kern="0" dirty="0" smtClean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том</a:t>
            </a:r>
            <a:r>
              <a:rPr lang="ru-RU" sz="1900" kern="0" spc="-50" dirty="0" smtClean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900" kern="0" dirty="0" smtClean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числе</a:t>
            </a:r>
            <a:r>
              <a:rPr lang="ru-RU" sz="1900" kern="0" spc="-55" dirty="0" smtClean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900" kern="0" spc="-10" dirty="0" smtClean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классификаторы </a:t>
            </a:r>
            <a:r>
              <a:rPr lang="ru-RU" sz="1900" kern="0" spc="-30" dirty="0" smtClean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грамматических</a:t>
            </a:r>
            <a:r>
              <a:rPr lang="ru-RU" sz="1900" kern="0" spc="-10" dirty="0" smtClean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900" kern="0" dirty="0" smtClean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и</a:t>
            </a:r>
            <a:r>
              <a:rPr lang="ru-RU" sz="1900" kern="0" spc="-75" dirty="0" smtClean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900" kern="0" dirty="0" smtClean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речевых</a:t>
            </a:r>
            <a:r>
              <a:rPr lang="ru-RU" sz="1900" kern="0" spc="-30" dirty="0" smtClean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900" kern="0" spc="-10" dirty="0" smtClean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ошибок</a:t>
            </a:r>
            <a:r>
              <a:rPr lang="ru-RU" sz="1900" kern="0" spc="-65" dirty="0" smtClean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900" kern="0" dirty="0" smtClean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даны</a:t>
            </a:r>
            <a:r>
              <a:rPr lang="ru-RU" sz="1900" kern="0" spc="-75" dirty="0" smtClean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900" kern="0" dirty="0" smtClean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в</a:t>
            </a:r>
            <a:r>
              <a:rPr lang="ru-RU" sz="1900" kern="0" spc="-75" dirty="0" smtClean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900" kern="0" spc="-25" dirty="0" smtClean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Методических</a:t>
            </a:r>
            <a:r>
              <a:rPr lang="ru-RU" sz="1900" kern="0" spc="-10" dirty="0" smtClean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материалах</a:t>
            </a:r>
            <a:r>
              <a:rPr lang="ru-RU" sz="1900" kern="0" spc="-15" dirty="0" smtClean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900" kern="0" spc="-25" dirty="0" smtClean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для председателей</a:t>
            </a:r>
            <a:r>
              <a:rPr lang="ru-RU" sz="1900" kern="0" spc="-10" dirty="0" smtClean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900" kern="0" dirty="0" smtClean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и</a:t>
            </a:r>
            <a:r>
              <a:rPr lang="ru-RU" sz="1900" kern="0" spc="-95" dirty="0" smtClean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900" kern="0" dirty="0" smtClean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членов</a:t>
            </a:r>
            <a:r>
              <a:rPr lang="ru-RU" sz="1900" kern="0" spc="-70" dirty="0" smtClean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900" kern="0" spc="-20" dirty="0" smtClean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предметных</a:t>
            </a:r>
            <a:r>
              <a:rPr lang="ru-RU" sz="1900" kern="0" spc="-45" dirty="0" smtClean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900" kern="0" spc="-20" dirty="0" smtClean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комиссий</a:t>
            </a:r>
            <a:r>
              <a:rPr lang="ru-RU" sz="1900" kern="0" spc="-80" dirty="0" smtClean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900" kern="0" spc="-10" dirty="0" smtClean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субъектов</a:t>
            </a:r>
            <a:r>
              <a:rPr lang="ru-RU" sz="1900" kern="0" spc="-15" dirty="0" smtClean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900" kern="0" spc="-20" dirty="0" smtClean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Российской</a:t>
            </a:r>
            <a:r>
              <a:rPr lang="ru-RU" sz="1900" kern="0" spc="-65" dirty="0" smtClean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900" kern="0" spc="-25" dirty="0" smtClean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Федерации</a:t>
            </a:r>
            <a:r>
              <a:rPr lang="ru-RU" sz="1900" kern="0" spc="-35" dirty="0" smtClean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900" kern="0" spc="-25" dirty="0" smtClean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по </a:t>
            </a:r>
            <a:r>
              <a:rPr lang="ru-RU" sz="1900" kern="0" spc="-20" dirty="0" smtClean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проверке</a:t>
            </a:r>
            <a:r>
              <a:rPr lang="ru-RU" sz="1900" kern="0" spc="-40" dirty="0" smtClean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900" kern="0" dirty="0" smtClean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выполнения</a:t>
            </a:r>
            <a:r>
              <a:rPr lang="ru-RU" sz="1900" kern="0" spc="-55" dirty="0" smtClean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900" kern="0" spc="-10" dirty="0" smtClean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заданий</a:t>
            </a:r>
            <a:r>
              <a:rPr lang="ru-RU" sz="1900" kern="0" spc="-80" dirty="0" smtClean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900" kern="0" dirty="0" smtClean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с</a:t>
            </a:r>
            <a:r>
              <a:rPr lang="ru-RU" sz="1900" kern="0" spc="-80" dirty="0" smtClean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900" kern="0" spc="-25" dirty="0" smtClean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развернутым</a:t>
            </a:r>
            <a:r>
              <a:rPr lang="ru-RU" sz="1900" kern="0" spc="-20" dirty="0" smtClean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ответом</a:t>
            </a:r>
            <a:r>
              <a:rPr lang="ru-RU" sz="1900" kern="0" spc="-35" dirty="0" smtClean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900" kern="0" spc="-20" dirty="0" smtClean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экзаменационных</a:t>
            </a:r>
            <a:r>
              <a:rPr lang="ru-RU" sz="1900" kern="0" spc="-45" dirty="0" smtClean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900" kern="0" dirty="0" smtClean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работ</a:t>
            </a:r>
            <a:r>
              <a:rPr lang="ru-RU" sz="1900" kern="0" spc="-70" dirty="0" smtClean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900" kern="0" spc="-25" dirty="0" smtClean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ЕГЭ </a:t>
            </a:r>
            <a:r>
              <a:rPr lang="ru-RU" sz="1900" kern="0" dirty="0" smtClean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по</a:t>
            </a:r>
            <a:r>
              <a:rPr lang="ru-RU" sz="1900" kern="0" spc="-80" dirty="0" smtClean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900" kern="0" spc="-20" dirty="0" smtClean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русскому</a:t>
            </a:r>
            <a:r>
              <a:rPr lang="ru-RU" sz="1900" kern="0" spc="-40" dirty="0" smtClean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900" kern="0" spc="-20" dirty="0" smtClean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языку</a:t>
            </a:r>
            <a:r>
              <a:rPr lang="ru-RU" sz="1900" kern="0" spc="-85" dirty="0" smtClean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900" kern="0" spc="-25" dirty="0" smtClean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(публикуются</a:t>
            </a:r>
            <a:r>
              <a:rPr lang="ru-RU" sz="1900" kern="0" spc="5" dirty="0" smtClean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900" kern="0" dirty="0" smtClean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на</a:t>
            </a:r>
            <a:r>
              <a:rPr lang="ru-RU" sz="1900" kern="0" spc="-90" dirty="0" smtClean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900" kern="0" dirty="0" smtClean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официальном</a:t>
            </a:r>
            <a:r>
              <a:rPr lang="ru-RU" sz="1900" kern="0" spc="-35" dirty="0" smtClean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900" kern="0" dirty="0" smtClean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сайте</a:t>
            </a:r>
            <a:r>
              <a:rPr lang="ru-RU" sz="1900" kern="0" spc="-75" dirty="0" smtClean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900" kern="0" spc="-30" dirty="0" smtClean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ФГБНУ</a:t>
            </a:r>
            <a:r>
              <a:rPr lang="ru-RU" sz="1900" kern="0" spc="-50" dirty="0" smtClean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900" kern="0" spc="-10" dirty="0" smtClean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«ФИПИ»)</a:t>
            </a:r>
          </a:p>
          <a:p>
            <a:endParaRPr lang="ru-RU" sz="1900" kern="0" spc="-10" dirty="0" smtClean="0">
              <a:solidFill>
                <a:sysClr val="windowText" lastClr="000000"/>
              </a:solidFill>
              <a:latin typeface="Sitka Banner" panose="02000505000000020004" pitchFamily="2" charset="0"/>
              <a:cs typeface="Microsoft Sans Serif"/>
            </a:endParaRPr>
          </a:p>
          <a:p>
            <a:pPr marL="241300" marR="5080" lvl="0" indent="-228600" defTabSz="914400">
              <a:lnSpc>
                <a:spcPct val="90100"/>
              </a:lnSpc>
              <a:spcBef>
                <a:spcPts val="330"/>
              </a:spcBef>
              <a:buClr>
                <a:srgbClr val="00C1FB"/>
              </a:buClr>
              <a:buFont typeface="Wingdings"/>
              <a:buChar char=""/>
              <a:tabLst>
                <a:tab pos="241300" algn="l"/>
              </a:tabLst>
            </a:pPr>
            <a:r>
              <a:rPr lang="ru-RU" sz="1900" kern="0" spc="-1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Подробные</a:t>
            </a:r>
            <a:r>
              <a:rPr lang="ru-RU" sz="1900" kern="0" spc="-8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900" kern="0" spc="-1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разъяснения</a:t>
            </a:r>
            <a:r>
              <a:rPr lang="ru-RU" sz="1900" kern="0" spc="-6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900" kern="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о</a:t>
            </a:r>
            <a:r>
              <a:rPr lang="ru-RU" sz="1900" kern="0" spc="-9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900" kern="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негрубых,</a:t>
            </a:r>
            <a:r>
              <a:rPr lang="ru-RU" sz="1900" kern="0" spc="-35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900" kern="0" spc="-1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однотипных</a:t>
            </a:r>
            <a:r>
              <a:rPr lang="ru-RU" sz="1900" kern="0" spc="-7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900" kern="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и</a:t>
            </a:r>
            <a:r>
              <a:rPr lang="ru-RU" sz="1900" kern="0" spc="-8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900" kern="0" spc="-1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повторяющихся</a:t>
            </a:r>
            <a:r>
              <a:rPr lang="ru-RU" sz="1900" kern="0" spc="-35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900" kern="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ошибках</a:t>
            </a:r>
            <a:r>
              <a:rPr lang="ru-RU" sz="1900" kern="0" spc="-7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900" kern="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даны</a:t>
            </a:r>
            <a:r>
              <a:rPr lang="ru-RU" sz="1900" kern="0" spc="-85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900" kern="0" spc="-5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в </a:t>
            </a:r>
            <a:r>
              <a:rPr lang="ru-RU" sz="1900" kern="0" spc="-25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Методических</a:t>
            </a:r>
            <a:r>
              <a:rPr lang="ru-RU" sz="1900" kern="0" spc="-1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материалах</a:t>
            </a:r>
            <a:r>
              <a:rPr lang="ru-RU" sz="1900" kern="0" spc="-5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900" kern="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для</a:t>
            </a:r>
            <a:r>
              <a:rPr lang="ru-RU" sz="1900" kern="0" spc="-55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900" kern="0" spc="-25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председателей</a:t>
            </a:r>
            <a:r>
              <a:rPr lang="ru-RU" sz="1900" kern="0" spc="-1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900" kern="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и</a:t>
            </a:r>
            <a:r>
              <a:rPr lang="ru-RU" sz="1900" kern="0" spc="-75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900" kern="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членов</a:t>
            </a:r>
            <a:r>
              <a:rPr lang="ru-RU" sz="1900" kern="0" spc="-4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900" kern="0" spc="-2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предметных</a:t>
            </a:r>
            <a:r>
              <a:rPr lang="ru-RU" sz="1900" kern="0" spc="-25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900" kern="0" spc="-1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комиссий субъектов</a:t>
            </a:r>
            <a:r>
              <a:rPr lang="ru-RU" sz="1900" kern="0" spc="-35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900" kern="0" spc="-2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Российской</a:t>
            </a:r>
            <a:r>
              <a:rPr lang="ru-RU" sz="1900" kern="0" spc="-8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900" kern="0" spc="-2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Федерации</a:t>
            </a:r>
            <a:r>
              <a:rPr lang="ru-RU" sz="1900" kern="0" spc="-5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900" kern="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по</a:t>
            </a:r>
            <a:r>
              <a:rPr lang="ru-RU" sz="1900" kern="0" spc="-85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900" kern="0" spc="-2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проверке</a:t>
            </a:r>
            <a:r>
              <a:rPr lang="ru-RU" sz="1900" kern="0" spc="-7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900" kern="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выполнения</a:t>
            </a:r>
            <a:r>
              <a:rPr lang="ru-RU" sz="1900" kern="0" spc="-7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900" kern="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заданий</a:t>
            </a:r>
            <a:r>
              <a:rPr lang="ru-RU" sz="1900" kern="0" spc="-7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900" kern="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с</a:t>
            </a:r>
            <a:r>
              <a:rPr lang="ru-RU" sz="1900" kern="0" spc="-95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900" kern="0" spc="-1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развернутым </a:t>
            </a:r>
            <a:r>
              <a:rPr lang="ru-RU" sz="1900" kern="0" spc="-25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ответом</a:t>
            </a:r>
            <a:r>
              <a:rPr lang="ru-RU" sz="1900" kern="0" spc="-65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900" kern="0" spc="-2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экзаменационных</a:t>
            </a:r>
            <a:r>
              <a:rPr lang="ru-RU" sz="1900" kern="0" spc="-5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900" kern="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работ</a:t>
            </a:r>
            <a:r>
              <a:rPr lang="ru-RU" sz="1900" kern="0" spc="-75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900" kern="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ЕГЭ</a:t>
            </a:r>
            <a:r>
              <a:rPr lang="ru-RU" sz="1900" kern="0" spc="-7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900" kern="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по</a:t>
            </a:r>
            <a:r>
              <a:rPr lang="ru-RU" sz="1900" kern="0" spc="-8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900" kern="0" spc="-2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русскому</a:t>
            </a:r>
            <a:r>
              <a:rPr lang="ru-RU" sz="1900" kern="0" spc="-45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900" kern="0" spc="-2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языку</a:t>
            </a:r>
            <a:r>
              <a:rPr lang="ru-RU" sz="1900" kern="0" spc="-9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900" kern="0" spc="-25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(публикуются</a:t>
            </a:r>
            <a:r>
              <a:rPr lang="ru-RU" sz="1900" kern="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900" kern="0" spc="-25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на </a:t>
            </a:r>
            <a:r>
              <a:rPr lang="ru-RU" sz="1900" kern="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официальном</a:t>
            </a:r>
            <a:r>
              <a:rPr lang="ru-RU" sz="1900" kern="0" spc="-55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900" kern="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сайте</a:t>
            </a:r>
            <a:r>
              <a:rPr lang="ru-RU" sz="1900" kern="0" spc="-9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900" kern="0" spc="-45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ФГБНУ</a:t>
            </a:r>
            <a:r>
              <a:rPr lang="ru-RU" sz="1900" kern="0" spc="-6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900" kern="0" spc="-1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«ФИПИ»)</a:t>
            </a:r>
            <a:endParaRPr lang="ru-RU" sz="1900" kern="0" dirty="0">
              <a:solidFill>
                <a:sysClr val="windowText" lastClr="000000"/>
              </a:solidFill>
              <a:latin typeface="Sitka Banner" panose="02000505000000020004" pitchFamily="2" charset="0"/>
              <a:cs typeface="Microsoft Sans Serif"/>
            </a:endParaRPr>
          </a:p>
          <a:p>
            <a:endParaRPr lang="ru-RU" sz="2000" kern="0" spc="-10" dirty="0" smtClean="0">
              <a:solidFill>
                <a:sysClr val="windowText" lastClr="000000"/>
              </a:solidFill>
              <a:latin typeface="Microsoft Sans Serif"/>
              <a:cs typeface="Microsoft Sans Serif"/>
            </a:endParaRPr>
          </a:p>
          <a:p>
            <a:endParaRPr lang="ru-RU" sz="2000" kern="0" spc="-10" dirty="0" smtClean="0">
              <a:solidFill>
                <a:sysClr val="windowText" lastClr="000000"/>
              </a:solidFill>
              <a:latin typeface="Microsoft Sans Serif"/>
              <a:cs typeface="Microsoft Sans Serif"/>
            </a:endParaRPr>
          </a:p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34"/>
            <a:ext cx="7056438" cy="37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5164" y="69272"/>
            <a:ext cx="886956" cy="484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2822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3843" y="-1073727"/>
            <a:ext cx="4507332" cy="22046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3843" y="1079256"/>
            <a:ext cx="4507332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228600" y="491836"/>
            <a:ext cx="6475015" cy="4463281"/>
          </a:xfrm>
        </p:spPr>
        <p:txBody>
          <a:bodyPr>
            <a:normAutofit fontScale="92500"/>
          </a:bodyPr>
          <a:lstStyle/>
          <a:p>
            <a:pPr marL="810895" lvl="0" algn="ctr" defTabSz="914400">
              <a:spcBef>
                <a:spcPts val="365"/>
              </a:spcBef>
            </a:pPr>
            <a:r>
              <a:rPr lang="ru-RU" sz="2300" kern="0" spc="-1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Максимальное</a:t>
            </a:r>
            <a:r>
              <a:rPr lang="ru-RU" sz="2300" kern="0" spc="-2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количество</a:t>
            </a:r>
            <a:r>
              <a:rPr lang="ru-RU" sz="2300" kern="0" spc="-35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2300" kern="0" spc="-1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ошибок</a:t>
            </a:r>
            <a:r>
              <a:rPr lang="ru-RU" sz="2300" kern="0" spc="-6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2300" kern="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=</a:t>
            </a:r>
            <a:r>
              <a:rPr lang="ru-RU" sz="2300" kern="0" spc="-6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2300" kern="0" spc="-2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количество</a:t>
            </a:r>
            <a:r>
              <a:rPr lang="ru-RU" sz="2300" kern="0" spc="-35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2300" kern="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слов</a:t>
            </a:r>
            <a:r>
              <a:rPr lang="ru-RU" sz="2300" kern="0" spc="-55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2300" kern="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в</a:t>
            </a:r>
            <a:r>
              <a:rPr lang="ru-RU" sz="2300" kern="0" spc="-7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2300" kern="0" spc="-1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тексте,</a:t>
            </a:r>
            <a:r>
              <a:rPr lang="ru-RU" sz="2300" kern="0" spc="-55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2300" kern="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делённое</a:t>
            </a:r>
            <a:r>
              <a:rPr lang="ru-RU" sz="2300" kern="0" spc="-35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2300" kern="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на</a:t>
            </a:r>
            <a:r>
              <a:rPr lang="ru-RU" sz="2300" kern="0" spc="-65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2300" kern="0" spc="-25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20.</a:t>
            </a:r>
            <a:endParaRPr lang="ru-RU" sz="2300" kern="0" dirty="0">
              <a:solidFill>
                <a:sysClr val="windowText" lastClr="000000"/>
              </a:solidFill>
              <a:latin typeface="Sitka Banner" panose="02000505000000020004" pitchFamily="2" charset="0"/>
              <a:cs typeface="Microsoft Sans Serif"/>
            </a:endParaRPr>
          </a:p>
          <a:p>
            <a:pPr marL="138430" lvl="0" algn="ctr" defTabSz="914400">
              <a:spcBef>
                <a:spcPts val="265"/>
              </a:spcBef>
            </a:pPr>
            <a:r>
              <a:rPr lang="ru-RU" sz="2300" kern="0" spc="-25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Округление</a:t>
            </a:r>
            <a:r>
              <a:rPr lang="ru-RU" sz="2300" kern="0" spc="15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2300" kern="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в</a:t>
            </a:r>
            <a:r>
              <a:rPr lang="ru-RU" sz="2300" kern="0" spc="-8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2300" kern="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большую</a:t>
            </a:r>
            <a:r>
              <a:rPr lang="ru-RU" sz="2300" kern="0" spc="-5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2300" kern="0" spc="-1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сторону.</a:t>
            </a:r>
            <a:endParaRPr lang="ru-RU" sz="2300" kern="0" dirty="0">
              <a:solidFill>
                <a:sysClr val="windowText" lastClr="000000"/>
              </a:solidFill>
              <a:latin typeface="Sitka Banner" panose="02000505000000020004" pitchFamily="2" charset="0"/>
              <a:cs typeface="Microsoft Sans Serif"/>
            </a:endParaRPr>
          </a:p>
          <a:p>
            <a:pPr marL="144145" lvl="0" algn="ctr" defTabSz="914400">
              <a:spcBef>
                <a:spcPts val="1200"/>
              </a:spcBef>
            </a:pPr>
            <a:r>
              <a:rPr lang="ru-RU" sz="2300" b="1" kern="0" dirty="0">
                <a:solidFill>
                  <a:srgbClr val="6678C2"/>
                </a:solidFill>
                <a:latin typeface="Sitka Banner" panose="02000505000000020004" pitchFamily="2" charset="0"/>
                <a:cs typeface="Arial"/>
              </a:rPr>
              <a:t>370</a:t>
            </a:r>
            <a:r>
              <a:rPr lang="ru-RU" sz="2300" b="1" kern="0" spc="-20" dirty="0">
                <a:solidFill>
                  <a:srgbClr val="6678C2"/>
                </a:solidFill>
                <a:latin typeface="Sitka Banner" panose="02000505000000020004" pitchFamily="2" charset="0"/>
                <a:cs typeface="Arial"/>
              </a:rPr>
              <a:t> </a:t>
            </a:r>
            <a:r>
              <a:rPr lang="ru-RU" sz="2300" b="1" kern="0" dirty="0">
                <a:solidFill>
                  <a:srgbClr val="6678C2"/>
                </a:solidFill>
                <a:latin typeface="Sitka Banner" panose="02000505000000020004" pitchFamily="2" charset="0"/>
                <a:cs typeface="Arial"/>
              </a:rPr>
              <a:t>слов</a:t>
            </a:r>
            <a:r>
              <a:rPr lang="ru-RU" sz="2300" b="1" kern="0" spc="-35" dirty="0">
                <a:solidFill>
                  <a:srgbClr val="6678C2"/>
                </a:solidFill>
                <a:latin typeface="Sitka Banner" panose="02000505000000020004" pitchFamily="2" charset="0"/>
                <a:cs typeface="Arial"/>
              </a:rPr>
              <a:t> </a:t>
            </a:r>
            <a:r>
              <a:rPr lang="ru-RU" sz="2300" b="1" kern="0" dirty="0">
                <a:solidFill>
                  <a:srgbClr val="6678C2"/>
                </a:solidFill>
                <a:latin typeface="Sitka Banner" panose="02000505000000020004" pitchFamily="2" charset="0"/>
                <a:cs typeface="Arial"/>
              </a:rPr>
              <a:t>:</a:t>
            </a:r>
            <a:r>
              <a:rPr lang="ru-RU" sz="2300" b="1" kern="0" spc="-30" dirty="0">
                <a:solidFill>
                  <a:srgbClr val="6678C2"/>
                </a:solidFill>
                <a:latin typeface="Sitka Banner" panose="02000505000000020004" pitchFamily="2" charset="0"/>
                <a:cs typeface="Arial"/>
              </a:rPr>
              <a:t> </a:t>
            </a:r>
            <a:r>
              <a:rPr lang="ru-RU" sz="2300" b="1" kern="0" dirty="0">
                <a:solidFill>
                  <a:srgbClr val="6678C2"/>
                </a:solidFill>
                <a:latin typeface="Sitka Banner" panose="02000505000000020004" pitchFamily="2" charset="0"/>
                <a:cs typeface="Arial"/>
              </a:rPr>
              <a:t>20</a:t>
            </a:r>
            <a:r>
              <a:rPr lang="ru-RU" sz="2300" b="1" kern="0" spc="-20" dirty="0">
                <a:solidFill>
                  <a:srgbClr val="6678C2"/>
                </a:solidFill>
                <a:latin typeface="Sitka Banner" panose="02000505000000020004" pitchFamily="2" charset="0"/>
                <a:cs typeface="Arial"/>
              </a:rPr>
              <a:t> </a:t>
            </a:r>
            <a:r>
              <a:rPr lang="ru-RU" sz="2300" b="1" kern="0" dirty="0">
                <a:solidFill>
                  <a:srgbClr val="6678C2"/>
                </a:solidFill>
                <a:latin typeface="Sitka Banner" panose="02000505000000020004" pitchFamily="2" charset="0"/>
                <a:cs typeface="Arial"/>
              </a:rPr>
              <a:t>=</a:t>
            </a:r>
            <a:r>
              <a:rPr lang="ru-RU" sz="2300" b="1" kern="0" spc="-45" dirty="0">
                <a:solidFill>
                  <a:srgbClr val="6678C2"/>
                </a:solidFill>
                <a:latin typeface="Sitka Banner" panose="02000505000000020004" pitchFamily="2" charset="0"/>
                <a:cs typeface="Arial"/>
              </a:rPr>
              <a:t> </a:t>
            </a:r>
            <a:r>
              <a:rPr lang="ru-RU" sz="2300" b="1" kern="0" dirty="0">
                <a:solidFill>
                  <a:srgbClr val="6678C2"/>
                </a:solidFill>
                <a:latin typeface="Sitka Banner" panose="02000505000000020004" pitchFamily="2" charset="0"/>
                <a:cs typeface="Arial"/>
              </a:rPr>
              <a:t>18,5</a:t>
            </a:r>
            <a:r>
              <a:rPr lang="ru-RU" sz="2300" b="1" kern="0" spc="-20" dirty="0">
                <a:solidFill>
                  <a:srgbClr val="6678C2"/>
                </a:solidFill>
                <a:latin typeface="Sitka Banner" panose="02000505000000020004" pitchFamily="2" charset="0"/>
                <a:cs typeface="Arial"/>
              </a:rPr>
              <a:t> </a:t>
            </a:r>
            <a:r>
              <a:rPr lang="ru-RU" sz="2300" b="1" kern="0" dirty="0">
                <a:solidFill>
                  <a:srgbClr val="6678C2"/>
                </a:solidFill>
                <a:latin typeface="Sitka Banner" panose="02000505000000020004" pitchFamily="2" charset="0"/>
                <a:cs typeface="Arial"/>
              </a:rPr>
              <a:t>=&gt;</a:t>
            </a:r>
            <a:r>
              <a:rPr lang="ru-RU" sz="2300" b="1" kern="0" spc="-25" dirty="0">
                <a:solidFill>
                  <a:srgbClr val="6678C2"/>
                </a:solidFill>
                <a:latin typeface="Sitka Banner" panose="02000505000000020004" pitchFamily="2" charset="0"/>
                <a:cs typeface="Arial"/>
              </a:rPr>
              <a:t> 19</a:t>
            </a:r>
            <a:endParaRPr lang="ru-RU" sz="2300" kern="0" dirty="0">
              <a:solidFill>
                <a:srgbClr val="6678C2"/>
              </a:solidFill>
              <a:latin typeface="Sitka Banner" panose="02000505000000020004" pitchFamily="2" charset="0"/>
              <a:cs typeface="Arial"/>
            </a:endParaRPr>
          </a:p>
          <a:p>
            <a:pPr lvl="0" defTabSz="914400">
              <a:spcBef>
                <a:spcPts val="95"/>
              </a:spcBef>
            </a:pPr>
            <a:endParaRPr lang="ru-RU" sz="2300" kern="0" dirty="0">
              <a:solidFill>
                <a:sysClr val="windowText" lastClr="000000"/>
              </a:solidFill>
              <a:latin typeface="Sitka Banner" panose="02000505000000020004" pitchFamily="2" charset="0"/>
              <a:cs typeface="Arial"/>
            </a:endParaRPr>
          </a:p>
          <a:p>
            <a:pPr marL="142240" lvl="0" algn="ctr" defTabSz="914400">
              <a:spcBef>
                <a:spcPts val="0"/>
              </a:spcBef>
            </a:pPr>
            <a:r>
              <a:rPr lang="ru-RU" sz="2300" kern="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В</a:t>
            </a:r>
            <a:r>
              <a:rPr lang="ru-RU" sz="2300" kern="0" spc="-9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2300" kern="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этом</a:t>
            </a:r>
            <a:r>
              <a:rPr lang="ru-RU" sz="2300" kern="0" spc="-9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2300" kern="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случае</a:t>
            </a:r>
            <a:r>
              <a:rPr lang="ru-RU" sz="2300" kern="0" spc="-35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2300" kern="0" spc="-2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ученик</a:t>
            </a:r>
            <a:r>
              <a:rPr lang="ru-RU" sz="2300" kern="0" spc="-3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2300" kern="0" spc="-2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получает</a:t>
            </a:r>
            <a:r>
              <a:rPr lang="ru-RU" sz="2300" kern="0" spc="1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2300" b="1" kern="0" spc="-10" dirty="0">
                <a:solidFill>
                  <a:srgbClr val="6678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Banner" panose="02000505000000020004" pitchFamily="2" charset="0"/>
                <a:cs typeface="Arial"/>
              </a:rPr>
              <a:t>«зачёт».</a:t>
            </a:r>
            <a:endParaRPr lang="ru-RU" sz="2300" kern="0" dirty="0">
              <a:solidFill>
                <a:srgbClr val="6678C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tka Banner" panose="02000505000000020004" pitchFamily="2" charset="0"/>
              <a:cs typeface="Arial"/>
            </a:endParaRPr>
          </a:p>
          <a:p>
            <a:pPr lvl="0" defTabSz="914400">
              <a:spcBef>
                <a:spcPts val="105"/>
              </a:spcBef>
            </a:pPr>
            <a:endParaRPr lang="ru-RU" sz="2300" kern="0" dirty="0">
              <a:solidFill>
                <a:sysClr val="windowText" lastClr="000000"/>
              </a:solidFill>
              <a:latin typeface="Sitka Banner" panose="02000505000000020004" pitchFamily="2" charset="0"/>
              <a:cs typeface="Arial"/>
            </a:endParaRPr>
          </a:p>
          <a:p>
            <a:pPr marL="161925" lvl="0" defTabSz="914400">
              <a:spcBef>
                <a:spcPts val="0"/>
              </a:spcBef>
            </a:pPr>
            <a:r>
              <a:rPr lang="ru-RU" sz="2300" kern="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В</a:t>
            </a:r>
            <a:r>
              <a:rPr lang="ru-RU" sz="2300" kern="0" spc="-6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2300" kern="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случае,</a:t>
            </a:r>
            <a:r>
              <a:rPr lang="ru-RU" sz="2300" kern="0" spc="-15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2300" kern="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если</a:t>
            </a:r>
            <a:r>
              <a:rPr lang="ru-RU" sz="2300" kern="0" spc="-6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2300" kern="0" spc="-1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ошибок</a:t>
            </a:r>
            <a:r>
              <a:rPr lang="ru-RU" sz="2300" kern="0" spc="-6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2300" kern="0" spc="-25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будет</a:t>
            </a:r>
            <a:r>
              <a:rPr lang="ru-RU" sz="2300" kern="0" spc="1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2300" kern="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больше</a:t>
            </a:r>
            <a:r>
              <a:rPr lang="ru-RU" sz="2300" kern="0" spc="-4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2300" kern="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19</a:t>
            </a:r>
            <a:r>
              <a:rPr lang="ru-RU" sz="2300" kern="0" spc="-6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2300" kern="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на</a:t>
            </a:r>
            <a:r>
              <a:rPr lang="ru-RU" sz="2300" kern="0" spc="-65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2300" kern="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370</a:t>
            </a:r>
            <a:r>
              <a:rPr lang="ru-RU" sz="2300" kern="0" spc="-6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2300" kern="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слов,</a:t>
            </a:r>
            <a:r>
              <a:rPr lang="ru-RU" sz="2300" kern="0" spc="-65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2300" kern="0" spc="-2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ученик</a:t>
            </a:r>
            <a:r>
              <a:rPr lang="ru-RU" sz="2300" kern="0" spc="5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2300" kern="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получит</a:t>
            </a:r>
            <a:r>
              <a:rPr lang="ru-RU" sz="2300" kern="0" spc="25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2300" kern="0" spc="-10" dirty="0">
                <a:solidFill>
                  <a:srgbClr val="6678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Banner" panose="02000505000000020004" pitchFamily="2" charset="0"/>
                <a:cs typeface="Arial"/>
              </a:rPr>
              <a:t>«незачёт».</a:t>
            </a:r>
            <a:endParaRPr lang="ru-RU" sz="2300" kern="0" dirty="0">
              <a:solidFill>
                <a:srgbClr val="6678C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tka Banner" panose="02000505000000020004" pitchFamily="2" charset="0"/>
              <a:cs typeface="Arial"/>
            </a:endParaRPr>
          </a:p>
          <a:p>
            <a:pPr marL="12700" marR="476250" lvl="0" defTabSz="914400">
              <a:lnSpc>
                <a:spcPts val="2100"/>
              </a:lnSpc>
              <a:spcBef>
                <a:spcPts val="0"/>
              </a:spcBef>
            </a:pPr>
            <a:r>
              <a:rPr lang="ru-RU" sz="2300" b="1" kern="0" dirty="0" smtClean="0">
                <a:solidFill>
                  <a:srgbClr val="6678C2"/>
                </a:solidFill>
                <a:latin typeface="Sitka Banner" panose="02000505000000020004" pitchFamily="2" charset="0"/>
                <a:cs typeface="Arial"/>
              </a:rPr>
              <a:t>      При</a:t>
            </a:r>
            <a:r>
              <a:rPr lang="ru-RU" sz="2300" b="1" kern="0" spc="-40" dirty="0" smtClean="0">
                <a:solidFill>
                  <a:srgbClr val="6678C2"/>
                </a:solidFill>
                <a:latin typeface="Sitka Banner" panose="02000505000000020004" pitchFamily="2" charset="0"/>
                <a:cs typeface="Arial"/>
              </a:rPr>
              <a:t> </a:t>
            </a:r>
            <a:r>
              <a:rPr lang="ru-RU" sz="2300" b="1" kern="0" dirty="0" smtClean="0">
                <a:solidFill>
                  <a:srgbClr val="6678C2"/>
                </a:solidFill>
                <a:latin typeface="Sitka Banner" panose="02000505000000020004" pitchFamily="2" charset="0"/>
                <a:cs typeface="Arial"/>
              </a:rPr>
              <a:t>соотнесении</a:t>
            </a:r>
            <a:r>
              <a:rPr lang="ru-RU" sz="2300" b="1" kern="0" spc="-75" dirty="0" smtClean="0">
                <a:solidFill>
                  <a:srgbClr val="6678C2"/>
                </a:solidFill>
                <a:latin typeface="Sitka Banner" panose="02000505000000020004" pitchFamily="2" charset="0"/>
                <a:cs typeface="Arial"/>
              </a:rPr>
              <a:t> </a:t>
            </a:r>
            <a:r>
              <a:rPr lang="ru-RU" sz="2300" b="1" kern="0" spc="-10" dirty="0">
                <a:solidFill>
                  <a:srgbClr val="6678C2"/>
                </a:solidFill>
                <a:latin typeface="Sitka Banner" panose="02000505000000020004" pitchFamily="2" charset="0"/>
                <a:cs typeface="Arial"/>
              </a:rPr>
              <a:t>количества</a:t>
            </a:r>
            <a:r>
              <a:rPr lang="ru-RU" sz="2300" b="1" kern="0" spc="-95" dirty="0">
                <a:solidFill>
                  <a:srgbClr val="6678C2"/>
                </a:solidFill>
                <a:latin typeface="Sitka Banner" panose="02000505000000020004" pitchFamily="2" charset="0"/>
                <a:cs typeface="Arial"/>
              </a:rPr>
              <a:t> </a:t>
            </a:r>
            <a:r>
              <a:rPr lang="ru-RU" sz="2300" b="1" kern="0" dirty="0">
                <a:solidFill>
                  <a:srgbClr val="6678C2"/>
                </a:solidFill>
                <a:latin typeface="Sitka Banner" panose="02000505000000020004" pitchFamily="2" charset="0"/>
                <a:cs typeface="Arial"/>
              </a:rPr>
              <a:t>ошибок</a:t>
            </a:r>
            <a:r>
              <a:rPr lang="ru-RU" sz="2300" b="1" kern="0" spc="-20" dirty="0">
                <a:solidFill>
                  <a:srgbClr val="6678C2"/>
                </a:solidFill>
                <a:latin typeface="Sitka Banner" panose="02000505000000020004" pitchFamily="2" charset="0"/>
                <a:cs typeface="Arial"/>
              </a:rPr>
              <a:t> </a:t>
            </a:r>
            <a:r>
              <a:rPr lang="ru-RU" sz="2300" b="1" kern="0" dirty="0">
                <a:solidFill>
                  <a:srgbClr val="6678C2"/>
                </a:solidFill>
                <a:latin typeface="Sitka Banner" panose="02000505000000020004" pitchFamily="2" charset="0"/>
                <a:cs typeface="Arial"/>
              </a:rPr>
              <a:t>и</a:t>
            </a:r>
            <a:r>
              <a:rPr lang="ru-RU" sz="2300" b="1" kern="0" spc="-55" dirty="0">
                <a:solidFill>
                  <a:srgbClr val="6678C2"/>
                </a:solidFill>
                <a:latin typeface="Sitka Banner" panose="02000505000000020004" pitchFamily="2" charset="0"/>
                <a:cs typeface="Arial"/>
              </a:rPr>
              <a:t> </a:t>
            </a:r>
            <a:r>
              <a:rPr lang="ru-RU" sz="2300" b="1" kern="0" spc="-10" dirty="0">
                <a:solidFill>
                  <a:srgbClr val="6678C2"/>
                </a:solidFill>
                <a:latin typeface="Sitka Banner" panose="02000505000000020004" pitchFamily="2" charset="0"/>
                <a:cs typeface="Arial"/>
              </a:rPr>
              <a:t>количества</a:t>
            </a:r>
            <a:r>
              <a:rPr lang="ru-RU" sz="2300" b="1" kern="0" spc="-70" dirty="0">
                <a:solidFill>
                  <a:srgbClr val="6678C2"/>
                </a:solidFill>
                <a:latin typeface="Sitka Banner" panose="02000505000000020004" pitchFamily="2" charset="0"/>
                <a:cs typeface="Arial"/>
              </a:rPr>
              <a:t> </a:t>
            </a:r>
            <a:r>
              <a:rPr lang="ru-RU" sz="2300" b="1" kern="0" dirty="0">
                <a:solidFill>
                  <a:srgbClr val="6678C2"/>
                </a:solidFill>
                <a:latin typeface="Sitka Banner" panose="02000505000000020004" pitchFamily="2" charset="0"/>
                <a:cs typeface="Arial"/>
              </a:rPr>
              <a:t>слов</a:t>
            </a:r>
            <a:r>
              <a:rPr lang="ru-RU" sz="2300" b="1" kern="0" spc="-35" dirty="0">
                <a:solidFill>
                  <a:srgbClr val="6678C2"/>
                </a:solidFill>
                <a:latin typeface="Sitka Banner" panose="02000505000000020004" pitchFamily="2" charset="0"/>
                <a:cs typeface="Arial"/>
              </a:rPr>
              <a:t> </a:t>
            </a:r>
            <a:r>
              <a:rPr lang="ru-RU" sz="2300" b="1" kern="0" spc="-10" dirty="0">
                <a:solidFill>
                  <a:srgbClr val="6678C2"/>
                </a:solidFill>
                <a:latin typeface="Sitka Banner" panose="02000505000000020004" pitchFamily="2" charset="0"/>
                <a:cs typeface="Arial"/>
              </a:rPr>
              <a:t>берутся </a:t>
            </a:r>
            <a:r>
              <a:rPr lang="ru-RU" sz="2300" b="1" kern="0" dirty="0">
                <a:solidFill>
                  <a:srgbClr val="6678C2"/>
                </a:solidFill>
                <a:latin typeface="Sitka Banner" panose="02000505000000020004" pitchFamily="2" charset="0"/>
                <a:cs typeface="Arial"/>
              </a:rPr>
              <a:t>конечные</a:t>
            </a:r>
            <a:r>
              <a:rPr lang="ru-RU" sz="2300" b="1" kern="0" spc="-105" dirty="0">
                <a:solidFill>
                  <a:srgbClr val="6678C2"/>
                </a:solidFill>
                <a:latin typeface="Sitka Banner" panose="02000505000000020004" pitchFamily="2" charset="0"/>
                <a:cs typeface="Arial"/>
              </a:rPr>
              <a:t> </a:t>
            </a:r>
            <a:r>
              <a:rPr lang="ru-RU" sz="2300" b="1" kern="0" dirty="0">
                <a:solidFill>
                  <a:srgbClr val="6678C2"/>
                </a:solidFill>
                <a:latin typeface="Sitka Banner" panose="02000505000000020004" pitchFamily="2" charset="0"/>
                <a:cs typeface="Arial"/>
              </a:rPr>
              <a:t>числа,</a:t>
            </a:r>
            <a:r>
              <a:rPr lang="ru-RU" sz="2300" b="1" kern="0" spc="-45" dirty="0">
                <a:solidFill>
                  <a:srgbClr val="6678C2"/>
                </a:solidFill>
                <a:latin typeface="Sitka Banner" panose="02000505000000020004" pitchFamily="2" charset="0"/>
                <a:cs typeface="Arial"/>
              </a:rPr>
              <a:t> </a:t>
            </a:r>
            <a:r>
              <a:rPr lang="ru-RU" sz="2300" b="1" kern="0" spc="-10" dirty="0">
                <a:solidFill>
                  <a:srgbClr val="6678C2"/>
                </a:solidFill>
                <a:latin typeface="Sitka Banner" panose="02000505000000020004" pitchFamily="2" charset="0"/>
                <a:cs typeface="Arial"/>
              </a:rPr>
              <a:t>полученные</a:t>
            </a:r>
            <a:r>
              <a:rPr lang="ru-RU" sz="2300" b="1" kern="0" spc="-70" dirty="0">
                <a:solidFill>
                  <a:srgbClr val="6678C2"/>
                </a:solidFill>
                <a:latin typeface="Sitka Banner" panose="02000505000000020004" pitchFamily="2" charset="0"/>
                <a:cs typeface="Arial"/>
              </a:rPr>
              <a:t> </a:t>
            </a:r>
            <a:r>
              <a:rPr lang="ru-RU" sz="2300" b="1" kern="0" dirty="0">
                <a:solidFill>
                  <a:srgbClr val="6678C2"/>
                </a:solidFill>
                <a:latin typeface="Sitka Banner" panose="02000505000000020004" pitchFamily="2" charset="0"/>
                <a:cs typeface="Arial"/>
              </a:rPr>
              <a:t>при</a:t>
            </a:r>
            <a:r>
              <a:rPr lang="ru-RU" sz="2300" b="1" kern="0" spc="-40" dirty="0">
                <a:solidFill>
                  <a:srgbClr val="6678C2"/>
                </a:solidFill>
                <a:latin typeface="Sitka Banner" panose="02000505000000020004" pitchFamily="2" charset="0"/>
                <a:cs typeface="Arial"/>
              </a:rPr>
              <a:t> </a:t>
            </a:r>
            <a:r>
              <a:rPr lang="ru-RU" sz="2300" b="1" kern="0" spc="-10" dirty="0">
                <a:solidFill>
                  <a:srgbClr val="6678C2"/>
                </a:solidFill>
                <a:latin typeface="Sitka Banner" panose="02000505000000020004" pitchFamily="2" charset="0"/>
                <a:cs typeface="Arial"/>
              </a:rPr>
              <a:t>подсчёте</a:t>
            </a:r>
            <a:r>
              <a:rPr lang="ru-RU" sz="2300" b="1" kern="0" spc="-80" dirty="0">
                <a:solidFill>
                  <a:srgbClr val="6678C2"/>
                </a:solidFill>
                <a:latin typeface="Sitka Banner" panose="02000505000000020004" pitchFamily="2" charset="0"/>
                <a:cs typeface="Arial"/>
              </a:rPr>
              <a:t> </a:t>
            </a:r>
            <a:r>
              <a:rPr lang="ru-RU" sz="2300" b="1" kern="0" dirty="0">
                <a:solidFill>
                  <a:srgbClr val="6678C2"/>
                </a:solidFill>
                <a:latin typeface="Sitka Banner" panose="02000505000000020004" pitchFamily="2" charset="0"/>
                <a:cs typeface="Arial"/>
              </a:rPr>
              <a:t>по</a:t>
            </a:r>
            <a:r>
              <a:rPr lang="ru-RU" sz="2300" b="1" kern="0" spc="-45" dirty="0">
                <a:solidFill>
                  <a:srgbClr val="6678C2"/>
                </a:solidFill>
                <a:latin typeface="Sitka Banner" panose="02000505000000020004" pitchFamily="2" charset="0"/>
                <a:cs typeface="Arial"/>
              </a:rPr>
              <a:t> </a:t>
            </a:r>
            <a:r>
              <a:rPr lang="ru-RU" sz="2300" b="1" kern="0" dirty="0">
                <a:solidFill>
                  <a:srgbClr val="6678C2"/>
                </a:solidFill>
                <a:latin typeface="Sitka Banner" panose="02000505000000020004" pitchFamily="2" charset="0"/>
                <a:cs typeface="Arial"/>
              </a:rPr>
              <a:t>итогам</a:t>
            </a:r>
            <a:r>
              <a:rPr lang="ru-RU" sz="2300" b="1" kern="0" spc="-70" dirty="0">
                <a:solidFill>
                  <a:srgbClr val="6678C2"/>
                </a:solidFill>
                <a:latin typeface="Sitka Banner" panose="02000505000000020004" pitchFamily="2" charset="0"/>
                <a:cs typeface="Arial"/>
              </a:rPr>
              <a:t> </a:t>
            </a:r>
            <a:r>
              <a:rPr lang="ru-RU" sz="2300" b="1" kern="0" dirty="0">
                <a:solidFill>
                  <a:srgbClr val="6678C2"/>
                </a:solidFill>
                <a:latin typeface="Sitka Banner" panose="02000505000000020004" pitchFamily="2" charset="0"/>
                <a:cs typeface="Arial"/>
              </a:rPr>
              <a:t>проверки</a:t>
            </a:r>
            <a:r>
              <a:rPr lang="ru-RU" sz="2300" b="1" kern="0" spc="-55" dirty="0">
                <a:solidFill>
                  <a:srgbClr val="6678C2"/>
                </a:solidFill>
                <a:latin typeface="Sitka Banner" panose="02000505000000020004" pitchFamily="2" charset="0"/>
                <a:cs typeface="Arial"/>
              </a:rPr>
              <a:t> </a:t>
            </a:r>
            <a:r>
              <a:rPr lang="ru-RU" sz="2300" b="1" kern="0" spc="-10" dirty="0">
                <a:solidFill>
                  <a:srgbClr val="6678C2"/>
                </a:solidFill>
                <a:latin typeface="Sitka Banner" panose="02000505000000020004" pitchFamily="2" charset="0"/>
                <a:cs typeface="Arial"/>
              </a:rPr>
              <a:t>всего итогового</a:t>
            </a:r>
            <a:r>
              <a:rPr lang="ru-RU" sz="2300" b="1" kern="0" spc="-55" dirty="0">
                <a:solidFill>
                  <a:srgbClr val="6678C2"/>
                </a:solidFill>
                <a:latin typeface="Sitka Banner" panose="02000505000000020004" pitchFamily="2" charset="0"/>
                <a:cs typeface="Arial"/>
              </a:rPr>
              <a:t> </a:t>
            </a:r>
            <a:r>
              <a:rPr lang="ru-RU" sz="2300" b="1" kern="0" dirty="0">
                <a:solidFill>
                  <a:srgbClr val="6678C2"/>
                </a:solidFill>
                <a:latin typeface="Sitka Banner" panose="02000505000000020004" pitchFamily="2" charset="0"/>
                <a:cs typeface="Arial"/>
              </a:rPr>
              <a:t>сочинения</a:t>
            </a:r>
            <a:r>
              <a:rPr lang="ru-RU" sz="2300" b="1" kern="0" spc="-95" dirty="0">
                <a:solidFill>
                  <a:srgbClr val="6678C2"/>
                </a:solidFill>
                <a:latin typeface="Sitka Banner" panose="02000505000000020004" pitchFamily="2" charset="0"/>
                <a:cs typeface="Arial"/>
              </a:rPr>
              <a:t> </a:t>
            </a:r>
            <a:r>
              <a:rPr lang="ru-RU" sz="2300" b="1" kern="0" spc="-10" dirty="0">
                <a:solidFill>
                  <a:srgbClr val="6678C2"/>
                </a:solidFill>
                <a:latin typeface="Sitka Banner" panose="02000505000000020004" pitchFamily="2" charset="0"/>
                <a:cs typeface="Arial"/>
              </a:rPr>
              <a:t>(изложения)</a:t>
            </a:r>
            <a:r>
              <a:rPr lang="ru-RU" sz="2300" b="1" kern="0" spc="-85" dirty="0">
                <a:solidFill>
                  <a:srgbClr val="6678C2"/>
                </a:solidFill>
                <a:latin typeface="Sitka Banner" panose="02000505000000020004" pitchFamily="2" charset="0"/>
                <a:cs typeface="Arial"/>
              </a:rPr>
              <a:t> </a:t>
            </a:r>
            <a:r>
              <a:rPr lang="ru-RU" sz="2300" b="1" kern="0" dirty="0">
                <a:solidFill>
                  <a:srgbClr val="6678C2"/>
                </a:solidFill>
                <a:latin typeface="Sitka Banner" panose="02000505000000020004" pitchFamily="2" charset="0"/>
                <a:cs typeface="Arial"/>
              </a:rPr>
              <a:t>в</a:t>
            </a:r>
            <a:r>
              <a:rPr lang="ru-RU" sz="2300" b="1" kern="0" spc="-15" dirty="0">
                <a:solidFill>
                  <a:srgbClr val="6678C2"/>
                </a:solidFill>
                <a:latin typeface="Sitka Banner" panose="02000505000000020004" pitchFamily="2" charset="0"/>
                <a:cs typeface="Arial"/>
              </a:rPr>
              <a:t> </a:t>
            </a:r>
            <a:r>
              <a:rPr lang="ru-RU" sz="2300" b="1" kern="0" spc="-10" dirty="0">
                <a:solidFill>
                  <a:srgbClr val="6678C2"/>
                </a:solidFill>
                <a:latin typeface="Sitka Banner" panose="02000505000000020004" pitchFamily="2" charset="0"/>
                <a:cs typeface="Arial"/>
              </a:rPr>
              <a:t>целом</a:t>
            </a:r>
            <a:endParaRPr lang="ru-RU" sz="2300" b="1" kern="0" dirty="0">
              <a:solidFill>
                <a:srgbClr val="6678C2"/>
              </a:solidFill>
              <a:latin typeface="Sitka Banner" panose="02000505000000020004" pitchFamily="2" charset="0"/>
              <a:cs typeface="Arial"/>
            </a:endParaRPr>
          </a:p>
          <a:p>
            <a:pPr>
              <a:lnSpc>
                <a:spcPts val="2100"/>
              </a:lnSpc>
              <a:spcBef>
                <a:spcPts val="0"/>
              </a:spcBef>
            </a:pP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34"/>
            <a:ext cx="7056438" cy="37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3131" y="69273"/>
            <a:ext cx="983625" cy="484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487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3842" y="402828"/>
            <a:ext cx="5788653" cy="1089585"/>
          </a:xfrm>
        </p:spPr>
        <p:txBody>
          <a:bodyPr>
            <a:normAutofit/>
          </a:bodyPr>
          <a:lstStyle/>
          <a:p>
            <a:r>
              <a:rPr lang="ru-RU" dirty="0">
                <a:latin typeface="Sitka Subheading" panose="02000505000000020004" pitchFamily="2" charset="0"/>
              </a:rPr>
              <a:t>Формирование комплектов тем итогового </a:t>
            </a:r>
            <a:r>
              <a:rPr lang="ru-RU" dirty="0" smtClean="0">
                <a:latin typeface="Sitka Subheading" panose="02000505000000020004" pitchFamily="2" charset="0"/>
              </a:rPr>
              <a:t>сочинения (изложения) </a:t>
            </a:r>
            <a:r>
              <a:rPr lang="ru-RU" dirty="0">
                <a:latin typeface="Sitka Subheading" panose="02000505000000020004" pitchFamily="2" charset="0"/>
              </a:rPr>
              <a:t>в </a:t>
            </a:r>
            <a:r>
              <a:rPr lang="ru-RU" dirty="0" smtClean="0">
                <a:latin typeface="Sitka Subheading" panose="02000505000000020004" pitchFamily="2" charset="0"/>
              </a:rPr>
              <a:t>2024-2025 </a:t>
            </a:r>
            <a:r>
              <a:rPr lang="ru-RU" dirty="0">
                <a:latin typeface="Sitka Subheading" panose="02000505000000020004" pitchFamily="2" charset="0"/>
              </a:rPr>
              <a:t>г.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3843" y="1392382"/>
            <a:ext cx="4507332" cy="100030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000000"/>
                </a:solidFill>
                <a:latin typeface="Sitka Banner" panose="02000505000000020004" pitchFamily="2" charset="0"/>
              </a:rPr>
              <a:t>      В </a:t>
            </a:r>
            <a:r>
              <a:rPr lang="ru-RU" sz="1800" dirty="0">
                <a:solidFill>
                  <a:srgbClr val="000000"/>
                </a:solidFill>
                <a:latin typeface="Sitka Banner" panose="02000505000000020004" pitchFamily="2" charset="0"/>
              </a:rPr>
              <a:t>2024/25 учебном году комплекты тем итогового </a:t>
            </a:r>
            <a:r>
              <a:rPr lang="ru-RU" sz="1800" b="1" dirty="0">
                <a:solidFill>
                  <a:srgbClr val="000000"/>
                </a:solidFill>
                <a:latin typeface="Sitka Banner" panose="02000505000000020004" pitchFamily="2" charset="0"/>
              </a:rPr>
              <a:t>сочинения</a:t>
            </a:r>
            <a:r>
              <a:rPr lang="ru-RU" sz="1800" dirty="0">
                <a:solidFill>
                  <a:srgbClr val="000000"/>
                </a:solidFill>
                <a:latin typeface="Sitka Banner" panose="02000505000000020004" pitchFamily="2" charset="0"/>
              </a:rPr>
              <a:t> формируются из </a:t>
            </a:r>
            <a:r>
              <a:rPr lang="ru-RU" sz="1800" b="1" dirty="0">
                <a:solidFill>
                  <a:srgbClr val="6678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Banner" panose="02000505000000020004" pitchFamily="2" charset="0"/>
              </a:rPr>
              <a:t>ежегодно</a:t>
            </a:r>
            <a:r>
              <a:rPr lang="ru-RU" sz="1800" dirty="0">
                <a:solidFill>
                  <a:srgbClr val="000000"/>
                </a:solidFill>
                <a:latin typeface="Sitka Banner" panose="02000505000000020004" pitchFamily="2" charset="0"/>
              </a:rPr>
              <a:t> </a:t>
            </a:r>
            <a:r>
              <a:rPr lang="ru-RU" sz="1800" b="1" dirty="0">
                <a:solidFill>
                  <a:srgbClr val="000000"/>
                </a:solidFill>
                <a:latin typeface="Sitka Banner" panose="02000505000000020004" pitchFamily="2" charset="0"/>
              </a:rPr>
              <a:t>пополняемого</a:t>
            </a:r>
            <a:r>
              <a:rPr lang="ru-RU" sz="1800" dirty="0">
                <a:solidFill>
                  <a:srgbClr val="000000"/>
                </a:solidFill>
                <a:latin typeface="Sitka Banner" panose="02000505000000020004" pitchFamily="2" charset="0"/>
              </a:rPr>
              <a:t> </a:t>
            </a:r>
            <a:r>
              <a:rPr lang="ru-RU" sz="1800" b="1" dirty="0">
                <a:solidFill>
                  <a:srgbClr val="6678C2"/>
                </a:solidFill>
                <a:latin typeface="Sitka Banner" panose="02000505000000020004" pitchFamily="2" charset="0"/>
              </a:rPr>
              <a:t>закрытого</a:t>
            </a:r>
            <a:r>
              <a:rPr lang="ru-RU" sz="1800" b="1" dirty="0">
                <a:solidFill>
                  <a:srgbClr val="000000"/>
                </a:solidFill>
                <a:latin typeface="Sitka Banner" panose="02000505000000020004" pitchFamily="2" charset="0"/>
              </a:rPr>
              <a:t> банка </a:t>
            </a:r>
            <a:r>
              <a:rPr lang="ru-RU" sz="1800" dirty="0">
                <a:solidFill>
                  <a:srgbClr val="000000"/>
                </a:solidFill>
                <a:latin typeface="Sitka Banner" panose="02000505000000020004" pitchFamily="2" charset="0"/>
              </a:rPr>
              <a:t>тем итогового сочинения. Комплекты будут содержать как темы, которые использовались в прошлые годы, так и новые темы, разработанные в 2024 г</a:t>
            </a:r>
            <a:r>
              <a:rPr lang="ru-RU" sz="1800" dirty="0" smtClean="0">
                <a:solidFill>
                  <a:srgbClr val="000000"/>
                </a:solidFill>
                <a:latin typeface="Sitka Banner" panose="02000505000000020004" pitchFamily="2" charset="0"/>
              </a:rPr>
              <a:t>.</a:t>
            </a:r>
          </a:p>
          <a:p>
            <a:endParaRPr lang="ru-RU" sz="1800" dirty="0">
              <a:solidFill>
                <a:srgbClr val="000000"/>
              </a:solidFill>
              <a:latin typeface="Sitka Banner" panose="02000505000000020004" pitchFamily="2" charset="0"/>
            </a:endParaRPr>
          </a:p>
          <a:p>
            <a:r>
              <a:rPr lang="ru-RU" sz="1800" dirty="0">
                <a:solidFill>
                  <a:srgbClr val="000000"/>
                </a:solidFill>
                <a:latin typeface="Sitka Display" panose="02000505000000020004" pitchFamily="2" charset="0"/>
              </a:rPr>
              <a:t>Итоговые </a:t>
            </a:r>
            <a:r>
              <a:rPr lang="ru-RU" sz="1800" b="1" dirty="0">
                <a:solidFill>
                  <a:srgbClr val="000000"/>
                </a:solidFill>
                <a:latin typeface="Sitka Display" panose="02000505000000020004" pitchFamily="2" charset="0"/>
              </a:rPr>
              <a:t>изложения</a:t>
            </a:r>
            <a:r>
              <a:rPr lang="ru-RU" sz="1800" dirty="0">
                <a:solidFill>
                  <a:srgbClr val="000000"/>
                </a:solidFill>
                <a:latin typeface="Sitka Display" panose="02000505000000020004" pitchFamily="2" charset="0"/>
              </a:rPr>
              <a:t> комплектуются из </a:t>
            </a:r>
            <a:r>
              <a:rPr lang="ru-RU" sz="1800" dirty="0">
                <a:solidFill>
                  <a:srgbClr val="6678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Display" panose="02000505000000020004" pitchFamily="2" charset="0"/>
              </a:rPr>
              <a:t>ежегодно</a:t>
            </a:r>
            <a:r>
              <a:rPr lang="ru-RU" sz="1800" dirty="0">
                <a:solidFill>
                  <a:srgbClr val="000000"/>
                </a:solidFill>
                <a:latin typeface="Sitka Display" panose="02000505000000020004" pitchFamily="2" charset="0"/>
              </a:rPr>
              <a:t> </a:t>
            </a:r>
            <a:r>
              <a:rPr lang="ru-RU" sz="1800" b="1" dirty="0">
                <a:solidFill>
                  <a:srgbClr val="000000"/>
                </a:solidFill>
                <a:latin typeface="Sitka Display" panose="02000505000000020004" pitchFamily="2" charset="0"/>
              </a:rPr>
              <a:t>пополняемого</a:t>
            </a:r>
            <a:r>
              <a:rPr lang="ru-RU" sz="1800" dirty="0">
                <a:solidFill>
                  <a:srgbClr val="000000"/>
                </a:solidFill>
                <a:latin typeface="Sitka Display" panose="02000505000000020004" pitchFamily="2" charset="0"/>
              </a:rPr>
              <a:t> </a:t>
            </a:r>
            <a:r>
              <a:rPr lang="ru-RU" sz="1800" b="1" dirty="0">
                <a:solidFill>
                  <a:srgbClr val="6678C2"/>
                </a:solidFill>
                <a:latin typeface="Sitka Display" panose="02000505000000020004" pitchFamily="2" charset="0"/>
              </a:rPr>
              <a:t>открытого</a:t>
            </a:r>
            <a:r>
              <a:rPr lang="ru-RU" sz="1800" b="1" dirty="0">
                <a:solidFill>
                  <a:srgbClr val="000000"/>
                </a:solidFill>
                <a:latin typeface="Sitka Display" panose="02000505000000020004" pitchFamily="2" charset="0"/>
              </a:rPr>
              <a:t> банка </a:t>
            </a:r>
            <a:r>
              <a:rPr lang="ru-RU" sz="1800" dirty="0">
                <a:solidFill>
                  <a:srgbClr val="000000"/>
                </a:solidFill>
                <a:latin typeface="Sitka Display" panose="02000505000000020004" pitchFamily="2" charset="0"/>
              </a:rPr>
              <a:t>текстов для итогового изложения, размещенного на сайте ФГБНУ «ФИПИ».</a:t>
            </a:r>
            <a:endParaRPr lang="ru-RU" sz="1800" dirty="0">
              <a:latin typeface="Sitka Display" panose="02000505000000020004" pitchFamily="2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34"/>
            <a:ext cx="7056438" cy="37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854" y="55659"/>
            <a:ext cx="961412" cy="540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873" y="1297138"/>
            <a:ext cx="480002" cy="5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681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КРИТЕРИЙ 5. ГРАМОТНОСТЬ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3843" y="1079256"/>
            <a:ext cx="4507332" cy="51642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311727" y="1079256"/>
            <a:ext cx="6391889" cy="3875861"/>
          </a:xfrm>
        </p:spPr>
        <p:txBody>
          <a:bodyPr>
            <a:normAutofit/>
          </a:bodyPr>
          <a:lstStyle/>
          <a:p>
            <a:r>
              <a:rPr lang="ru-RU" sz="1800" b="1" dirty="0">
                <a:latin typeface="Sitka Banner" panose="02000505000000020004" pitchFamily="2" charset="0"/>
              </a:rPr>
              <a:t>5.2.7</a:t>
            </a:r>
            <a:r>
              <a:rPr lang="ru-RU" sz="1800" dirty="0">
                <a:latin typeface="Sitka Banner" panose="02000505000000020004" pitchFamily="2" charset="0"/>
              </a:rPr>
              <a:t>. При проверке итогового сочинения (изложения) по Критерию № 5 «Грамотность» следует обратить внимание на то, что в критерии не указано, </a:t>
            </a:r>
            <a:r>
              <a:rPr lang="ru-RU" sz="1800" b="1" dirty="0">
                <a:latin typeface="Sitka Banner" panose="02000505000000020004" pitchFamily="2" charset="0"/>
              </a:rPr>
              <a:t>как должны локализоваться ошибки в работе выпускника</a:t>
            </a:r>
            <a:r>
              <a:rPr lang="ru-RU" sz="1800" dirty="0">
                <a:latin typeface="Sitka Banner" panose="02000505000000020004" pitchFamily="2" charset="0"/>
              </a:rPr>
              <a:t>. Так, если подавляющее большинство ошибок располагается в какой-то одной части работы, в расчет берется общее количество слов, написанных участником итогового сочинения (изложения). При проверке сочинения (изложения) </a:t>
            </a:r>
            <a:r>
              <a:rPr lang="ru-RU" sz="1800" b="1" dirty="0">
                <a:latin typeface="Sitka Banner" panose="02000505000000020004" pitchFamily="2" charset="0"/>
              </a:rPr>
              <a:t>рекомендуется традиционным способом отметить все ошибки на полях копий </a:t>
            </a:r>
            <a:r>
              <a:rPr lang="ru-RU" sz="1800" dirty="0">
                <a:latin typeface="Sitka Banner" panose="02000505000000020004" pitchFamily="2" charset="0"/>
              </a:rPr>
              <a:t>бланков, выявить </a:t>
            </a:r>
            <a:r>
              <a:rPr lang="ru-RU" sz="1800" b="1" dirty="0">
                <a:latin typeface="Sitka Banner" panose="02000505000000020004" pitchFamily="2" charset="0"/>
              </a:rPr>
              <a:t>однотипные и негрубые </a:t>
            </a:r>
            <a:r>
              <a:rPr lang="ru-RU" sz="1800" dirty="0">
                <a:latin typeface="Sitka Banner" panose="02000505000000020004" pitchFamily="2" charset="0"/>
              </a:rPr>
              <a:t>ошибки и, произведя после этого подсчет, соотнести полученную цифру с количеством слов в работе (речевые ошибки в данном критерии не учитываются).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34"/>
            <a:ext cx="7056438" cy="37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3131" y="69273"/>
            <a:ext cx="983625" cy="484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635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3842" y="402828"/>
            <a:ext cx="6498455" cy="728070"/>
          </a:xfrm>
        </p:spPr>
        <p:txBody>
          <a:bodyPr>
            <a:noAutofit/>
          </a:bodyPr>
          <a:lstStyle/>
          <a:p>
            <a:r>
              <a:rPr lang="ru-RU" sz="1200" dirty="0"/>
              <a:t>ПРИ ПОДСЧЁТЕ ОШИБОК СЛЕДУЕТ УЧИТЫВАТЬ НЕГРУБЫЕ ОШИБКИ</a:t>
            </a:r>
            <a:br>
              <a:rPr lang="ru-RU" sz="1200" dirty="0"/>
            </a:br>
            <a:r>
              <a:rPr lang="ru-RU" sz="1200" dirty="0"/>
              <a:t>НЕГРУБЫЕ ОШИБКИ - НЕ ИМЕЮЩИЕ СУЩЕСТВЕННОГО ЗНАЧЕНИЯ ДЛЯ</a:t>
            </a:r>
            <a:br>
              <a:rPr lang="ru-RU" sz="1200" dirty="0"/>
            </a:br>
            <a:r>
              <a:rPr lang="ru-RU" sz="1200" dirty="0"/>
              <a:t>ХАРАКТЕРИСТИКИ ГРАМОТНОСТИ. ПРИ ПОДСЧЕТЕ ОШИБОК ДВЕ НЕГРУБЫЕ</a:t>
            </a:r>
            <a:br>
              <a:rPr lang="ru-RU" sz="1200" dirty="0"/>
            </a:br>
            <a:r>
              <a:rPr lang="ru-RU" sz="1200" dirty="0"/>
              <a:t>СЧИТАЮТСЯ ЗА ОДНУ</a:t>
            </a:r>
            <a:br>
              <a:rPr lang="ru-RU" sz="1200" dirty="0"/>
            </a:br>
            <a:endParaRPr lang="ru-RU" sz="1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433843" y="1492412"/>
            <a:ext cx="4507332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248283" y="1263650"/>
            <a:ext cx="6455334" cy="3330576"/>
          </a:xfrm>
        </p:spPr>
        <p:txBody>
          <a:bodyPr>
            <a:noAutofit/>
          </a:bodyPr>
          <a:lstStyle/>
          <a:p>
            <a:r>
              <a:rPr lang="ru-RU" sz="1200" dirty="0" smtClean="0">
                <a:latin typeface="Sitka Small" panose="02000505000000020004" pitchFamily="2" charset="0"/>
              </a:rPr>
              <a:t>1</a:t>
            </a:r>
            <a:r>
              <a:rPr lang="ru-RU" sz="1200" dirty="0">
                <a:latin typeface="Sitka Small" panose="02000505000000020004" pitchFamily="2" charset="0"/>
              </a:rPr>
              <a:t>) в написании фамилий, имен автора и героев произведений (включая анализируемый текст);</a:t>
            </a:r>
          </a:p>
          <a:p>
            <a:r>
              <a:rPr lang="ru-RU" sz="1200" dirty="0">
                <a:latin typeface="Sitka Small" panose="02000505000000020004" pitchFamily="2" charset="0"/>
              </a:rPr>
              <a:t>2) в написании большой буквы в составных собственных наименованиях, например: </a:t>
            </a:r>
            <a:r>
              <a:rPr lang="ru-RU" sz="1200" dirty="0" smtClean="0">
                <a:latin typeface="Sitka Small" panose="02000505000000020004" pitchFamily="2" charset="0"/>
              </a:rPr>
              <a:t>Международный астрономический </a:t>
            </a:r>
            <a:r>
              <a:rPr lang="ru-RU" sz="1200" dirty="0">
                <a:latin typeface="Sitka Small" panose="02000505000000020004" pitchFamily="2" charset="0"/>
              </a:rPr>
              <a:t>союз, Великая Отечественная война;</a:t>
            </a:r>
          </a:p>
          <a:p>
            <a:r>
              <a:rPr lang="ru-RU" sz="1200" dirty="0">
                <a:latin typeface="Sitka Small" panose="02000505000000020004" pitchFamily="2" charset="0"/>
              </a:rPr>
              <a:t>3) в словах с непроверяемыми гласными и согласными, не вошедших в списки словарных слов, </a:t>
            </a:r>
            <a:r>
              <a:rPr lang="ru-RU" sz="1200" dirty="0" smtClean="0">
                <a:latin typeface="Sitka Small" panose="02000505000000020004" pitchFamily="2" charset="0"/>
              </a:rPr>
              <a:t>например: корреляция</a:t>
            </a:r>
            <a:r>
              <a:rPr lang="ru-RU" sz="1200" dirty="0">
                <a:latin typeface="Sitka Small" panose="02000505000000020004" pitchFamily="2" charset="0"/>
              </a:rPr>
              <a:t>, прерогатива;</a:t>
            </a:r>
          </a:p>
          <a:p>
            <a:r>
              <a:rPr lang="ru-RU" sz="1200" dirty="0">
                <a:latin typeface="Sitka Small" panose="02000505000000020004" pitchFamily="2" charset="0"/>
              </a:rPr>
              <a:t>4) в слитном и дефисном написании сложных прилагательных, написание которых </a:t>
            </a:r>
            <a:r>
              <a:rPr lang="ru-RU" sz="1200" dirty="0" smtClean="0">
                <a:latin typeface="Sitka Small" panose="02000505000000020004" pitchFamily="2" charset="0"/>
              </a:rPr>
              <a:t>противоречит школьному </a:t>
            </a:r>
            <a:r>
              <a:rPr lang="ru-RU" sz="1200" dirty="0">
                <a:latin typeface="Sitka Small" panose="02000505000000020004" pitchFamily="2" charset="0"/>
              </a:rPr>
              <a:t>правилу, например (слова даны в неискаженном написании): глухонемой, нефтегазовый,</a:t>
            </a:r>
          </a:p>
          <a:p>
            <a:r>
              <a:rPr lang="ru-RU" sz="1200" dirty="0">
                <a:latin typeface="Sitka Small" panose="02000505000000020004" pitchFamily="2" charset="0"/>
              </a:rPr>
              <a:t>военно-исторический, гражданско-правовой, литературно-художественный, индоевропейский, </a:t>
            </a:r>
            <a:r>
              <a:rPr lang="ru-RU" sz="1200" dirty="0" smtClean="0">
                <a:latin typeface="Sitka Small" panose="02000505000000020004" pitchFamily="2" charset="0"/>
              </a:rPr>
              <a:t>научно- исследовательский</a:t>
            </a:r>
            <a:r>
              <a:rPr lang="ru-RU" sz="1200" dirty="0">
                <a:latin typeface="Sitka Small" panose="02000505000000020004" pitchFamily="2" charset="0"/>
              </a:rPr>
              <a:t>;</a:t>
            </a:r>
          </a:p>
          <a:p>
            <a:r>
              <a:rPr lang="ru-RU" sz="1200" dirty="0">
                <a:latin typeface="Sitka Small" panose="02000505000000020004" pitchFamily="2" charset="0"/>
              </a:rPr>
              <a:t>5) в трудных случаях разграничения сложного прилагательного, образованного сращением наречия </a:t>
            </a:r>
            <a:r>
              <a:rPr lang="ru-RU" sz="1200" dirty="0" smtClean="0">
                <a:latin typeface="Sitka Small" panose="02000505000000020004" pitchFamily="2" charset="0"/>
              </a:rPr>
              <a:t>и прилагательного</a:t>
            </a:r>
            <a:r>
              <a:rPr lang="ru-RU" sz="1200" dirty="0">
                <a:latin typeface="Sitka Small" panose="02000505000000020004" pitchFamily="2" charset="0"/>
              </a:rPr>
              <a:t>, и прилагательного с зависимым наречием, например: (активно) действующий</a:t>
            </a:r>
            <a:r>
              <a:rPr lang="ru-RU" sz="1200" dirty="0" smtClean="0">
                <a:latin typeface="Sitka Small" panose="02000505000000020004" pitchFamily="2" charset="0"/>
              </a:rPr>
              <a:t>, (</a:t>
            </a:r>
            <a:r>
              <a:rPr lang="ru-RU" sz="1200" dirty="0">
                <a:latin typeface="Sitka Small" panose="02000505000000020004" pitchFamily="2" charset="0"/>
              </a:rPr>
              <a:t>сильно)действующий, (болезненно)тоскливый;</a:t>
            </a:r>
          </a:p>
          <a:p>
            <a:r>
              <a:rPr lang="ru-RU" sz="1200" dirty="0">
                <a:latin typeface="Sitka Small" panose="02000505000000020004" pitchFamily="2" charset="0"/>
              </a:rPr>
              <a:t>6) в необоснованном написании прилагательных на -</a:t>
            </a:r>
            <a:r>
              <a:rPr lang="ru-RU" sz="1200" dirty="0" err="1">
                <a:latin typeface="Sitka Small" panose="02000505000000020004" pitchFamily="2" charset="0"/>
              </a:rPr>
              <a:t>ский</a:t>
            </a:r>
            <a:r>
              <a:rPr lang="ru-RU" sz="1200" dirty="0">
                <a:latin typeface="Sitka Small" panose="02000505000000020004" pitchFamily="2" charset="0"/>
              </a:rPr>
              <a:t> с прописной буквы, например, Шекспировские</a:t>
            </a:r>
          </a:p>
          <a:p>
            <a:r>
              <a:rPr lang="ru-RU" sz="1200" dirty="0">
                <a:latin typeface="Sitka Small" panose="02000505000000020004" pitchFamily="2" charset="0"/>
              </a:rPr>
              <a:t>трагедии.</a:t>
            </a:r>
          </a:p>
          <a:p>
            <a:r>
              <a:rPr lang="ru-RU" sz="1200" dirty="0">
                <a:latin typeface="Sitka Small" panose="02000505000000020004" pitchFamily="2" charset="0"/>
              </a:rPr>
              <a:t>7) в случаях, когда вместо одного знака препинания поставлен другой (кроме постановки запятой 9м8 </a:t>
            </a:r>
            <a:r>
              <a:rPr lang="ru-RU" sz="1200" dirty="0" err="1">
                <a:latin typeface="Sitka Small" panose="02000505000000020004" pitchFamily="2" charset="0"/>
              </a:rPr>
              <a:t>ежду</a:t>
            </a:r>
            <a:endParaRPr lang="ru-RU" sz="1200" dirty="0">
              <a:latin typeface="Sitka Small" panose="02000505000000020004" pitchFamily="2" charset="0"/>
            </a:endParaRPr>
          </a:p>
          <a:p>
            <a:r>
              <a:rPr lang="ru-RU" sz="1200" dirty="0">
                <a:latin typeface="Sitka Small" panose="02000505000000020004" pitchFamily="2" charset="0"/>
              </a:rPr>
              <a:t>подлежащим и сказуемым); 8) в пропуске одного из сочетающихся знаков препинания или в нарушении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945" y="69273"/>
            <a:ext cx="900811" cy="484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34"/>
            <a:ext cx="7056438" cy="37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6532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3843" y="69272"/>
            <a:ext cx="4507332" cy="1061625"/>
          </a:xfrm>
        </p:spPr>
        <p:txBody>
          <a:bodyPr/>
          <a:lstStyle/>
          <a:p>
            <a:r>
              <a:rPr lang="ru-RU" dirty="0"/>
              <a:t>КРИТЕРИЙ 5. ГРАМОТНОСТЬ Негрубые </a:t>
            </a:r>
            <a:r>
              <a:rPr lang="ru-RU" dirty="0" smtClean="0"/>
              <a:t>ошибки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3843" y="1079256"/>
            <a:ext cx="4507332" cy="51642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346365" y="817417"/>
            <a:ext cx="6357252" cy="3776809"/>
          </a:xfrm>
        </p:spPr>
        <p:txBody>
          <a:bodyPr>
            <a:noAutofit/>
          </a:bodyPr>
          <a:lstStyle/>
          <a:p>
            <a:pPr marL="285750" indent="-285750">
              <a:lnSpc>
                <a:spcPts val="17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latin typeface="Sitka Banner" panose="02000505000000020004" pitchFamily="2" charset="0"/>
              </a:rPr>
              <a:t>написание -н- и -</a:t>
            </a:r>
            <a:r>
              <a:rPr lang="ru-RU" sz="1600" dirty="0" err="1">
                <a:latin typeface="Sitka Banner" panose="02000505000000020004" pitchFamily="2" charset="0"/>
              </a:rPr>
              <a:t>нн</a:t>
            </a:r>
            <a:r>
              <a:rPr lang="ru-RU" sz="1600" dirty="0">
                <a:latin typeface="Sitka Banner" panose="02000505000000020004" pitchFamily="2" charset="0"/>
              </a:rPr>
              <a:t>- в причастиях и отглагольных прилагательных,</a:t>
            </a:r>
          </a:p>
          <a:p>
            <a:pPr>
              <a:lnSpc>
                <a:spcPts val="1700"/>
              </a:lnSpc>
              <a:spcBef>
                <a:spcPts val="0"/>
              </a:spcBef>
            </a:pPr>
            <a:r>
              <a:rPr lang="ru-RU" sz="1600" dirty="0">
                <a:latin typeface="Sitka Banner" panose="02000505000000020004" pitchFamily="2" charset="0"/>
              </a:rPr>
              <a:t>образованных от двувидовых глаголов (завещанный, обещанный, казненный</a:t>
            </a:r>
            <a:r>
              <a:rPr lang="ru-RU" sz="1600" dirty="0" smtClean="0">
                <a:latin typeface="Sitka Banner" panose="02000505000000020004" pitchFamily="2" charset="0"/>
              </a:rPr>
              <a:t>, рожденный</a:t>
            </a:r>
            <a:r>
              <a:rPr lang="ru-RU" sz="1600" dirty="0">
                <a:latin typeface="Sitka Banner" panose="02000505000000020004" pitchFamily="2" charset="0"/>
              </a:rPr>
              <a:t>, крещеный человек, крещенный вчера человек), а также в </a:t>
            </a:r>
            <a:r>
              <a:rPr lang="ru-RU" sz="1600" dirty="0" smtClean="0">
                <a:latin typeface="Sitka Banner" panose="02000505000000020004" pitchFamily="2" charset="0"/>
              </a:rPr>
              <a:t>кратких формах </a:t>
            </a:r>
            <a:r>
              <a:rPr lang="ru-RU" sz="1600" dirty="0">
                <a:latin typeface="Sitka Banner" panose="02000505000000020004" pitchFamily="2" charset="0"/>
              </a:rPr>
              <a:t>отглагольных прилагательных и соотносимых с ними </a:t>
            </a:r>
            <a:r>
              <a:rPr lang="ru-RU" sz="1600" dirty="0" smtClean="0">
                <a:latin typeface="Sitka Banner" panose="02000505000000020004" pitchFamily="2" charset="0"/>
              </a:rPr>
              <a:t>кратких причастий </a:t>
            </a:r>
            <a:r>
              <a:rPr lang="ru-RU" sz="1600" dirty="0">
                <a:latin typeface="Sitka Banner" panose="02000505000000020004" pitchFamily="2" charset="0"/>
              </a:rPr>
              <a:t>(Её действия оправданны. – Её действия оправданы.);</a:t>
            </a:r>
          </a:p>
          <a:p>
            <a:pPr>
              <a:lnSpc>
                <a:spcPts val="1700"/>
              </a:lnSpc>
              <a:spcBef>
                <a:spcPts val="0"/>
              </a:spcBef>
            </a:pPr>
            <a:r>
              <a:rPr lang="ru-RU" sz="1600" dirty="0">
                <a:latin typeface="Sitka Banner" panose="02000505000000020004" pitchFamily="2" charset="0"/>
              </a:rPr>
              <a:t>• написание не с отглагольными прилагательными и причастиями на </a:t>
            </a:r>
            <a:r>
              <a:rPr lang="ru-RU" sz="1600" dirty="0" smtClean="0">
                <a:latin typeface="Sitka Banner" panose="02000505000000020004" pitchFamily="2" charset="0"/>
              </a:rPr>
              <a:t>–</a:t>
            </a:r>
            <a:r>
              <a:rPr lang="ru-RU" sz="1600" dirty="0" err="1" smtClean="0">
                <a:latin typeface="Sitka Banner" panose="02000505000000020004" pitchFamily="2" charset="0"/>
              </a:rPr>
              <a:t>мый</a:t>
            </a:r>
            <a:r>
              <a:rPr lang="ru-RU" sz="1600" dirty="0" smtClean="0">
                <a:latin typeface="Sitka Banner" panose="02000505000000020004" pitchFamily="2" charset="0"/>
              </a:rPr>
              <a:t> (</a:t>
            </a:r>
            <a:r>
              <a:rPr lang="ru-RU" sz="1600" dirty="0">
                <a:latin typeface="Sitka Banner" panose="02000505000000020004" pitchFamily="2" charset="0"/>
              </a:rPr>
              <a:t>неделимый на части – не делимый людьми);</a:t>
            </a:r>
          </a:p>
          <a:p>
            <a:pPr>
              <a:lnSpc>
                <a:spcPts val="1700"/>
              </a:lnSpc>
              <a:spcBef>
                <a:spcPts val="0"/>
              </a:spcBef>
            </a:pPr>
            <a:r>
              <a:rPr lang="ru-RU" sz="1600" dirty="0">
                <a:latin typeface="Sitka Banner" panose="02000505000000020004" pitchFamily="2" charset="0"/>
              </a:rPr>
              <a:t>• написание сложных существительных без соединительной гласной,</a:t>
            </a:r>
          </a:p>
          <a:p>
            <a:pPr>
              <a:lnSpc>
                <a:spcPts val="1700"/>
              </a:lnSpc>
              <a:spcBef>
                <a:spcPts val="0"/>
              </a:spcBef>
            </a:pPr>
            <a:r>
              <a:rPr lang="ru-RU" sz="1600" dirty="0">
                <a:latin typeface="Sitka Banner" panose="02000505000000020004" pitchFamily="2" charset="0"/>
              </a:rPr>
              <a:t>образованных с помощью заимствованных элементов (ноу-хау, рок-музыка</a:t>
            </a:r>
            <a:r>
              <a:rPr lang="ru-RU" sz="1600" dirty="0" smtClean="0">
                <a:latin typeface="Sitka Banner" panose="02000505000000020004" pitchFamily="2" charset="0"/>
              </a:rPr>
              <a:t>, мини-</a:t>
            </a:r>
            <a:r>
              <a:rPr lang="ru-RU" sz="1600" dirty="0" err="1" smtClean="0">
                <a:latin typeface="Sitka Banner" panose="02000505000000020004" pitchFamily="2" charset="0"/>
              </a:rPr>
              <a:t>маркет</a:t>
            </a:r>
            <a:r>
              <a:rPr lang="ru-RU" sz="1600" dirty="0">
                <a:latin typeface="Sitka Banner" panose="02000505000000020004" pitchFamily="2" charset="0"/>
              </a:rPr>
              <a:t>, супермаркет, ультразвук);</a:t>
            </a:r>
          </a:p>
          <a:p>
            <a:pPr>
              <a:lnSpc>
                <a:spcPts val="1700"/>
              </a:lnSpc>
              <a:spcBef>
                <a:spcPts val="0"/>
              </a:spcBef>
            </a:pPr>
            <a:r>
              <a:rPr lang="ru-RU" sz="1600" dirty="0">
                <a:latin typeface="Sitka Banner" panose="02000505000000020004" pitchFamily="2" charset="0"/>
              </a:rPr>
              <a:t>• написание сложных имен прилагательных, которое противоречит </a:t>
            </a:r>
            <a:r>
              <a:rPr lang="ru-RU" sz="1600" dirty="0" smtClean="0">
                <a:latin typeface="Sitka Banner" panose="02000505000000020004" pitchFamily="2" charset="0"/>
              </a:rPr>
              <a:t>школьному правилу </a:t>
            </a:r>
            <a:r>
              <a:rPr lang="ru-RU" sz="1600" dirty="0">
                <a:latin typeface="Sitka Banner" panose="02000505000000020004" pitchFamily="2" charset="0"/>
              </a:rPr>
              <a:t>(глухонемой, нефтегазовый, военно-исторический, </a:t>
            </a:r>
            <a:r>
              <a:rPr lang="ru-RU" sz="1600" dirty="0" err="1">
                <a:latin typeface="Sitka Banner" panose="02000505000000020004" pitchFamily="2" charset="0"/>
              </a:rPr>
              <a:t>гражданскоправовой</a:t>
            </a:r>
            <a:r>
              <a:rPr lang="ru-RU" sz="1600" dirty="0">
                <a:latin typeface="Sitka Banner" panose="02000505000000020004" pitchFamily="2" charset="0"/>
              </a:rPr>
              <a:t>, литературно-художественный, индоевропейский, </a:t>
            </a:r>
            <a:r>
              <a:rPr lang="ru-RU" sz="1600" dirty="0" err="1">
                <a:latin typeface="Sitka Banner" panose="02000505000000020004" pitchFamily="2" charset="0"/>
              </a:rPr>
              <a:t>научноисследовательский</a:t>
            </a:r>
            <a:r>
              <a:rPr lang="ru-RU" sz="1600" dirty="0">
                <a:latin typeface="Sitka Banner" panose="02000505000000020004" pitchFamily="2" charset="0"/>
              </a:rPr>
              <a:t>, хлебобулочный); написание сложных имён</a:t>
            </a:r>
          </a:p>
          <a:p>
            <a:pPr>
              <a:lnSpc>
                <a:spcPts val="1700"/>
              </a:lnSpc>
              <a:spcBef>
                <a:spcPts val="0"/>
              </a:spcBef>
            </a:pPr>
            <a:r>
              <a:rPr lang="ru-RU" sz="1600" dirty="0">
                <a:latin typeface="Sitka Banner" panose="02000505000000020004" pitchFamily="2" charset="0"/>
              </a:rPr>
              <a:t>прилагательных и причастий, которое зависит от контекста</a:t>
            </a:r>
          </a:p>
          <a:p>
            <a:pPr>
              <a:lnSpc>
                <a:spcPts val="1700"/>
              </a:lnSpc>
              <a:spcBef>
                <a:spcPts val="0"/>
              </a:spcBef>
            </a:pPr>
            <a:r>
              <a:rPr lang="ru-RU" sz="1600" dirty="0">
                <a:latin typeface="Sitka Banner" panose="02000505000000020004" pitchFamily="2" charset="0"/>
              </a:rPr>
              <a:t>(сильнодействующее средство – сильно действующее на меня средство);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34"/>
            <a:ext cx="7056438" cy="37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3131" y="69273"/>
            <a:ext cx="983625" cy="484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7564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КРИТЕРИЙ 5. ГРАМОТНОСТЬ Негрубые </a:t>
            </a:r>
            <a:r>
              <a:rPr lang="ru-RU" dirty="0" smtClean="0"/>
              <a:t>ошибки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3843" y="1079256"/>
            <a:ext cx="4507332" cy="51642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262467" y="1253066"/>
            <a:ext cx="6441149" cy="3341159"/>
          </a:xfrm>
        </p:spPr>
        <p:txBody>
          <a:bodyPr>
            <a:normAutofit/>
          </a:bodyPr>
          <a:lstStyle/>
          <a:p>
            <a:r>
              <a:rPr lang="ru-RU" sz="1600" dirty="0">
                <a:latin typeface="Sitka Heading" panose="02000505000000020004" pitchFamily="2" charset="0"/>
              </a:rPr>
              <a:t>• пунктуационное оформление предложений с вводным словом,</a:t>
            </a:r>
          </a:p>
          <a:p>
            <a:r>
              <a:rPr lang="ru-RU" sz="1600" dirty="0">
                <a:latin typeface="Sitka Heading" panose="02000505000000020004" pitchFamily="2" charset="0"/>
              </a:rPr>
              <a:t>стоящим в начале или конце обособленного оборота (Посреди</a:t>
            </a:r>
          </a:p>
          <a:p>
            <a:r>
              <a:rPr lang="ru-RU" sz="1600" dirty="0">
                <a:latin typeface="Sitka Heading" panose="02000505000000020004" pitchFamily="2" charset="0"/>
              </a:rPr>
              <a:t>поляны росло большое дерево, судя по всему вяз.);</a:t>
            </a:r>
          </a:p>
          <a:p>
            <a:r>
              <a:rPr lang="ru-RU" sz="1600" dirty="0">
                <a:latin typeface="Sitka Heading" panose="02000505000000020004" pitchFamily="2" charset="0"/>
              </a:rPr>
              <a:t>• отсутствие обособления сравнительного оборота, если ему</a:t>
            </a:r>
          </a:p>
          <a:p>
            <a:r>
              <a:rPr lang="ru-RU" sz="1600" dirty="0">
                <a:latin typeface="Sitka Heading" panose="02000505000000020004" pitchFamily="2" charset="0"/>
              </a:rPr>
              <a:t>предшествуют отрицание не или частицы совсем, совершенно,</a:t>
            </a:r>
          </a:p>
          <a:p>
            <a:r>
              <a:rPr lang="ru-RU" sz="1600" dirty="0">
                <a:latin typeface="Sitka Heading" panose="02000505000000020004" pitchFamily="2" charset="0"/>
              </a:rPr>
              <a:t>почти, именно, прямо и т.п. (Было светло, почти как днем.);</a:t>
            </a:r>
          </a:p>
          <a:p>
            <a:r>
              <a:rPr lang="ru-RU" sz="1600" dirty="0">
                <a:latin typeface="Sitka Heading" panose="02000505000000020004" pitchFamily="2" charset="0"/>
              </a:rPr>
              <a:t>• пропуск или добавление одного из сочетающихся в конце</a:t>
            </a:r>
          </a:p>
          <a:p>
            <a:r>
              <a:rPr lang="ru-RU" sz="1600" dirty="0">
                <a:latin typeface="Sitka Heading" panose="02000505000000020004" pitchFamily="2" charset="0"/>
              </a:rPr>
              <a:t>предложения знаков препинания (за исключением кавычек)</a:t>
            </a:r>
          </a:p>
          <a:p>
            <a:r>
              <a:rPr lang="ru-RU" sz="1600" dirty="0">
                <a:latin typeface="Sitka Heading" panose="02000505000000020004" pitchFamily="2" charset="0"/>
              </a:rPr>
              <a:t>или нарушение их последовательности в конце предложения</a:t>
            </a:r>
          </a:p>
          <a:p>
            <a:r>
              <a:rPr lang="ru-RU" sz="1600" dirty="0">
                <a:latin typeface="Sitka Heading" panose="02000505000000020004" pitchFamily="2" charset="0"/>
              </a:rPr>
              <a:t>(А.П. Чехов писал: «В человеке должно быть всё прекрасно…»).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34"/>
            <a:ext cx="7056438" cy="37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3131" y="69273"/>
            <a:ext cx="983625" cy="484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65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3843" y="69273"/>
            <a:ext cx="4507332" cy="1061625"/>
          </a:xfrm>
        </p:spPr>
        <p:txBody>
          <a:bodyPr/>
          <a:lstStyle/>
          <a:p>
            <a:r>
              <a:rPr lang="ru-RU" dirty="0"/>
              <a:t>КРИТЕРИЙ 5. ГРАМОТНОСТЬ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3843" y="1079256"/>
            <a:ext cx="4507332" cy="51642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355600" y="965200"/>
            <a:ext cx="6348016" cy="3629026"/>
          </a:xfrm>
        </p:spPr>
        <p:txBody>
          <a:bodyPr>
            <a:noAutofit/>
          </a:bodyPr>
          <a:lstStyle/>
          <a:p>
            <a:r>
              <a:rPr lang="ru-RU" sz="1600" dirty="0">
                <a:latin typeface="Sitka Heading" panose="02000505000000020004" pitchFamily="2" charset="0"/>
              </a:rPr>
              <a:t>Необходимо учитывать </a:t>
            </a:r>
            <a:r>
              <a:rPr lang="ru-RU" sz="1600" b="1" dirty="0">
                <a:latin typeface="Sitka Heading" panose="02000505000000020004" pitchFamily="2" charset="0"/>
              </a:rPr>
              <a:t>также повторяемость и однотипность ошибок</a:t>
            </a:r>
            <a:r>
              <a:rPr lang="ru-RU" sz="1600" dirty="0">
                <a:latin typeface="Sitka Heading" panose="02000505000000020004" pitchFamily="2" charset="0"/>
              </a:rPr>
              <a:t>. Если ошибка повторяется в одном и том же слове или в корне однокоренных слов, то она считается за одну ошибку. </a:t>
            </a:r>
            <a:r>
              <a:rPr lang="ru-RU" sz="1600" b="1" dirty="0">
                <a:latin typeface="Sitka Heading" panose="02000505000000020004" pitchFamily="2" charset="0"/>
              </a:rPr>
              <a:t>Однотипными считаются ошибки </a:t>
            </a:r>
            <a:r>
              <a:rPr lang="ru-RU" sz="1600" dirty="0">
                <a:latin typeface="Sitka Heading" panose="02000505000000020004" pitchFamily="2" charset="0"/>
              </a:rPr>
              <a:t>на одно правило, если условия выбора правильного написания заключены в грамматических (в армии, в роще; колют, борются) и фонетических (пирожок, сверчок) особенностях данного слова. </a:t>
            </a:r>
            <a:endParaRPr lang="ru-RU" sz="1600" dirty="0" smtClean="0">
              <a:latin typeface="Sitka Heading" panose="02000505000000020004" pitchFamily="2" charset="0"/>
            </a:endParaRPr>
          </a:p>
          <a:p>
            <a:r>
              <a:rPr lang="ru-RU" sz="1600" dirty="0" smtClean="0">
                <a:latin typeface="Sitka Heading" panose="02000505000000020004" pitchFamily="2" charset="0"/>
              </a:rPr>
              <a:t>Не </a:t>
            </a:r>
            <a:r>
              <a:rPr lang="ru-RU" sz="1600" dirty="0">
                <a:latin typeface="Sitka Heading" panose="02000505000000020004" pitchFamily="2" charset="0"/>
              </a:rPr>
              <a:t>считаются однотипными ошибки на такое правило, в котором для выяснения правильного написания одного слова требуется подобрать другое (опорное) слово или его форму (вода – воды; рот – ротик; грустный – грустить; резкий – резок). </a:t>
            </a:r>
            <a:r>
              <a:rPr lang="ru-RU" sz="1600" b="1" dirty="0">
                <a:latin typeface="Sitka Heading" panose="02000505000000020004" pitchFamily="2" charset="0"/>
              </a:rPr>
              <a:t>Первые три однотипные ошибки считаются за одну ошибку</a:t>
            </a:r>
            <a:r>
              <a:rPr lang="ru-RU" sz="1600" dirty="0">
                <a:latin typeface="Sitka Heading" panose="02000505000000020004" pitchFamily="2" charset="0"/>
              </a:rPr>
              <a:t>, каждая следующая подобная ошибка учитывается как самостоятельная. Если в одном непроверяемом слове допущены две и более ошибки, то все они считаются за одну ошибку.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34"/>
            <a:ext cx="7056438" cy="37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3131" y="69273"/>
            <a:ext cx="983625" cy="484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083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КРИТЕРИЙ 5. ГРАМОТНОСТЬ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Ошибка в инициалах автора/героя исходного текста и/или автора/героя произведения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фактической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ошибкой.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Фактической ошибкой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случай типа: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Хрусталѐв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(вместо Хлестакова).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Допустимо упоминание известных писателей и поэтов с одним инициалом или без инициалов (не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считается ошибкой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употребление Л. Толстой вместо Л.Н. Толстой).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Незакавыченная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чужая речь (в любом количестве) – это пунктуационная ошибка (включая случай,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пишущий активно использует исходный текст,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берѐт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из него точные цитаты, при этом кавычки не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использует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совсем).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945" y="69273"/>
            <a:ext cx="900811" cy="484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34"/>
            <a:ext cx="7056438" cy="37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085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3486" y="114300"/>
            <a:ext cx="3886267" cy="38100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/>
              <a:t>КРИТЕРИЙ 5. ГРАМОТНОСТЬ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3843" y="1079257"/>
            <a:ext cx="4507332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434494" y="749300"/>
            <a:ext cx="2675566" cy="3844926"/>
          </a:xfrm>
        </p:spPr>
        <p:txBody>
          <a:bodyPr/>
          <a:lstStyle/>
          <a:p>
            <a:r>
              <a:rPr lang="ru-RU" dirty="0" smtClean="0"/>
              <a:t>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691" y="658812"/>
            <a:ext cx="3214600" cy="4484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8282" y="658812"/>
            <a:ext cx="3240734" cy="43601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ru-RU" dirty="0">
                <a:solidFill>
                  <a:srgbClr val="FF0000"/>
                </a:solidFill>
              </a:rPr>
              <a:t>Обязателен учёт однотипных</a:t>
            </a:r>
          </a:p>
          <a:p>
            <a:pPr>
              <a:lnSpc>
                <a:spcPts val="1600"/>
              </a:lnSpc>
            </a:pPr>
            <a:r>
              <a:rPr lang="ru-RU" dirty="0">
                <a:solidFill>
                  <a:srgbClr val="FF0000"/>
                </a:solidFill>
              </a:rPr>
              <a:t>и негрубых ошибок.</a:t>
            </a:r>
          </a:p>
          <a:p>
            <a:endParaRPr lang="ru-RU" dirty="0"/>
          </a:p>
          <a:p>
            <a:pPr>
              <a:lnSpc>
                <a:spcPts val="1600"/>
              </a:lnSpc>
            </a:pPr>
            <a:r>
              <a:rPr lang="ru-RU" dirty="0" smtClean="0"/>
              <a:t>      </a:t>
            </a:r>
            <a:r>
              <a:rPr lang="ru-RU" sz="1600" dirty="0" smtClean="0">
                <a:latin typeface="Sitka Small" panose="02000505000000020004" pitchFamily="2" charset="0"/>
              </a:rPr>
              <a:t>Подробно </a:t>
            </a:r>
            <a:r>
              <a:rPr lang="ru-RU" sz="1600" dirty="0">
                <a:latin typeface="Sitka Small" panose="02000505000000020004" pitchFamily="2" charset="0"/>
              </a:rPr>
              <a:t>здесь:</a:t>
            </a:r>
          </a:p>
          <a:p>
            <a:pPr>
              <a:lnSpc>
                <a:spcPts val="1600"/>
              </a:lnSpc>
            </a:pPr>
            <a:endParaRPr lang="ru-RU" sz="1600" dirty="0">
              <a:latin typeface="Sitka Small" panose="02000505000000020004" pitchFamily="2" charset="0"/>
            </a:endParaRPr>
          </a:p>
          <a:p>
            <a:pPr>
              <a:lnSpc>
                <a:spcPts val="1600"/>
              </a:lnSpc>
            </a:pPr>
            <a:r>
              <a:rPr lang="en-US" sz="1600" dirty="0">
                <a:latin typeface="Sitka Small" panose="02000505000000020004" pitchFamily="2" charset="0"/>
              </a:rPr>
              <a:t>https://doc.fipi.ru/ege/dlya-  </a:t>
            </a:r>
            <a:r>
              <a:rPr lang="en-US" sz="1600" dirty="0" err="1">
                <a:latin typeface="Sitka Small" panose="02000505000000020004" pitchFamily="2" charset="0"/>
              </a:rPr>
              <a:t>predmetnyh-komissiy-subektov</a:t>
            </a:r>
            <a:r>
              <a:rPr lang="en-US" sz="1600" dirty="0">
                <a:latin typeface="Sitka Small" panose="02000505000000020004" pitchFamily="2" charset="0"/>
              </a:rPr>
              <a:t>-  </a:t>
            </a:r>
            <a:r>
              <a:rPr lang="en-US" sz="1600" dirty="0" err="1">
                <a:latin typeface="Sitka Small" panose="02000505000000020004" pitchFamily="2" charset="0"/>
              </a:rPr>
              <a:t>rf</a:t>
            </a:r>
            <a:r>
              <a:rPr lang="en-US" sz="1600" dirty="0">
                <a:latin typeface="Sitka Small" panose="02000505000000020004" pitchFamily="2" charset="0"/>
              </a:rPr>
              <a:t>/2023/russki_yazyk_mr_ege_2</a:t>
            </a:r>
          </a:p>
          <a:p>
            <a:pPr>
              <a:lnSpc>
                <a:spcPts val="1600"/>
              </a:lnSpc>
            </a:pPr>
            <a:r>
              <a:rPr lang="en-US" sz="1600" dirty="0">
                <a:latin typeface="Sitka Small" panose="02000505000000020004" pitchFamily="2" charset="0"/>
              </a:rPr>
              <a:t>023.pdf</a:t>
            </a:r>
          </a:p>
          <a:p>
            <a:endParaRPr lang="en-US" dirty="0"/>
          </a:p>
          <a:p>
            <a:r>
              <a:rPr lang="ru-RU" dirty="0" smtClean="0"/>
              <a:t>Методические </a:t>
            </a:r>
            <a:r>
              <a:rPr lang="ru-RU" dirty="0"/>
              <a:t>рекомендации  по подготовке к итоговому</a:t>
            </a:r>
          </a:p>
          <a:p>
            <a:r>
              <a:rPr lang="ru-RU" dirty="0"/>
              <a:t>сочинению (ФИПИ)  </a:t>
            </a:r>
            <a:r>
              <a:rPr lang="en-US" dirty="0"/>
              <a:t>https://fipi.ru/itogovoe-  </a:t>
            </a:r>
            <a:r>
              <a:rPr lang="en-US" dirty="0" err="1" smtClean="0"/>
              <a:t>sochinenie</a:t>
            </a:r>
            <a:r>
              <a:rPr lang="ru-RU" dirty="0" smtClean="0"/>
              <a:t> </a:t>
            </a:r>
          </a:p>
          <a:p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945" y="69273"/>
            <a:ext cx="900811" cy="484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34"/>
            <a:ext cx="7056438" cy="37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08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5260" y="114300"/>
            <a:ext cx="6416039" cy="1016598"/>
          </a:xfrm>
        </p:spPr>
        <p:txBody>
          <a:bodyPr>
            <a:normAutofit/>
          </a:bodyPr>
          <a:lstStyle/>
          <a:p>
            <a:r>
              <a:rPr lang="ru-RU" sz="2400" kern="0" spc="-20" dirty="0">
                <a:solidFill>
                  <a:srgbClr val="6678C2"/>
                </a:solidFill>
                <a:latin typeface="Sitka Subheading" panose="02000505000000020004" pitchFamily="2" charset="0"/>
                <a:cs typeface="Microsoft Sans Serif"/>
              </a:rPr>
              <a:t>Требования</a:t>
            </a:r>
            <a:r>
              <a:rPr lang="ru-RU" sz="2400" kern="0" spc="-130" dirty="0">
                <a:solidFill>
                  <a:srgbClr val="6678C2"/>
                </a:solidFill>
                <a:latin typeface="Sitka Subheading" panose="02000505000000020004" pitchFamily="2" charset="0"/>
                <a:cs typeface="Microsoft Sans Serif"/>
              </a:rPr>
              <a:t> </a:t>
            </a:r>
            <a:r>
              <a:rPr lang="ru-RU" sz="2400" kern="0" dirty="0">
                <a:solidFill>
                  <a:srgbClr val="6678C2"/>
                </a:solidFill>
                <a:latin typeface="Sitka Subheading" panose="02000505000000020004" pitchFamily="2" charset="0"/>
                <a:cs typeface="Microsoft Sans Serif"/>
              </a:rPr>
              <a:t>к</a:t>
            </a:r>
            <a:r>
              <a:rPr lang="ru-RU" sz="2400" kern="0" spc="-100" dirty="0">
                <a:solidFill>
                  <a:srgbClr val="6678C2"/>
                </a:solidFill>
                <a:latin typeface="Sitka Subheading" panose="02000505000000020004" pitchFamily="2" charset="0"/>
                <a:cs typeface="Microsoft Sans Serif"/>
              </a:rPr>
              <a:t> </a:t>
            </a:r>
            <a:r>
              <a:rPr lang="ru-RU" sz="2400" kern="0" spc="-10" dirty="0">
                <a:solidFill>
                  <a:srgbClr val="6678C2"/>
                </a:solidFill>
                <a:latin typeface="Sitka Subheading" panose="02000505000000020004" pitchFamily="2" charset="0"/>
                <a:cs typeface="Microsoft Sans Serif"/>
              </a:rPr>
              <a:t>итоговому</a:t>
            </a:r>
            <a:r>
              <a:rPr lang="ru-RU" sz="2400" kern="0" spc="-110" dirty="0">
                <a:solidFill>
                  <a:srgbClr val="6678C2"/>
                </a:solidFill>
                <a:latin typeface="Sitka Subheading" panose="02000505000000020004" pitchFamily="2" charset="0"/>
                <a:cs typeface="Microsoft Sans Serif"/>
              </a:rPr>
              <a:t> </a:t>
            </a:r>
            <a:r>
              <a:rPr lang="ru-RU" sz="2400" b="1" kern="0" spc="-20" dirty="0">
                <a:solidFill>
                  <a:srgbClr val="6678C2"/>
                </a:solidFill>
                <a:latin typeface="Sitka Subheading" panose="02000505000000020004" pitchFamily="2" charset="0"/>
                <a:cs typeface="Microsoft Sans Serif"/>
              </a:rPr>
              <a:t>изложению</a:t>
            </a:r>
            <a:r>
              <a:rPr lang="ru-RU" sz="2400" kern="0" spc="-130" dirty="0">
                <a:solidFill>
                  <a:srgbClr val="6678C2"/>
                </a:solidFill>
                <a:latin typeface="Sitka Subheading" panose="02000505000000020004" pitchFamily="2" charset="0"/>
                <a:cs typeface="Microsoft Sans Serif"/>
              </a:rPr>
              <a:t> </a:t>
            </a:r>
            <a:r>
              <a:rPr lang="ru-RU" sz="2400" kern="0" spc="-10" dirty="0">
                <a:solidFill>
                  <a:srgbClr val="6678C2"/>
                </a:solidFill>
                <a:latin typeface="Sitka Subheading" panose="02000505000000020004" pitchFamily="2" charset="0"/>
                <a:cs typeface="Microsoft Sans Serif"/>
              </a:rPr>
              <a:t>(подробному)</a:t>
            </a:r>
            <a:endParaRPr lang="ru-RU" sz="2400" dirty="0">
              <a:solidFill>
                <a:srgbClr val="6678C2"/>
              </a:solidFill>
              <a:latin typeface="Sitka Subheading" panose="02000505000000020004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3843" y="929640"/>
            <a:ext cx="3139937" cy="331828"/>
          </a:xfrm>
        </p:spPr>
        <p:txBody>
          <a:bodyPr>
            <a:normAutofit fontScale="85000" lnSpcReduction="20000"/>
          </a:bodyPr>
          <a:lstStyle/>
          <a:p>
            <a:pPr marL="12700" lvl="0" defTabSz="914400">
              <a:spcBef>
                <a:spcPts val="110"/>
              </a:spcBef>
            </a:pPr>
            <a:r>
              <a:rPr lang="ru-RU" sz="2200" b="1" kern="0" spc="-10" dirty="0">
                <a:solidFill>
                  <a:srgbClr val="6678C2"/>
                </a:solidFill>
                <a:latin typeface="Sitka Subheading" panose="02000505000000020004" pitchFamily="2" charset="0"/>
                <a:cs typeface="Arial"/>
              </a:rPr>
              <a:t>Требование</a:t>
            </a:r>
            <a:r>
              <a:rPr lang="ru-RU" sz="2200" b="1" kern="0" spc="-105" dirty="0">
                <a:solidFill>
                  <a:srgbClr val="6678C2"/>
                </a:solidFill>
                <a:latin typeface="Sitka Subheading" panose="02000505000000020004" pitchFamily="2" charset="0"/>
                <a:cs typeface="Arial"/>
              </a:rPr>
              <a:t> </a:t>
            </a:r>
            <a:r>
              <a:rPr lang="ru-RU" sz="2200" b="1" kern="0" spc="-25" dirty="0" smtClean="0">
                <a:solidFill>
                  <a:srgbClr val="6678C2"/>
                </a:solidFill>
                <a:latin typeface="Sitka Subheading" panose="02000505000000020004" pitchFamily="2" charset="0"/>
                <a:cs typeface="Arial"/>
              </a:rPr>
              <a:t>№1</a:t>
            </a:r>
            <a:endParaRPr lang="ru-RU" sz="2200" kern="0" dirty="0">
              <a:solidFill>
                <a:srgbClr val="6678C2"/>
              </a:solidFill>
              <a:latin typeface="Sitka Subheading" panose="02000505000000020004" pitchFamily="2" charset="0"/>
              <a:cs typeface="Arial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220980" y="1261468"/>
            <a:ext cx="3352800" cy="3332758"/>
          </a:xfrm>
          <a:ln>
            <a:solidFill>
              <a:schemeClr val="bg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12700" lvl="0" defTabSz="914400">
              <a:lnSpc>
                <a:spcPts val="1500"/>
              </a:lnSpc>
              <a:spcBef>
                <a:spcPts val="0"/>
              </a:spcBef>
            </a:pPr>
            <a:r>
              <a:rPr lang="ru-RU" sz="1600" kern="0" spc="-25" dirty="0">
                <a:solidFill>
                  <a:prstClr val="black"/>
                </a:solidFill>
                <a:latin typeface="Sitka Banner" panose="02000505000000020004" pitchFamily="2" charset="0"/>
                <a:cs typeface="Microsoft Sans Serif"/>
              </a:rPr>
              <a:t>Рекомендуемое</a:t>
            </a:r>
            <a:r>
              <a:rPr lang="ru-RU" sz="1600" kern="0" spc="-15" dirty="0">
                <a:solidFill>
                  <a:prstClr val="black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600" kern="0" spc="-10" dirty="0">
                <a:solidFill>
                  <a:prstClr val="black"/>
                </a:solidFill>
                <a:latin typeface="Sitka Banner" panose="02000505000000020004" pitchFamily="2" charset="0"/>
                <a:cs typeface="Microsoft Sans Serif"/>
              </a:rPr>
              <a:t>количество</a:t>
            </a:r>
            <a:r>
              <a:rPr lang="ru-RU" sz="1600" kern="0" spc="-40" dirty="0">
                <a:solidFill>
                  <a:prstClr val="black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600" kern="0" dirty="0">
                <a:solidFill>
                  <a:prstClr val="black"/>
                </a:solidFill>
                <a:latin typeface="Sitka Banner" panose="02000505000000020004" pitchFamily="2" charset="0"/>
                <a:cs typeface="Microsoft Sans Serif"/>
              </a:rPr>
              <a:t>слов</a:t>
            </a:r>
            <a:r>
              <a:rPr lang="ru-RU" sz="1600" kern="0" spc="-5" dirty="0">
                <a:solidFill>
                  <a:prstClr val="black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600" kern="0" spc="400" dirty="0">
                <a:solidFill>
                  <a:prstClr val="black"/>
                </a:solidFill>
                <a:latin typeface="Sitka Banner" panose="02000505000000020004" pitchFamily="2" charset="0"/>
                <a:cs typeface="Microsoft Sans Serif"/>
              </a:rPr>
              <a:t>–</a:t>
            </a:r>
            <a:r>
              <a:rPr lang="ru-RU" sz="1600" kern="0" spc="10" dirty="0">
                <a:solidFill>
                  <a:prstClr val="black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600" kern="0" dirty="0">
                <a:solidFill>
                  <a:prstClr val="black"/>
                </a:solidFill>
                <a:latin typeface="Sitka Banner" panose="02000505000000020004" pitchFamily="2" charset="0"/>
                <a:cs typeface="Microsoft Sans Serif"/>
              </a:rPr>
              <a:t>от</a:t>
            </a:r>
            <a:r>
              <a:rPr lang="ru-RU" sz="1600" kern="0" spc="-5" dirty="0">
                <a:solidFill>
                  <a:prstClr val="black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600" kern="0" spc="-20" dirty="0">
                <a:solidFill>
                  <a:prstClr val="black"/>
                </a:solidFill>
                <a:latin typeface="Sitka Banner" panose="02000505000000020004" pitchFamily="2" charset="0"/>
                <a:cs typeface="Microsoft Sans Serif"/>
              </a:rPr>
              <a:t>200.</a:t>
            </a:r>
          </a:p>
          <a:p>
            <a:pPr lvl="0" defTabSz="914400">
              <a:lnSpc>
                <a:spcPts val="1500"/>
              </a:lnSpc>
              <a:spcBef>
                <a:spcPts val="0"/>
              </a:spcBef>
            </a:pPr>
            <a:endParaRPr lang="ru-RU" sz="1600" kern="0" spc="-20" dirty="0">
              <a:solidFill>
                <a:prstClr val="black"/>
              </a:solidFill>
              <a:latin typeface="Sitka Banner" panose="02000505000000020004" pitchFamily="2" charset="0"/>
              <a:cs typeface="Microsoft Sans Serif"/>
            </a:endParaRPr>
          </a:p>
          <a:p>
            <a:pPr marL="12700" marR="5080" lvl="0" defTabSz="914400">
              <a:lnSpc>
                <a:spcPts val="1500"/>
              </a:lnSpc>
              <a:spcBef>
                <a:spcPts val="0"/>
              </a:spcBef>
            </a:pPr>
            <a:r>
              <a:rPr lang="ru-RU" sz="1600" kern="0" spc="-10" dirty="0">
                <a:solidFill>
                  <a:prstClr val="black"/>
                </a:solidFill>
                <a:latin typeface="Sitka Banner" panose="02000505000000020004" pitchFamily="2" charset="0"/>
                <a:cs typeface="Microsoft Sans Serif"/>
              </a:rPr>
              <a:t>Максимальное</a:t>
            </a:r>
            <a:r>
              <a:rPr lang="ru-RU" sz="1600" kern="0" spc="-55" dirty="0">
                <a:solidFill>
                  <a:prstClr val="black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600" kern="0" spc="-10" dirty="0">
                <a:solidFill>
                  <a:prstClr val="black"/>
                </a:solidFill>
                <a:latin typeface="Sitka Banner" panose="02000505000000020004" pitchFamily="2" charset="0"/>
                <a:cs typeface="Microsoft Sans Serif"/>
              </a:rPr>
              <a:t>количество</a:t>
            </a:r>
            <a:r>
              <a:rPr lang="ru-RU" sz="1600" kern="0" spc="-50" dirty="0">
                <a:solidFill>
                  <a:prstClr val="black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600" kern="0" dirty="0">
                <a:solidFill>
                  <a:prstClr val="black"/>
                </a:solidFill>
                <a:latin typeface="Sitka Banner" panose="02000505000000020004" pitchFamily="2" charset="0"/>
                <a:cs typeface="Microsoft Sans Serif"/>
              </a:rPr>
              <a:t>слов</a:t>
            </a:r>
            <a:r>
              <a:rPr lang="ru-RU" sz="1600" kern="0" spc="-10" dirty="0">
                <a:solidFill>
                  <a:prstClr val="black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600" kern="0" dirty="0">
                <a:solidFill>
                  <a:prstClr val="black"/>
                </a:solidFill>
                <a:latin typeface="Sitka Banner" panose="02000505000000020004" pitchFamily="2" charset="0"/>
                <a:cs typeface="Microsoft Sans Serif"/>
              </a:rPr>
              <a:t>в</a:t>
            </a:r>
            <a:r>
              <a:rPr lang="ru-RU" sz="1600" kern="0" spc="35" dirty="0">
                <a:solidFill>
                  <a:prstClr val="black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600" kern="0" spc="-10" dirty="0">
                <a:solidFill>
                  <a:prstClr val="black"/>
                </a:solidFill>
                <a:latin typeface="Sitka Banner" panose="02000505000000020004" pitchFamily="2" charset="0"/>
                <a:cs typeface="Microsoft Sans Serif"/>
              </a:rPr>
              <a:t>итоговом</a:t>
            </a:r>
            <a:r>
              <a:rPr lang="ru-RU" sz="1600" kern="0" spc="500" dirty="0">
                <a:solidFill>
                  <a:prstClr val="black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600" kern="0" spc="-10" dirty="0">
                <a:solidFill>
                  <a:prstClr val="black"/>
                </a:solidFill>
                <a:latin typeface="Sitka Banner" panose="02000505000000020004" pitchFamily="2" charset="0"/>
                <a:cs typeface="Microsoft Sans Serif"/>
              </a:rPr>
              <a:t>изложении</a:t>
            </a:r>
            <a:r>
              <a:rPr lang="ru-RU" sz="1600" kern="0" spc="-35" dirty="0">
                <a:solidFill>
                  <a:prstClr val="black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600" kern="0" dirty="0">
                <a:solidFill>
                  <a:prstClr val="black"/>
                </a:solidFill>
                <a:latin typeface="Sitka Banner" panose="02000505000000020004" pitchFamily="2" charset="0"/>
                <a:cs typeface="Microsoft Sans Serif"/>
              </a:rPr>
              <a:t>не</a:t>
            </a:r>
            <a:r>
              <a:rPr lang="ru-RU" sz="1600" kern="0" spc="20" dirty="0">
                <a:solidFill>
                  <a:prstClr val="black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600" kern="0" spc="-20" dirty="0">
                <a:solidFill>
                  <a:prstClr val="black"/>
                </a:solidFill>
                <a:latin typeface="Sitka Banner" panose="02000505000000020004" pitchFamily="2" charset="0"/>
                <a:cs typeface="Microsoft Sans Serif"/>
              </a:rPr>
              <a:t>устанавливается:</a:t>
            </a:r>
            <a:r>
              <a:rPr lang="ru-RU" sz="1600" kern="0" spc="-65" dirty="0">
                <a:solidFill>
                  <a:prstClr val="black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600" kern="0" spc="-10" dirty="0">
                <a:solidFill>
                  <a:prstClr val="black"/>
                </a:solidFill>
                <a:latin typeface="Sitka Banner" panose="02000505000000020004" pitchFamily="2" charset="0"/>
                <a:cs typeface="Microsoft Sans Serif"/>
              </a:rPr>
              <a:t>участник</a:t>
            </a:r>
            <a:r>
              <a:rPr lang="ru-RU" sz="1600" kern="0" spc="-20" dirty="0">
                <a:solidFill>
                  <a:prstClr val="black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600" kern="0" spc="-10" dirty="0">
                <a:solidFill>
                  <a:prstClr val="black"/>
                </a:solidFill>
                <a:latin typeface="Sitka Banner" panose="02000505000000020004" pitchFamily="2" charset="0"/>
                <a:cs typeface="Microsoft Sans Serif"/>
              </a:rPr>
              <a:t>итогового изложения</a:t>
            </a:r>
            <a:r>
              <a:rPr lang="ru-RU" sz="1600" kern="0" spc="-70" dirty="0">
                <a:solidFill>
                  <a:prstClr val="black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600" kern="0" spc="-10" dirty="0">
                <a:solidFill>
                  <a:prstClr val="black"/>
                </a:solidFill>
                <a:latin typeface="Sitka Banner" panose="02000505000000020004" pitchFamily="2" charset="0"/>
                <a:cs typeface="Microsoft Sans Serif"/>
              </a:rPr>
              <a:t>должен</a:t>
            </a:r>
            <a:r>
              <a:rPr lang="ru-RU" sz="1600" kern="0" spc="-55" dirty="0">
                <a:solidFill>
                  <a:prstClr val="black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600" kern="0" spc="-10" dirty="0">
                <a:solidFill>
                  <a:prstClr val="black"/>
                </a:solidFill>
                <a:latin typeface="Sitka Banner" panose="02000505000000020004" pitchFamily="2" charset="0"/>
                <a:cs typeface="Microsoft Sans Serif"/>
              </a:rPr>
              <a:t>исходить</a:t>
            </a:r>
            <a:r>
              <a:rPr lang="ru-RU" sz="1600" kern="0" spc="-55" dirty="0">
                <a:solidFill>
                  <a:prstClr val="black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600" kern="0" dirty="0">
                <a:solidFill>
                  <a:prstClr val="black"/>
                </a:solidFill>
                <a:latin typeface="Sitka Banner" panose="02000505000000020004" pitchFamily="2" charset="0"/>
                <a:cs typeface="Microsoft Sans Serif"/>
              </a:rPr>
              <a:t>из</a:t>
            </a:r>
            <a:r>
              <a:rPr lang="ru-RU" sz="1600" kern="0" spc="-10" dirty="0">
                <a:solidFill>
                  <a:prstClr val="black"/>
                </a:solidFill>
                <a:latin typeface="Sitka Banner" panose="02000505000000020004" pitchFamily="2" charset="0"/>
                <a:cs typeface="Microsoft Sans Serif"/>
              </a:rPr>
              <a:t> содержания</a:t>
            </a:r>
            <a:r>
              <a:rPr lang="ru-RU" sz="1600" kern="0" spc="-85" dirty="0">
                <a:solidFill>
                  <a:prstClr val="black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600" kern="0" spc="-10" dirty="0">
                <a:solidFill>
                  <a:prstClr val="black"/>
                </a:solidFill>
                <a:latin typeface="Sitka Banner" panose="02000505000000020004" pitchFamily="2" charset="0"/>
                <a:cs typeface="Microsoft Sans Serif"/>
              </a:rPr>
              <a:t>исходного текста.</a:t>
            </a:r>
          </a:p>
          <a:p>
            <a:pPr lvl="0" defTabSz="914400">
              <a:lnSpc>
                <a:spcPts val="1500"/>
              </a:lnSpc>
              <a:spcBef>
                <a:spcPts val="0"/>
              </a:spcBef>
            </a:pPr>
            <a:endParaRPr lang="ru-RU" sz="1600" kern="0" spc="-10" dirty="0">
              <a:solidFill>
                <a:prstClr val="black"/>
              </a:solidFill>
              <a:latin typeface="Sitka Banner" panose="02000505000000020004" pitchFamily="2" charset="0"/>
              <a:cs typeface="Microsoft Sans Serif"/>
            </a:endParaRPr>
          </a:p>
          <a:p>
            <a:pPr marL="12700" marR="28575" lvl="0" defTabSz="914400">
              <a:lnSpc>
                <a:spcPts val="1500"/>
              </a:lnSpc>
              <a:spcBef>
                <a:spcPts val="0"/>
              </a:spcBef>
            </a:pPr>
            <a:r>
              <a:rPr lang="ru-RU" sz="1600" kern="0" dirty="0">
                <a:solidFill>
                  <a:prstClr val="black"/>
                </a:solidFill>
                <a:latin typeface="Sitka Banner" panose="02000505000000020004" pitchFamily="2" charset="0"/>
                <a:cs typeface="Microsoft Sans Serif"/>
              </a:rPr>
              <a:t>Если</a:t>
            </a:r>
            <a:r>
              <a:rPr lang="ru-RU" sz="1600" kern="0" spc="-40" dirty="0">
                <a:solidFill>
                  <a:prstClr val="black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600" kern="0" dirty="0">
                <a:solidFill>
                  <a:prstClr val="black"/>
                </a:solidFill>
                <a:latin typeface="Sitka Banner" panose="02000505000000020004" pitchFamily="2" charset="0"/>
                <a:cs typeface="Microsoft Sans Serif"/>
              </a:rPr>
              <a:t>в</a:t>
            </a:r>
            <a:r>
              <a:rPr lang="ru-RU" sz="1600" kern="0" spc="-20" dirty="0">
                <a:solidFill>
                  <a:prstClr val="black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600" kern="0" spc="-10" dirty="0">
                <a:solidFill>
                  <a:prstClr val="black"/>
                </a:solidFill>
                <a:latin typeface="Sitka Banner" panose="02000505000000020004" pitchFamily="2" charset="0"/>
                <a:cs typeface="Microsoft Sans Serif"/>
              </a:rPr>
              <a:t>итоговом</a:t>
            </a:r>
            <a:r>
              <a:rPr lang="ru-RU" sz="1600" kern="0" spc="-15" dirty="0">
                <a:solidFill>
                  <a:prstClr val="black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600" kern="0" spc="-10" dirty="0">
                <a:solidFill>
                  <a:prstClr val="black"/>
                </a:solidFill>
                <a:latin typeface="Sitka Banner" panose="02000505000000020004" pitchFamily="2" charset="0"/>
                <a:cs typeface="Microsoft Sans Serif"/>
              </a:rPr>
              <a:t>изложении</a:t>
            </a:r>
            <a:r>
              <a:rPr lang="ru-RU" sz="1600" kern="0" spc="-65" dirty="0">
                <a:solidFill>
                  <a:prstClr val="black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6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Banner" panose="02000505000000020004" pitchFamily="2" charset="0"/>
                <a:cs typeface="Microsoft Sans Serif"/>
              </a:rPr>
              <a:t>менее</a:t>
            </a:r>
            <a:r>
              <a:rPr lang="ru-RU" sz="1600" kern="0" spc="-1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600" kern="0" dirty="0">
                <a:solidFill>
                  <a:srgbClr val="6678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Banner" panose="02000505000000020004" pitchFamily="2" charset="0"/>
                <a:cs typeface="Microsoft Sans Serif"/>
              </a:rPr>
              <a:t>150</a:t>
            </a:r>
            <a:r>
              <a:rPr lang="ru-RU" sz="1600" kern="0" spc="-15" dirty="0">
                <a:solidFill>
                  <a:srgbClr val="6678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600" kern="0" dirty="0">
                <a:solidFill>
                  <a:srgbClr val="6678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Banner" panose="02000505000000020004" pitchFamily="2" charset="0"/>
                <a:cs typeface="Microsoft Sans Serif"/>
              </a:rPr>
              <a:t>слов</a:t>
            </a:r>
            <a:r>
              <a:rPr lang="ru-RU" sz="1600" kern="0" spc="-45" dirty="0">
                <a:solidFill>
                  <a:srgbClr val="6678C2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600" kern="0" spc="-25" dirty="0">
                <a:solidFill>
                  <a:prstClr val="black"/>
                </a:solidFill>
                <a:latin typeface="Sitka Banner" panose="02000505000000020004" pitchFamily="2" charset="0"/>
                <a:cs typeface="Microsoft Sans Serif"/>
              </a:rPr>
              <a:t>(в </a:t>
            </a:r>
            <a:r>
              <a:rPr lang="ru-RU" sz="1600" kern="0" spc="-10" dirty="0">
                <a:solidFill>
                  <a:prstClr val="black"/>
                </a:solidFill>
                <a:latin typeface="Sitka Banner" panose="02000505000000020004" pitchFamily="2" charset="0"/>
                <a:cs typeface="Microsoft Sans Serif"/>
              </a:rPr>
              <a:t>подсчёт</a:t>
            </a:r>
            <a:r>
              <a:rPr lang="ru-RU" sz="1600" kern="0" spc="-50" dirty="0">
                <a:solidFill>
                  <a:prstClr val="black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600" kern="0" spc="-10" dirty="0">
                <a:solidFill>
                  <a:prstClr val="black"/>
                </a:solidFill>
                <a:latin typeface="Sitka Banner" panose="02000505000000020004" pitchFamily="2" charset="0"/>
                <a:cs typeface="Microsoft Sans Serif"/>
              </a:rPr>
              <a:t>включаются</a:t>
            </a:r>
            <a:r>
              <a:rPr lang="ru-RU" sz="1600" kern="0" spc="-75" dirty="0">
                <a:solidFill>
                  <a:prstClr val="black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600" kern="0" dirty="0">
                <a:solidFill>
                  <a:prstClr val="black"/>
                </a:solidFill>
                <a:latin typeface="Sitka Banner" panose="02000505000000020004" pitchFamily="2" charset="0"/>
                <a:cs typeface="Microsoft Sans Serif"/>
              </a:rPr>
              <a:t>все</a:t>
            </a:r>
            <a:r>
              <a:rPr lang="ru-RU" sz="1600" kern="0" spc="-10" dirty="0">
                <a:solidFill>
                  <a:prstClr val="black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600" kern="0" dirty="0">
                <a:solidFill>
                  <a:prstClr val="black"/>
                </a:solidFill>
                <a:latin typeface="Sitka Banner" panose="02000505000000020004" pitchFamily="2" charset="0"/>
                <a:cs typeface="Microsoft Sans Serif"/>
              </a:rPr>
              <a:t>слова,</a:t>
            </a:r>
            <a:r>
              <a:rPr lang="ru-RU" sz="1600" kern="0" spc="-40" dirty="0">
                <a:solidFill>
                  <a:prstClr val="black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600" kern="0" dirty="0">
                <a:solidFill>
                  <a:prstClr val="black"/>
                </a:solidFill>
                <a:latin typeface="Sitka Banner" panose="02000505000000020004" pitchFamily="2" charset="0"/>
                <a:cs typeface="Microsoft Sans Serif"/>
              </a:rPr>
              <a:t>в</a:t>
            </a:r>
            <a:r>
              <a:rPr lang="ru-RU" sz="1600" kern="0" spc="5" dirty="0">
                <a:solidFill>
                  <a:prstClr val="black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600" kern="0" dirty="0">
                <a:solidFill>
                  <a:prstClr val="black"/>
                </a:solidFill>
                <a:latin typeface="Sitka Banner" panose="02000505000000020004" pitchFamily="2" charset="0"/>
                <a:cs typeface="Microsoft Sans Serif"/>
              </a:rPr>
              <a:t>том</a:t>
            </a:r>
            <a:r>
              <a:rPr lang="ru-RU" sz="1600" kern="0" spc="-10" dirty="0">
                <a:solidFill>
                  <a:prstClr val="black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600" kern="0" dirty="0">
                <a:solidFill>
                  <a:prstClr val="black"/>
                </a:solidFill>
                <a:latin typeface="Sitka Banner" panose="02000505000000020004" pitchFamily="2" charset="0"/>
                <a:cs typeface="Microsoft Sans Serif"/>
              </a:rPr>
              <a:t>числе</a:t>
            </a:r>
            <a:r>
              <a:rPr lang="ru-RU" sz="1600" kern="0" spc="-55" dirty="0">
                <a:solidFill>
                  <a:prstClr val="black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600" kern="0" spc="-50" dirty="0">
                <a:solidFill>
                  <a:prstClr val="black"/>
                </a:solidFill>
                <a:latin typeface="Sitka Banner" panose="02000505000000020004" pitchFamily="2" charset="0"/>
                <a:cs typeface="Microsoft Sans Serif"/>
              </a:rPr>
              <a:t>и </a:t>
            </a:r>
            <a:r>
              <a:rPr lang="ru-RU" sz="1600" kern="0" spc="-10" dirty="0">
                <a:solidFill>
                  <a:prstClr val="black"/>
                </a:solidFill>
                <a:latin typeface="Sitka Banner" panose="02000505000000020004" pitchFamily="2" charset="0"/>
                <a:cs typeface="Microsoft Sans Serif"/>
              </a:rPr>
              <a:t>служебные),</a:t>
            </a:r>
            <a:r>
              <a:rPr lang="ru-RU" sz="1600" kern="0" spc="-45" dirty="0">
                <a:solidFill>
                  <a:prstClr val="black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600" kern="0" dirty="0">
                <a:solidFill>
                  <a:prstClr val="black"/>
                </a:solidFill>
                <a:latin typeface="Sitka Banner" panose="02000505000000020004" pitchFamily="2" charset="0"/>
                <a:cs typeface="Microsoft Sans Serif"/>
              </a:rPr>
              <a:t>то</a:t>
            </a:r>
            <a:r>
              <a:rPr lang="ru-RU" sz="1600" kern="0" spc="25" dirty="0">
                <a:solidFill>
                  <a:prstClr val="black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600" kern="0" spc="-10" dirty="0">
                <a:solidFill>
                  <a:prstClr val="black"/>
                </a:solidFill>
                <a:latin typeface="Sitka Banner" panose="02000505000000020004" pitchFamily="2" charset="0"/>
                <a:cs typeface="Microsoft Sans Serif"/>
              </a:rPr>
              <a:t>выставляется</a:t>
            </a:r>
            <a:r>
              <a:rPr lang="ru-RU" sz="1600" kern="0" spc="-50" dirty="0">
                <a:solidFill>
                  <a:prstClr val="black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600" kern="0" spc="-20" dirty="0">
                <a:solidFill>
                  <a:prstClr val="black"/>
                </a:solidFill>
                <a:latin typeface="Sitka Banner" panose="02000505000000020004" pitchFamily="2" charset="0"/>
                <a:cs typeface="Microsoft Sans Serif"/>
              </a:rPr>
              <a:t>«незачёт»</a:t>
            </a:r>
            <a:r>
              <a:rPr lang="ru-RU" sz="1600" kern="0" spc="-25" dirty="0">
                <a:solidFill>
                  <a:prstClr val="black"/>
                </a:solidFill>
                <a:latin typeface="Sitka Banner" panose="02000505000000020004" pitchFamily="2" charset="0"/>
                <a:cs typeface="Microsoft Sans Serif"/>
              </a:rPr>
              <a:t> за </a:t>
            </a:r>
            <a:r>
              <a:rPr lang="ru-RU" sz="1600" kern="0" spc="-10" dirty="0">
                <a:solidFill>
                  <a:prstClr val="black"/>
                </a:solidFill>
                <a:latin typeface="Sitka Banner" panose="02000505000000020004" pitchFamily="2" charset="0"/>
                <a:cs typeface="Microsoft Sans Serif"/>
              </a:rPr>
              <a:t>невыполнение</a:t>
            </a:r>
            <a:r>
              <a:rPr lang="ru-RU" sz="1600" kern="0" spc="-65" dirty="0">
                <a:solidFill>
                  <a:prstClr val="black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600" kern="0" spc="-10" dirty="0">
                <a:solidFill>
                  <a:prstClr val="black"/>
                </a:solidFill>
                <a:latin typeface="Sitka Banner" panose="02000505000000020004" pitchFamily="2" charset="0"/>
                <a:cs typeface="Microsoft Sans Serif"/>
              </a:rPr>
              <a:t>требования</a:t>
            </a:r>
            <a:r>
              <a:rPr lang="ru-RU" sz="1600" kern="0" spc="-15" dirty="0">
                <a:solidFill>
                  <a:prstClr val="black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600" kern="0" spc="120" dirty="0">
                <a:solidFill>
                  <a:prstClr val="black"/>
                </a:solidFill>
                <a:latin typeface="Sitka Banner" panose="02000505000000020004" pitchFamily="2" charset="0"/>
                <a:cs typeface="Microsoft Sans Serif"/>
              </a:rPr>
              <a:t>№</a:t>
            </a:r>
            <a:r>
              <a:rPr lang="ru-RU" sz="1600" kern="0" spc="15" dirty="0">
                <a:solidFill>
                  <a:prstClr val="black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600" kern="0" dirty="0">
                <a:solidFill>
                  <a:prstClr val="black"/>
                </a:solidFill>
                <a:latin typeface="Sitka Banner" panose="02000505000000020004" pitchFamily="2" charset="0"/>
                <a:cs typeface="Microsoft Sans Serif"/>
              </a:rPr>
              <a:t>1</a:t>
            </a:r>
            <a:r>
              <a:rPr lang="ru-RU" sz="1600" kern="0" spc="10" dirty="0">
                <a:solidFill>
                  <a:prstClr val="black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600" kern="0" dirty="0">
                <a:solidFill>
                  <a:prstClr val="black"/>
                </a:solidFill>
                <a:latin typeface="Sitka Banner" panose="02000505000000020004" pitchFamily="2" charset="0"/>
                <a:cs typeface="Microsoft Sans Serif"/>
              </a:rPr>
              <a:t>и</a:t>
            </a:r>
            <a:r>
              <a:rPr lang="ru-RU" sz="1600" kern="0" spc="10" dirty="0">
                <a:solidFill>
                  <a:prstClr val="black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600" kern="0" spc="-20" dirty="0">
                <a:solidFill>
                  <a:prstClr val="black"/>
                </a:solidFill>
                <a:latin typeface="Sitka Banner" panose="02000505000000020004" pitchFamily="2" charset="0"/>
                <a:cs typeface="Microsoft Sans Serif"/>
              </a:rPr>
              <a:t>«незачёт»</a:t>
            </a:r>
            <a:r>
              <a:rPr lang="ru-RU" sz="1600" kern="0" spc="-65" dirty="0">
                <a:solidFill>
                  <a:prstClr val="black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600" kern="0" dirty="0">
                <a:solidFill>
                  <a:prstClr val="black"/>
                </a:solidFill>
                <a:latin typeface="Sitka Banner" panose="02000505000000020004" pitchFamily="2" charset="0"/>
                <a:cs typeface="Microsoft Sans Serif"/>
              </a:rPr>
              <a:t>за</a:t>
            </a:r>
            <a:r>
              <a:rPr lang="ru-RU" sz="1600" kern="0" spc="15" dirty="0">
                <a:solidFill>
                  <a:prstClr val="black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600" kern="0" spc="-10" dirty="0">
                <a:solidFill>
                  <a:prstClr val="black"/>
                </a:solidFill>
                <a:latin typeface="Sitka Banner" panose="02000505000000020004" pitchFamily="2" charset="0"/>
                <a:cs typeface="Microsoft Sans Serif"/>
              </a:rPr>
              <a:t>работу </a:t>
            </a:r>
            <a:r>
              <a:rPr lang="ru-RU" sz="1600" kern="0" dirty="0">
                <a:solidFill>
                  <a:prstClr val="black"/>
                </a:solidFill>
                <a:latin typeface="Sitka Banner" panose="02000505000000020004" pitchFamily="2" charset="0"/>
                <a:cs typeface="Microsoft Sans Serif"/>
              </a:rPr>
              <a:t>в</a:t>
            </a:r>
            <a:r>
              <a:rPr lang="ru-RU" sz="1600" kern="0" spc="20" dirty="0">
                <a:solidFill>
                  <a:prstClr val="black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600" kern="0" spc="-10" dirty="0">
                <a:solidFill>
                  <a:prstClr val="black"/>
                </a:solidFill>
                <a:latin typeface="Sitka Banner" panose="02000505000000020004" pitchFamily="2" charset="0"/>
                <a:cs typeface="Microsoft Sans Serif"/>
              </a:rPr>
              <a:t>целом.</a:t>
            </a:r>
          </a:p>
          <a:p>
            <a:pPr>
              <a:lnSpc>
                <a:spcPts val="1500"/>
              </a:lnSpc>
              <a:spcBef>
                <a:spcPts val="0"/>
              </a:spcBef>
            </a:pPr>
            <a:endParaRPr lang="ru-RU" sz="1600" dirty="0">
              <a:latin typeface="Sitka Banner" panose="02000505000000020004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76700" y="731521"/>
            <a:ext cx="272034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200" b="1" spc="-10" dirty="0">
                <a:solidFill>
                  <a:srgbClr val="6678C2"/>
                </a:solidFill>
                <a:latin typeface="Sitka Subheading" panose="02000505000000020004" pitchFamily="2" charset="0"/>
                <a:cs typeface="Arial"/>
              </a:rPr>
              <a:t>Требование</a:t>
            </a:r>
            <a:r>
              <a:rPr lang="ru-RU" sz="2200" b="1" spc="-105" dirty="0">
                <a:solidFill>
                  <a:srgbClr val="6678C2"/>
                </a:solidFill>
                <a:latin typeface="Sitka Subheading" panose="02000505000000020004" pitchFamily="2" charset="0"/>
                <a:cs typeface="Arial"/>
              </a:rPr>
              <a:t> </a:t>
            </a:r>
            <a:r>
              <a:rPr lang="ru-RU" sz="2200" b="1" spc="-25" dirty="0">
                <a:solidFill>
                  <a:srgbClr val="6678C2"/>
                </a:solidFill>
                <a:latin typeface="Sitka Subheading" panose="02000505000000020004" pitchFamily="2" charset="0"/>
                <a:cs typeface="Arial"/>
              </a:rPr>
              <a:t>№2</a:t>
            </a:r>
            <a:endParaRPr lang="ru-RU" sz="2200" dirty="0">
              <a:solidFill>
                <a:srgbClr val="6678C2"/>
              </a:solidFill>
              <a:latin typeface="Sitka Subheading" panose="02000505000000020004" pitchFamily="2" charset="0"/>
              <a:cs typeface="Arial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33800" y="1261468"/>
            <a:ext cx="3154680" cy="3362459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ts val="1700"/>
              </a:lnSpc>
            </a:pPr>
            <a:r>
              <a:rPr lang="ru-RU" sz="1600" dirty="0">
                <a:latin typeface="Sitka Banner" panose="02000505000000020004" pitchFamily="2" charset="0"/>
              </a:rPr>
              <a:t>Итоговое изложение выполняется самостоятельно.</a:t>
            </a:r>
          </a:p>
          <a:p>
            <a:pPr>
              <a:lnSpc>
                <a:spcPts val="1700"/>
              </a:lnSpc>
            </a:pPr>
            <a:endParaRPr lang="ru-RU" sz="1600" dirty="0">
              <a:latin typeface="Sitka Banner" panose="02000505000000020004" pitchFamily="2" charset="0"/>
            </a:endParaRPr>
          </a:p>
          <a:p>
            <a:pPr>
              <a:lnSpc>
                <a:spcPts val="1700"/>
              </a:lnSpc>
            </a:pPr>
            <a:r>
              <a:rPr lang="ru-RU" sz="1600" dirty="0">
                <a:latin typeface="Sitka Banner" panose="02000505000000020004" pitchFamily="2" charset="0"/>
              </a:rPr>
              <a:t>Не допускается списывание изложения из какого- либо источника (работа другого участника, исходный текст и др.).</a:t>
            </a:r>
          </a:p>
          <a:p>
            <a:pPr>
              <a:lnSpc>
                <a:spcPts val="1700"/>
              </a:lnSpc>
            </a:pPr>
            <a:endParaRPr lang="ru-RU" sz="1600" dirty="0">
              <a:latin typeface="Sitka Banner" panose="02000505000000020004" pitchFamily="2" charset="0"/>
            </a:endParaRPr>
          </a:p>
          <a:p>
            <a:pPr>
              <a:lnSpc>
                <a:spcPts val="1700"/>
              </a:lnSpc>
            </a:pPr>
            <a:r>
              <a:rPr lang="ru-RU" sz="1600" dirty="0">
                <a:latin typeface="Sitka Banner" panose="02000505000000020004" pitchFamily="2" charset="0"/>
              </a:rPr>
              <a:t>Если итоговое изложение признано несамостоятельным, то выставляется «незачёт» за невыполнение требования № 2 и «незачёт» за работу в целом (такое изложение не проверяется по критериям оценивания).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34"/>
            <a:ext cx="7056438" cy="37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945" y="69273"/>
            <a:ext cx="900811" cy="484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3131" y="69273"/>
            <a:ext cx="983625" cy="484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448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3843" y="106680"/>
            <a:ext cx="4507332" cy="1024218"/>
          </a:xfrm>
        </p:spPr>
        <p:txBody>
          <a:bodyPr/>
          <a:lstStyle/>
          <a:p>
            <a:r>
              <a:rPr lang="ru-RU" sz="2400" kern="0" dirty="0" smtClean="0">
                <a:solidFill>
                  <a:srgbClr val="0071FF"/>
                </a:solidFill>
                <a:latin typeface="Microsoft Sans Serif"/>
                <a:cs typeface="Microsoft Sans Serif"/>
              </a:rPr>
              <a:t/>
            </a:r>
            <a:br>
              <a:rPr lang="ru-RU" sz="2400" kern="0" dirty="0" smtClean="0">
                <a:solidFill>
                  <a:srgbClr val="0071FF"/>
                </a:solidFill>
                <a:latin typeface="Microsoft Sans Serif"/>
                <a:cs typeface="Microsoft Sans Serif"/>
              </a:rPr>
            </a:br>
            <a:r>
              <a:rPr lang="ru-RU" sz="2400" kern="0" dirty="0" smtClean="0">
                <a:solidFill>
                  <a:srgbClr val="0071FF"/>
                </a:solidFill>
                <a:latin typeface="Sitka Banner" panose="02000505000000020004" pitchFamily="2" charset="0"/>
                <a:cs typeface="Microsoft Sans Serif"/>
              </a:rPr>
              <a:t>Общее</a:t>
            </a:r>
            <a:r>
              <a:rPr lang="ru-RU" sz="2400" kern="0" spc="-45" dirty="0" smtClean="0">
                <a:solidFill>
                  <a:srgbClr val="0071FF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2400" kern="0" dirty="0">
                <a:solidFill>
                  <a:srgbClr val="0071FF"/>
                </a:solidFill>
                <a:latin typeface="Sitka Banner" panose="02000505000000020004" pitchFamily="2" charset="0"/>
                <a:cs typeface="Microsoft Sans Serif"/>
              </a:rPr>
              <a:t>в</a:t>
            </a:r>
            <a:r>
              <a:rPr lang="ru-RU" sz="2400" kern="0" spc="-35" dirty="0">
                <a:solidFill>
                  <a:srgbClr val="0071FF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2400" kern="0" spc="-10" dirty="0">
                <a:solidFill>
                  <a:srgbClr val="0071FF"/>
                </a:solidFill>
                <a:latin typeface="Sitka Banner" panose="02000505000000020004" pitchFamily="2" charset="0"/>
                <a:cs typeface="Microsoft Sans Serif"/>
              </a:rPr>
              <a:t>критериях</a:t>
            </a:r>
            <a:r>
              <a:rPr lang="ru-RU" sz="2400" kern="0" spc="-80" dirty="0">
                <a:solidFill>
                  <a:srgbClr val="0071FF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2400" kern="0" spc="-10" dirty="0">
                <a:solidFill>
                  <a:srgbClr val="0071FF"/>
                </a:solidFill>
                <a:latin typeface="Sitka Banner" panose="02000505000000020004" pitchFamily="2" charset="0"/>
                <a:cs typeface="Microsoft Sans Serif"/>
              </a:rPr>
              <a:t>проверки</a:t>
            </a:r>
            <a:endParaRPr lang="ru-RU" dirty="0">
              <a:latin typeface="Sitka Banner" panose="02000505000000020004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H="1" flipV="1">
            <a:off x="-3853543" y="-772886"/>
            <a:ext cx="2362200" cy="120831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 flipV="1">
            <a:off x="1034142" y="5617028"/>
            <a:ext cx="5669473" cy="446313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8863125"/>
              </p:ext>
            </p:extLst>
          </p:nvPr>
        </p:nvGraphicFramePr>
        <p:xfrm>
          <a:off x="185057" y="1317171"/>
          <a:ext cx="6651172" cy="31860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05203"/>
                <a:gridCol w="3145969"/>
              </a:tblGrid>
              <a:tr h="160175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11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u="none" strike="noStrike" kern="0" cap="none" spc="-1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Sitka Banner" panose="02000505000000020004" pitchFamily="2" charset="0"/>
                        </a:rPr>
                        <a:t>Сочинение</a:t>
                      </a:r>
                      <a:endParaRPr lang="ru-RU" dirty="0">
                        <a:latin typeface="Sitka Banner" panose="02000505000000020004" pitchFamily="2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Sitka Banner" panose="02000505000000020004" pitchFamily="2" charset="0"/>
                        </a:rPr>
                        <a:t>Изложение</a:t>
                      </a:r>
                      <a:endParaRPr lang="ru-RU" dirty="0">
                        <a:latin typeface="Sitka Banner" panose="02000505000000020004" pitchFamily="2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2920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Sitka Banner" panose="02000505000000020004" pitchFamily="2" charset="0"/>
                        </a:rPr>
                        <a:t>1.</a:t>
                      </a:r>
                      <a:r>
                        <a:rPr lang="ru-RU" sz="1800" spc="-55" dirty="0" smtClean="0">
                          <a:latin typeface="Sitka Banner" panose="02000505000000020004" pitchFamily="2" charset="0"/>
                        </a:rPr>
                        <a:t> </a:t>
                      </a:r>
                      <a:r>
                        <a:rPr lang="ru-RU" sz="1800" spc="-20" dirty="0" smtClean="0">
                          <a:latin typeface="Sitka Banner" panose="02000505000000020004" pitchFamily="2" charset="0"/>
                        </a:rPr>
                        <a:t>Соответствие</a:t>
                      </a:r>
                      <a:r>
                        <a:rPr lang="ru-RU" sz="1800" spc="-10" dirty="0" smtClean="0">
                          <a:latin typeface="Sitka Banner" panose="02000505000000020004" pitchFamily="2" charset="0"/>
                        </a:rPr>
                        <a:t> </a:t>
                      </a:r>
                      <a:r>
                        <a:rPr lang="ru-RU" sz="1800" dirty="0" smtClean="0">
                          <a:latin typeface="Sitka Banner" panose="02000505000000020004" pitchFamily="2" charset="0"/>
                        </a:rPr>
                        <a:t>теме</a:t>
                      </a:r>
                      <a:r>
                        <a:rPr lang="ru-RU" sz="1800" spc="-40" dirty="0" smtClean="0">
                          <a:latin typeface="Sitka Banner" panose="02000505000000020004" pitchFamily="2" charset="0"/>
                        </a:rPr>
                        <a:t> </a:t>
                      </a:r>
                      <a:r>
                        <a:rPr lang="ru-RU" sz="1800" spc="-10" dirty="0" smtClean="0">
                          <a:latin typeface="Sitka Banner" panose="02000505000000020004" pitchFamily="2" charset="0"/>
                        </a:rPr>
                        <a:t>сочинения</a:t>
                      </a:r>
                      <a:endParaRPr lang="ru-RU" dirty="0">
                        <a:latin typeface="Sitka Banner" panose="02000505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Sitka Banner" panose="02000505000000020004" pitchFamily="2" charset="0"/>
                        </a:rPr>
                        <a:t>1.</a:t>
                      </a:r>
                      <a:r>
                        <a:rPr lang="ru-RU" sz="1800" spc="-65" dirty="0" smtClean="0">
                          <a:latin typeface="Sitka Banner" panose="02000505000000020004" pitchFamily="2" charset="0"/>
                        </a:rPr>
                        <a:t> </a:t>
                      </a:r>
                      <a:r>
                        <a:rPr lang="ru-RU" sz="1800" spc="-10" dirty="0" smtClean="0">
                          <a:latin typeface="Sitka Banner" panose="02000505000000020004" pitchFamily="2" charset="0"/>
                        </a:rPr>
                        <a:t>Содержание</a:t>
                      </a:r>
                      <a:r>
                        <a:rPr lang="ru-RU" sz="1800" spc="-5" dirty="0" smtClean="0">
                          <a:latin typeface="Sitka Banner" panose="02000505000000020004" pitchFamily="2" charset="0"/>
                        </a:rPr>
                        <a:t> </a:t>
                      </a:r>
                      <a:r>
                        <a:rPr lang="ru-RU" sz="1800" spc="-10" dirty="0" smtClean="0">
                          <a:latin typeface="Sitka Banner" panose="02000505000000020004" pitchFamily="2" charset="0"/>
                        </a:rPr>
                        <a:t>изложения</a:t>
                      </a:r>
                      <a:endParaRPr lang="ru-RU" dirty="0">
                        <a:latin typeface="Sitka Banner" panose="02000505000000020004" pitchFamily="2" charset="0"/>
                      </a:endParaRPr>
                    </a:p>
                  </a:txBody>
                  <a:tcPr/>
                </a:tc>
              </a:tr>
              <a:tr h="751115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Sitka Banner" panose="02000505000000020004" pitchFamily="2" charset="0"/>
                        </a:rPr>
                        <a:t>2. Аргументация. Привлечение литературного материала</a:t>
                      </a:r>
                      <a:endParaRPr lang="ru-RU" dirty="0">
                        <a:latin typeface="Sitka Banner" panose="02000505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Sitka Banner" panose="02000505000000020004" pitchFamily="2" charset="0"/>
                        </a:rPr>
                        <a:t>2.</a:t>
                      </a:r>
                      <a:r>
                        <a:rPr lang="ru-RU" sz="1800" spc="-40" dirty="0" smtClean="0">
                          <a:latin typeface="Sitka Banner" panose="02000505000000020004" pitchFamily="2" charset="0"/>
                        </a:rPr>
                        <a:t> </a:t>
                      </a:r>
                      <a:r>
                        <a:rPr lang="ru-RU" sz="1800" spc="-20" dirty="0" smtClean="0">
                          <a:latin typeface="Sitka Banner" panose="02000505000000020004" pitchFamily="2" charset="0"/>
                        </a:rPr>
                        <a:t>Логичность</a:t>
                      </a:r>
                      <a:r>
                        <a:rPr lang="ru-RU" sz="1800" dirty="0" smtClean="0">
                          <a:latin typeface="Sitka Banner" panose="02000505000000020004" pitchFamily="2" charset="0"/>
                        </a:rPr>
                        <a:t> </a:t>
                      </a:r>
                      <a:r>
                        <a:rPr lang="ru-RU" sz="1800" spc="-10" dirty="0" smtClean="0">
                          <a:latin typeface="Sitka Banner" panose="02000505000000020004" pitchFamily="2" charset="0"/>
                        </a:rPr>
                        <a:t>изложения</a:t>
                      </a:r>
                      <a:endParaRPr lang="ru-RU" sz="1800" dirty="0" smtClean="0">
                        <a:latin typeface="Sitka Banner" panose="02000505000000020004" pitchFamily="2" charset="0"/>
                      </a:endParaRPr>
                    </a:p>
                    <a:p>
                      <a:endParaRPr lang="ru-RU" dirty="0">
                        <a:latin typeface="Sitka Banner" panose="02000505000000020004" pitchFamily="2" charset="0"/>
                      </a:endParaRPr>
                    </a:p>
                  </a:txBody>
                  <a:tcPr/>
                </a:tc>
              </a:tr>
              <a:tr h="75111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Sitka Banner" panose="02000505000000020004" pitchFamily="2" charset="0"/>
                        </a:rPr>
                        <a:t>3.</a:t>
                      </a:r>
                      <a:r>
                        <a:rPr lang="ru-RU" sz="1800" spc="-70" dirty="0" smtClean="0">
                          <a:latin typeface="Sitka Banner" panose="02000505000000020004" pitchFamily="2" charset="0"/>
                        </a:rPr>
                        <a:t> </a:t>
                      </a:r>
                      <a:r>
                        <a:rPr lang="ru-RU" sz="1800" spc="-35" dirty="0" smtClean="0">
                          <a:latin typeface="Sitka Banner" panose="02000505000000020004" pitchFamily="2" charset="0"/>
                        </a:rPr>
                        <a:t>Композиция</a:t>
                      </a:r>
                      <a:r>
                        <a:rPr lang="ru-RU" sz="1800" spc="5" dirty="0" smtClean="0">
                          <a:latin typeface="Sitka Banner" panose="02000505000000020004" pitchFamily="2" charset="0"/>
                        </a:rPr>
                        <a:t> </a:t>
                      </a:r>
                      <a:r>
                        <a:rPr lang="ru-RU" sz="1800" dirty="0" smtClean="0">
                          <a:latin typeface="Sitka Banner" panose="02000505000000020004" pitchFamily="2" charset="0"/>
                        </a:rPr>
                        <a:t>и</a:t>
                      </a:r>
                      <a:r>
                        <a:rPr lang="ru-RU" sz="1800" spc="-65" dirty="0" smtClean="0">
                          <a:latin typeface="Sitka Banner" panose="02000505000000020004" pitchFamily="2" charset="0"/>
                        </a:rPr>
                        <a:t> </a:t>
                      </a:r>
                      <a:r>
                        <a:rPr lang="ru-RU" sz="1800" dirty="0" smtClean="0">
                          <a:latin typeface="Sitka Banner" panose="02000505000000020004" pitchFamily="2" charset="0"/>
                        </a:rPr>
                        <a:t>логика</a:t>
                      </a:r>
                      <a:r>
                        <a:rPr lang="ru-RU" sz="1800" spc="-25" dirty="0" smtClean="0">
                          <a:latin typeface="Sitka Banner" panose="02000505000000020004" pitchFamily="2" charset="0"/>
                        </a:rPr>
                        <a:t> </a:t>
                      </a:r>
                      <a:r>
                        <a:rPr lang="ru-RU" sz="1800" spc="-10" dirty="0" smtClean="0">
                          <a:latin typeface="Sitka Banner" panose="02000505000000020004" pitchFamily="2" charset="0"/>
                        </a:rPr>
                        <a:t>рассуждения</a:t>
                      </a:r>
                      <a:endParaRPr lang="ru-RU" dirty="0">
                        <a:latin typeface="Sitka Banner" panose="02000505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Sitka Banner" panose="02000505000000020004" pitchFamily="2" charset="0"/>
                        </a:rPr>
                        <a:t>3.</a:t>
                      </a:r>
                      <a:r>
                        <a:rPr lang="ru-RU" sz="1800" spc="-95" dirty="0" smtClean="0">
                          <a:latin typeface="Sitka Banner" panose="02000505000000020004" pitchFamily="2" charset="0"/>
                        </a:rPr>
                        <a:t> </a:t>
                      </a:r>
                      <a:r>
                        <a:rPr lang="ru-RU" sz="1800" spc="-20" dirty="0" smtClean="0">
                          <a:latin typeface="Sitka Banner" panose="02000505000000020004" pitchFamily="2" charset="0"/>
                        </a:rPr>
                        <a:t>Использование</a:t>
                      </a:r>
                      <a:r>
                        <a:rPr lang="ru-RU" sz="1800" spc="-35" dirty="0" smtClean="0">
                          <a:latin typeface="Sitka Banner" panose="02000505000000020004" pitchFamily="2" charset="0"/>
                        </a:rPr>
                        <a:t> </a:t>
                      </a:r>
                      <a:r>
                        <a:rPr lang="ru-RU" sz="1800" dirty="0" smtClean="0">
                          <a:latin typeface="Sitka Banner" panose="02000505000000020004" pitchFamily="2" charset="0"/>
                        </a:rPr>
                        <a:t>элементов</a:t>
                      </a:r>
                      <a:r>
                        <a:rPr lang="ru-RU" sz="1800" spc="-20" dirty="0" smtClean="0">
                          <a:latin typeface="Sitka Banner" panose="02000505000000020004" pitchFamily="2" charset="0"/>
                        </a:rPr>
                        <a:t> </a:t>
                      </a:r>
                      <a:r>
                        <a:rPr lang="ru-RU" sz="1800" spc="-10" dirty="0" smtClean="0">
                          <a:latin typeface="Sitka Banner" panose="02000505000000020004" pitchFamily="2" charset="0"/>
                        </a:rPr>
                        <a:t>стиля исходного</a:t>
                      </a:r>
                      <a:r>
                        <a:rPr lang="ru-RU" sz="1800" spc="-105" dirty="0" smtClean="0">
                          <a:latin typeface="Sitka Banner" panose="02000505000000020004" pitchFamily="2" charset="0"/>
                        </a:rPr>
                        <a:t> </a:t>
                      </a:r>
                      <a:r>
                        <a:rPr lang="ru-RU" sz="1800" spc="-10" dirty="0" smtClean="0">
                          <a:latin typeface="Sitka Banner" panose="02000505000000020004" pitchFamily="2" charset="0"/>
                        </a:rPr>
                        <a:t>текста</a:t>
                      </a:r>
                      <a:endParaRPr lang="ru-RU" dirty="0">
                        <a:latin typeface="Sitka Banner" panose="02000505000000020004" pitchFamily="2" charset="0"/>
                      </a:endParaRPr>
                    </a:p>
                  </a:txBody>
                  <a:tcPr/>
                </a:tc>
              </a:tr>
              <a:tr h="429208">
                <a:tc gridSpan="2">
                  <a:txBody>
                    <a:bodyPr/>
                    <a:lstStyle/>
                    <a:p>
                      <a:r>
                        <a:rPr lang="ru-RU" dirty="0" smtClean="0">
                          <a:latin typeface="Sitka Banner" panose="02000505000000020004" pitchFamily="2" charset="0"/>
                        </a:rPr>
                        <a:t>                                      4. Качество письменной речи</a:t>
                      </a:r>
                      <a:endParaRPr lang="ru-RU" dirty="0">
                        <a:latin typeface="Sitka Banner" panose="02000505000000020004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29208">
                <a:tc gridSpan="2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Sitka Banner" panose="02000505000000020004" pitchFamily="2" charset="0"/>
                        </a:rPr>
                        <a:t>                                         5.</a:t>
                      </a:r>
                      <a:r>
                        <a:rPr lang="ru-RU" sz="1800" spc="15" dirty="0" smtClean="0">
                          <a:latin typeface="Sitka Banner" panose="02000505000000020004" pitchFamily="2" charset="0"/>
                        </a:rPr>
                        <a:t> </a:t>
                      </a:r>
                      <a:r>
                        <a:rPr lang="ru-RU" sz="1800" spc="-10" dirty="0" smtClean="0">
                          <a:latin typeface="Sitka Banner" panose="02000505000000020004" pitchFamily="2" charset="0"/>
                        </a:rPr>
                        <a:t>Грамотность</a:t>
                      </a:r>
                      <a:endParaRPr lang="ru-RU" dirty="0">
                        <a:latin typeface="Sitka Banner" panose="02000505000000020004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34"/>
            <a:ext cx="7056438" cy="37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3705" y="106680"/>
            <a:ext cx="893883" cy="436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8087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2456" y="69273"/>
            <a:ext cx="5766458" cy="1061625"/>
          </a:xfrm>
        </p:spPr>
        <p:txBody>
          <a:bodyPr>
            <a:normAutofit/>
          </a:bodyPr>
          <a:lstStyle/>
          <a:p>
            <a:pPr>
              <a:lnSpc>
                <a:spcPts val="2200"/>
              </a:lnSpc>
            </a:pPr>
            <a:r>
              <a:rPr lang="ru-RU" sz="2400" kern="0" spc="-20" dirty="0">
                <a:solidFill>
                  <a:srgbClr val="0071FF"/>
                </a:solidFill>
                <a:latin typeface="Sitka Banner" panose="02000505000000020004" pitchFamily="2" charset="0"/>
                <a:cs typeface="Microsoft Sans Serif"/>
              </a:rPr>
              <a:t>Критерии</a:t>
            </a:r>
            <a:r>
              <a:rPr lang="ru-RU" sz="2400" kern="0" spc="-100" dirty="0">
                <a:solidFill>
                  <a:srgbClr val="0071FF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2400" kern="0" spc="-10" dirty="0">
                <a:solidFill>
                  <a:srgbClr val="0071FF"/>
                </a:solidFill>
                <a:latin typeface="Sitka Banner" panose="02000505000000020004" pitchFamily="2" charset="0"/>
                <a:cs typeface="Microsoft Sans Serif"/>
              </a:rPr>
              <a:t>оценивания</a:t>
            </a:r>
            <a:r>
              <a:rPr lang="ru-RU" sz="2400" kern="0" spc="-90" dirty="0">
                <a:solidFill>
                  <a:srgbClr val="0071FF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2400" kern="0" spc="-25" dirty="0">
                <a:solidFill>
                  <a:srgbClr val="0071FF"/>
                </a:solidFill>
                <a:latin typeface="Sitka Banner" panose="02000505000000020004" pitchFamily="2" charset="0"/>
                <a:cs typeface="Microsoft Sans Serif"/>
              </a:rPr>
              <a:t>итогового</a:t>
            </a:r>
            <a:r>
              <a:rPr lang="ru-RU" sz="2400" kern="0" spc="-80" dirty="0">
                <a:solidFill>
                  <a:srgbClr val="0071FF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2400" kern="0" spc="-25" dirty="0">
                <a:solidFill>
                  <a:srgbClr val="0071FF"/>
                </a:solidFill>
                <a:latin typeface="Sitka Banner" panose="02000505000000020004" pitchFamily="2" charset="0"/>
                <a:cs typeface="Microsoft Sans Serif"/>
              </a:rPr>
              <a:t>изложения</a:t>
            </a:r>
            <a:r>
              <a:rPr lang="ru-RU" sz="2400" kern="0" spc="-105" dirty="0">
                <a:solidFill>
                  <a:srgbClr val="0071FF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2400" kern="0" spc="-10" dirty="0">
                <a:solidFill>
                  <a:srgbClr val="0071FF"/>
                </a:solidFill>
                <a:latin typeface="Sitka Banner" panose="02000505000000020004" pitchFamily="2" charset="0"/>
                <a:cs typeface="Microsoft Sans Serif"/>
              </a:rPr>
              <a:t>(подробного)</a:t>
            </a:r>
            <a:endParaRPr lang="ru-RU" dirty="0">
              <a:latin typeface="Sitka Banner" panose="02000505000000020004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3843" y="1079256"/>
            <a:ext cx="4507332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242456" y="768927"/>
            <a:ext cx="6664301" cy="3825299"/>
          </a:xfrm>
        </p:spPr>
        <p:txBody>
          <a:bodyPr>
            <a:noAutofit/>
          </a:bodyPr>
          <a:lstStyle/>
          <a:p>
            <a:pPr marL="12700" lvl="0" defTabSz="914400">
              <a:lnSpc>
                <a:spcPts val="1600"/>
              </a:lnSpc>
              <a:spcBef>
                <a:spcPts val="0"/>
              </a:spcBef>
            </a:pPr>
            <a:r>
              <a:rPr lang="ru-RU" sz="1600" b="1" kern="0" dirty="0">
                <a:solidFill>
                  <a:srgbClr val="6678C2"/>
                </a:solidFill>
                <a:latin typeface="Sitka Banner" panose="02000505000000020004" pitchFamily="2" charset="0"/>
                <a:cs typeface="Arial"/>
              </a:rPr>
              <a:t>Критерий</a:t>
            </a:r>
            <a:r>
              <a:rPr lang="ru-RU" sz="1600" b="1" kern="0" spc="25" dirty="0">
                <a:solidFill>
                  <a:srgbClr val="6678C2"/>
                </a:solidFill>
                <a:latin typeface="Sitka Banner" panose="02000505000000020004" pitchFamily="2" charset="0"/>
                <a:cs typeface="Arial"/>
              </a:rPr>
              <a:t> </a:t>
            </a:r>
            <a:r>
              <a:rPr lang="ru-RU" sz="1600" b="1" kern="0" dirty="0">
                <a:solidFill>
                  <a:srgbClr val="6678C2"/>
                </a:solidFill>
                <a:latin typeface="Sitka Banner" panose="02000505000000020004" pitchFamily="2" charset="0"/>
                <a:cs typeface="Arial"/>
              </a:rPr>
              <a:t>№</a:t>
            </a:r>
            <a:r>
              <a:rPr lang="ru-RU" sz="1600" b="1" kern="0" spc="-35" dirty="0">
                <a:solidFill>
                  <a:srgbClr val="6678C2"/>
                </a:solidFill>
                <a:latin typeface="Sitka Banner" panose="02000505000000020004" pitchFamily="2" charset="0"/>
                <a:cs typeface="Arial"/>
              </a:rPr>
              <a:t> </a:t>
            </a:r>
            <a:r>
              <a:rPr lang="ru-RU" sz="1600" b="1" kern="0" dirty="0">
                <a:solidFill>
                  <a:srgbClr val="6678C2"/>
                </a:solidFill>
                <a:latin typeface="Sitka Banner" panose="02000505000000020004" pitchFamily="2" charset="0"/>
                <a:cs typeface="Arial"/>
              </a:rPr>
              <a:t>1</a:t>
            </a:r>
            <a:r>
              <a:rPr lang="ru-RU" sz="1600" b="1" kern="0" spc="-45" dirty="0">
                <a:solidFill>
                  <a:srgbClr val="6678C2"/>
                </a:solidFill>
                <a:latin typeface="Sitka Banner" panose="02000505000000020004" pitchFamily="2" charset="0"/>
                <a:cs typeface="Arial"/>
              </a:rPr>
              <a:t> </a:t>
            </a:r>
            <a:r>
              <a:rPr lang="ru-RU" sz="1600" b="1" kern="0" dirty="0">
                <a:solidFill>
                  <a:srgbClr val="6678C2"/>
                </a:solidFill>
                <a:latin typeface="Sitka Banner" panose="02000505000000020004" pitchFamily="2" charset="0"/>
                <a:cs typeface="Arial"/>
              </a:rPr>
              <a:t>«Содержание</a:t>
            </a:r>
            <a:r>
              <a:rPr lang="ru-RU" sz="1600" b="1" kern="0" spc="-80" dirty="0">
                <a:solidFill>
                  <a:srgbClr val="6678C2"/>
                </a:solidFill>
                <a:latin typeface="Sitka Banner" panose="02000505000000020004" pitchFamily="2" charset="0"/>
                <a:cs typeface="Arial"/>
              </a:rPr>
              <a:t> </a:t>
            </a:r>
            <a:r>
              <a:rPr lang="ru-RU" sz="1600" b="1" kern="0" spc="-10" dirty="0">
                <a:solidFill>
                  <a:srgbClr val="6678C2"/>
                </a:solidFill>
                <a:latin typeface="Sitka Banner" panose="02000505000000020004" pitchFamily="2" charset="0"/>
                <a:cs typeface="Arial"/>
              </a:rPr>
              <a:t>изложения»</a:t>
            </a:r>
            <a:endParaRPr lang="ru-RU" sz="1600" kern="0" dirty="0">
              <a:solidFill>
                <a:srgbClr val="6678C2"/>
              </a:solidFill>
              <a:latin typeface="Sitka Banner" panose="02000505000000020004" pitchFamily="2" charset="0"/>
              <a:cs typeface="Arial"/>
            </a:endParaRPr>
          </a:p>
          <a:p>
            <a:pPr marL="12700" lvl="0" defTabSz="914400">
              <a:lnSpc>
                <a:spcPts val="1600"/>
              </a:lnSpc>
              <a:spcBef>
                <a:spcPts val="0"/>
              </a:spcBef>
            </a:pPr>
            <a:r>
              <a:rPr lang="ru-RU" sz="1600" kern="0" spc="-1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Проверяется</a:t>
            </a:r>
            <a:r>
              <a:rPr lang="ru-RU" sz="1600" kern="0" spc="-75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600" kern="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умение</a:t>
            </a:r>
            <a:r>
              <a:rPr lang="ru-RU" sz="1600" kern="0" spc="-15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600" kern="0" spc="-1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участника</a:t>
            </a:r>
            <a:r>
              <a:rPr lang="ru-RU" sz="1600" kern="0" spc="-35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600" kern="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передать</a:t>
            </a:r>
            <a:r>
              <a:rPr lang="ru-RU" sz="1600" kern="0" spc="-45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600" kern="0" spc="-1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содержание</a:t>
            </a:r>
            <a:r>
              <a:rPr lang="ru-RU" sz="1600" kern="0" spc="-75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600" kern="0" spc="-1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исходного</a:t>
            </a:r>
            <a:r>
              <a:rPr lang="ru-RU" sz="1600" kern="0" spc="-15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600" kern="0" spc="-1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текста.</a:t>
            </a:r>
            <a:endParaRPr lang="ru-RU" sz="1600" kern="0" dirty="0">
              <a:solidFill>
                <a:sysClr val="windowText" lastClr="000000"/>
              </a:solidFill>
              <a:latin typeface="Sitka Banner" panose="02000505000000020004" pitchFamily="2" charset="0"/>
              <a:cs typeface="Microsoft Sans Serif"/>
            </a:endParaRPr>
          </a:p>
          <a:p>
            <a:pPr marL="12700" lvl="0" defTabSz="914400">
              <a:lnSpc>
                <a:spcPts val="1600"/>
              </a:lnSpc>
              <a:spcBef>
                <a:spcPts val="0"/>
              </a:spcBef>
            </a:pPr>
            <a:r>
              <a:rPr lang="ru-RU" sz="1600" b="1" kern="0" spc="-10" dirty="0">
                <a:solidFill>
                  <a:srgbClr val="6678C2"/>
                </a:solidFill>
                <a:latin typeface="Sitka Banner" panose="02000505000000020004" pitchFamily="2" charset="0"/>
                <a:cs typeface="Arial"/>
              </a:rPr>
              <a:t>«Незачёт»</a:t>
            </a:r>
            <a:r>
              <a:rPr lang="ru-RU" sz="1600" b="1" kern="0" spc="-25" dirty="0">
                <a:solidFill>
                  <a:srgbClr val="00AFEF"/>
                </a:solidFill>
                <a:latin typeface="Sitka Banner" panose="02000505000000020004" pitchFamily="2" charset="0"/>
                <a:cs typeface="Arial"/>
              </a:rPr>
              <a:t> </a:t>
            </a:r>
            <a:r>
              <a:rPr lang="ru-RU" sz="1600" kern="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ставится</a:t>
            </a:r>
            <a:r>
              <a:rPr lang="ru-RU" sz="1600" kern="0" spc="-7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600" kern="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при</a:t>
            </a:r>
            <a:r>
              <a:rPr lang="ru-RU" sz="1600" kern="0" spc="-4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600" kern="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условии,</a:t>
            </a:r>
            <a:r>
              <a:rPr lang="ru-RU" sz="1600" kern="0" spc="-2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600" kern="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если</a:t>
            </a:r>
            <a:r>
              <a:rPr lang="ru-RU" sz="1600" kern="0" spc="-55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600" kern="0" spc="-1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участник</a:t>
            </a:r>
            <a:r>
              <a:rPr lang="ru-RU" sz="1600" kern="0" spc="-35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600" kern="0" spc="-1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существенно</a:t>
            </a:r>
            <a:r>
              <a:rPr lang="ru-RU" sz="1600" kern="0" spc="-75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600" kern="0" spc="-1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исказил содержание</a:t>
            </a:r>
            <a:r>
              <a:rPr lang="ru-RU" sz="1600" kern="0" spc="-75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600" kern="0" spc="-1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исходного текста</a:t>
            </a:r>
            <a:r>
              <a:rPr lang="ru-RU" sz="1600" kern="0" spc="-55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600" kern="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или</a:t>
            </a:r>
            <a:r>
              <a:rPr lang="ru-RU" sz="1600" kern="0" spc="-2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600" kern="0" spc="-25" dirty="0" err="1" smtClean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не</a:t>
            </a:r>
            <a:r>
              <a:rPr lang="ru-RU" sz="1600" kern="0" dirty="0" err="1" smtClean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передал</a:t>
            </a:r>
            <a:r>
              <a:rPr lang="ru-RU" sz="1600" kern="0" spc="-25" dirty="0" smtClean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600" kern="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его</a:t>
            </a:r>
            <a:r>
              <a:rPr lang="ru-RU" sz="1600" kern="0" spc="1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600" kern="0" spc="-1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содержания.</a:t>
            </a:r>
            <a:r>
              <a:rPr lang="ru-RU" sz="1600" kern="0" spc="-2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600" kern="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Во</a:t>
            </a:r>
            <a:r>
              <a:rPr lang="ru-RU" sz="1600" kern="0" spc="-1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600" kern="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всех</a:t>
            </a:r>
            <a:r>
              <a:rPr lang="ru-RU" sz="1600" kern="0" spc="-2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600" kern="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остальных</a:t>
            </a:r>
            <a:r>
              <a:rPr lang="ru-RU" sz="1600" kern="0" spc="-2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600" kern="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случаях </a:t>
            </a:r>
            <a:r>
              <a:rPr lang="ru-RU" sz="1600" kern="0" spc="-1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выставляется</a:t>
            </a:r>
            <a:r>
              <a:rPr lang="ru-RU" sz="1600" kern="0" spc="-165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600" b="1" kern="0" spc="-10" dirty="0">
                <a:solidFill>
                  <a:srgbClr val="6678C2"/>
                </a:solidFill>
                <a:latin typeface="Sitka Banner" panose="02000505000000020004" pitchFamily="2" charset="0"/>
                <a:cs typeface="Arial"/>
              </a:rPr>
              <a:t>«зачёт».</a:t>
            </a:r>
            <a:endParaRPr lang="ru-RU" sz="1600" kern="0" dirty="0">
              <a:solidFill>
                <a:srgbClr val="6678C2"/>
              </a:solidFill>
              <a:latin typeface="Sitka Banner" panose="02000505000000020004" pitchFamily="2" charset="0"/>
              <a:cs typeface="Arial"/>
            </a:endParaRPr>
          </a:p>
          <a:p>
            <a:pPr lvl="0" defTabSz="914400">
              <a:lnSpc>
                <a:spcPts val="1600"/>
              </a:lnSpc>
              <a:spcBef>
                <a:spcPts val="0"/>
              </a:spcBef>
            </a:pPr>
            <a:endParaRPr lang="ru-RU" sz="1600" kern="0" dirty="0">
              <a:solidFill>
                <a:sysClr val="windowText" lastClr="000000"/>
              </a:solidFill>
              <a:latin typeface="Sitka Banner" panose="02000505000000020004" pitchFamily="2" charset="0"/>
              <a:cs typeface="Arial"/>
            </a:endParaRPr>
          </a:p>
          <a:p>
            <a:pPr marL="12700" lvl="0" defTabSz="914400">
              <a:lnSpc>
                <a:spcPts val="1500"/>
              </a:lnSpc>
              <a:spcBef>
                <a:spcPts val="0"/>
              </a:spcBef>
            </a:pPr>
            <a:r>
              <a:rPr lang="ru-RU" sz="1600" b="1" kern="0" dirty="0" smtClean="0">
                <a:solidFill>
                  <a:srgbClr val="6678C2"/>
                </a:solidFill>
                <a:latin typeface="Sitka Banner" panose="02000505000000020004" pitchFamily="2" charset="0"/>
                <a:cs typeface="Arial"/>
              </a:rPr>
              <a:t>Критерий</a:t>
            </a:r>
            <a:r>
              <a:rPr lang="ru-RU" sz="1600" b="1" kern="0" spc="-5" dirty="0" smtClean="0">
                <a:solidFill>
                  <a:srgbClr val="6678C2"/>
                </a:solidFill>
                <a:latin typeface="Sitka Banner" panose="02000505000000020004" pitchFamily="2" charset="0"/>
                <a:cs typeface="Arial"/>
              </a:rPr>
              <a:t> </a:t>
            </a:r>
            <a:r>
              <a:rPr lang="ru-RU" sz="1600" b="1" kern="0" dirty="0">
                <a:solidFill>
                  <a:srgbClr val="6678C2"/>
                </a:solidFill>
                <a:latin typeface="Sitka Banner" panose="02000505000000020004" pitchFamily="2" charset="0"/>
                <a:cs typeface="Arial"/>
              </a:rPr>
              <a:t>№</a:t>
            </a:r>
            <a:r>
              <a:rPr lang="ru-RU" sz="1600" b="1" kern="0" spc="-60" dirty="0">
                <a:solidFill>
                  <a:srgbClr val="6678C2"/>
                </a:solidFill>
                <a:latin typeface="Sitka Banner" panose="02000505000000020004" pitchFamily="2" charset="0"/>
                <a:cs typeface="Arial"/>
              </a:rPr>
              <a:t> </a:t>
            </a:r>
            <a:r>
              <a:rPr lang="ru-RU" sz="1600" b="1" kern="0" dirty="0">
                <a:solidFill>
                  <a:srgbClr val="6678C2"/>
                </a:solidFill>
                <a:latin typeface="Sitka Banner" panose="02000505000000020004" pitchFamily="2" charset="0"/>
                <a:cs typeface="Arial"/>
              </a:rPr>
              <a:t>2</a:t>
            </a:r>
            <a:r>
              <a:rPr lang="ru-RU" sz="1600" b="1" kern="0" spc="-80" dirty="0">
                <a:solidFill>
                  <a:srgbClr val="6678C2"/>
                </a:solidFill>
                <a:latin typeface="Sitka Banner" panose="02000505000000020004" pitchFamily="2" charset="0"/>
                <a:cs typeface="Arial"/>
              </a:rPr>
              <a:t> </a:t>
            </a:r>
            <a:r>
              <a:rPr lang="ru-RU" sz="1600" b="1" kern="0" dirty="0">
                <a:solidFill>
                  <a:srgbClr val="6678C2"/>
                </a:solidFill>
                <a:latin typeface="Sitka Banner" panose="02000505000000020004" pitchFamily="2" charset="0"/>
                <a:cs typeface="Arial"/>
              </a:rPr>
              <a:t>«Логичность </a:t>
            </a:r>
            <a:r>
              <a:rPr lang="ru-RU" sz="1600" b="1" kern="0" spc="-10" dirty="0">
                <a:solidFill>
                  <a:srgbClr val="6678C2"/>
                </a:solidFill>
                <a:latin typeface="Sitka Banner" panose="02000505000000020004" pitchFamily="2" charset="0"/>
                <a:cs typeface="Arial"/>
              </a:rPr>
              <a:t>изложения»</a:t>
            </a:r>
            <a:endParaRPr lang="ru-RU" sz="1600" kern="0" dirty="0">
              <a:solidFill>
                <a:srgbClr val="6678C2"/>
              </a:solidFill>
              <a:latin typeface="Sitka Banner" panose="02000505000000020004" pitchFamily="2" charset="0"/>
              <a:cs typeface="Arial"/>
            </a:endParaRPr>
          </a:p>
          <a:p>
            <a:pPr marL="12700" lvl="0" defTabSz="914400">
              <a:lnSpc>
                <a:spcPts val="1500"/>
              </a:lnSpc>
              <a:spcBef>
                <a:spcPts val="0"/>
              </a:spcBef>
            </a:pPr>
            <a:r>
              <a:rPr lang="ru-RU" sz="1600" kern="0" spc="-1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Проверяется</a:t>
            </a:r>
            <a:r>
              <a:rPr lang="ru-RU" sz="1600" kern="0" spc="-7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600" kern="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умение</a:t>
            </a:r>
            <a:r>
              <a:rPr lang="ru-RU" sz="1600" kern="0" spc="-1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600" kern="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участника</a:t>
            </a:r>
            <a:r>
              <a:rPr lang="ru-RU" sz="1600" kern="0" spc="-25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600" kern="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логично,</a:t>
            </a:r>
            <a:r>
              <a:rPr lang="ru-RU" sz="1600" kern="0" spc="-15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600" kern="0" spc="-1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последовательно</a:t>
            </a:r>
            <a:r>
              <a:rPr lang="ru-RU" sz="1600" kern="0" spc="-7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600" kern="0" spc="-2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излагать</a:t>
            </a:r>
            <a:r>
              <a:rPr lang="ru-RU" sz="1600" kern="0" spc="-45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600" kern="0" spc="-1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содержание</a:t>
            </a:r>
            <a:r>
              <a:rPr lang="ru-RU" sz="1600" kern="0" spc="-5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600" kern="0" spc="-1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исходного</a:t>
            </a:r>
            <a:r>
              <a:rPr lang="ru-RU" sz="1600" kern="0" spc="-5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600" kern="0" spc="-1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текста,</a:t>
            </a:r>
            <a:r>
              <a:rPr lang="ru-RU" sz="1600" kern="0" spc="-55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600" kern="0" spc="-10" dirty="0" smtClean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избегать </a:t>
            </a:r>
            <a:r>
              <a:rPr lang="ru-RU" sz="1600" kern="0" dirty="0" smtClean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неоправданных</a:t>
            </a:r>
            <a:r>
              <a:rPr lang="ru-RU" sz="1600" kern="0" spc="-5" dirty="0" smtClean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600" kern="0" spc="-1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повторов</a:t>
            </a:r>
            <a:r>
              <a:rPr lang="ru-RU" sz="1600" kern="0" spc="-5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600" kern="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и</a:t>
            </a:r>
            <a:r>
              <a:rPr lang="ru-RU" sz="1600" kern="0" spc="2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600" kern="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нарушений</a:t>
            </a:r>
            <a:r>
              <a:rPr lang="ru-RU" sz="1600" kern="0" spc="25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600" kern="0" spc="-1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последовательности</a:t>
            </a:r>
            <a:r>
              <a:rPr lang="ru-RU" sz="1600" kern="0" spc="-45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600" kern="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внутри</a:t>
            </a:r>
            <a:r>
              <a:rPr lang="ru-RU" sz="1600" kern="0" spc="-2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600" kern="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смысловых</a:t>
            </a:r>
            <a:r>
              <a:rPr lang="ru-RU" sz="1600" kern="0" spc="-5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600" kern="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частей</a:t>
            </a:r>
            <a:r>
              <a:rPr lang="ru-RU" sz="1600" kern="0" spc="-25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600" kern="0" spc="-1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изложения.</a:t>
            </a:r>
            <a:endParaRPr lang="ru-RU" sz="1600" kern="0" dirty="0">
              <a:solidFill>
                <a:sysClr val="windowText" lastClr="000000"/>
              </a:solidFill>
              <a:latin typeface="Sitka Banner" panose="02000505000000020004" pitchFamily="2" charset="0"/>
              <a:cs typeface="Microsoft Sans Serif"/>
            </a:endParaRPr>
          </a:p>
          <a:p>
            <a:pPr marL="12700" lvl="0" defTabSz="914400">
              <a:lnSpc>
                <a:spcPts val="1500"/>
              </a:lnSpc>
              <a:spcBef>
                <a:spcPts val="0"/>
              </a:spcBef>
            </a:pPr>
            <a:r>
              <a:rPr lang="ru-RU" sz="1600" b="1" kern="0" spc="-10" dirty="0">
                <a:solidFill>
                  <a:srgbClr val="6678C2"/>
                </a:solidFill>
                <a:latin typeface="Sitka Banner" panose="02000505000000020004" pitchFamily="2" charset="0"/>
                <a:cs typeface="Arial"/>
              </a:rPr>
              <a:t>«Незачёт»</a:t>
            </a:r>
            <a:r>
              <a:rPr lang="ru-RU" sz="1600" b="1" kern="0" spc="-40" dirty="0">
                <a:solidFill>
                  <a:srgbClr val="6678C2"/>
                </a:solidFill>
                <a:latin typeface="Sitka Banner" panose="02000505000000020004" pitchFamily="2" charset="0"/>
                <a:cs typeface="Arial"/>
              </a:rPr>
              <a:t> </a:t>
            </a:r>
            <a:r>
              <a:rPr lang="ru-RU" sz="1600" kern="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ставится</a:t>
            </a:r>
            <a:r>
              <a:rPr lang="ru-RU" sz="1600" kern="0" spc="-8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600" kern="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при</a:t>
            </a:r>
            <a:r>
              <a:rPr lang="ru-RU" sz="1600" kern="0" spc="-5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600" kern="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условии,</a:t>
            </a:r>
            <a:r>
              <a:rPr lang="ru-RU" sz="1600" kern="0" spc="-3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600" kern="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если</a:t>
            </a:r>
            <a:r>
              <a:rPr lang="ru-RU" sz="1600" kern="0" spc="-7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600" kern="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грубые</a:t>
            </a:r>
            <a:r>
              <a:rPr lang="ru-RU" sz="1600" kern="0" spc="-25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600" kern="0" spc="-1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логические</a:t>
            </a:r>
            <a:r>
              <a:rPr lang="ru-RU" sz="1600" kern="0" spc="-45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600" kern="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нарушения</a:t>
            </a:r>
            <a:r>
              <a:rPr lang="ru-RU" sz="1600" kern="0" spc="-45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600" kern="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мешают</a:t>
            </a:r>
            <a:r>
              <a:rPr lang="ru-RU" sz="1600" kern="0" spc="-5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600" kern="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пониманию</a:t>
            </a:r>
            <a:r>
              <a:rPr lang="ru-RU" sz="1600" kern="0" spc="-45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600" kern="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смысла</a:t>
            </a:r>
            <a:r>
              <a:rPr lang="ru-RU" sz="1600" kern="0" spc="-7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600" kern="0" spc="-1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изложенного</a:t>
            </a:r>
            <a:r>
              <a:rPr lang="ru-RU" sz="1600" kern="0" spc="-10" dirty="0" smtClean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. </a:t>
            </a:r>
            <a:r>
              <a:rPr lang="ru-RU" sz="1600" kern="0" dirty="0" smtClean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Во </a:t>
            </a:r>
            <a:r>
              <a:rPr lang="ru-RU" sz="1600" kern="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всех</a:t>
            </a:r>
            <a:r>
              <a:rPr lang="ru-RU" sz="1600" kern="0" spc="-1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600" kern="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остальных случаях</a:t>
            </a:r>
            <a:r>
              <a:rPr lang="ru-RU" sz="1600" kern="0" spc="-15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600" kern="0" spc="-1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выставляется</a:t>
            </a:r>
            <a:r>
              <a:rPr lang="ru-RU" sz="1600" kern="0" spc="-9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600" b="1" kern="0" spc="-10" dirty="0">
                <a:solidFill>
                  <a:srgbClr val="6678C2"/>
                </a:solidFill>
                <a:latin typeface="Sitka Banner" panose="02000505000000020004" pitchFamily="2" charset="0"/>
                <a:cs typeface="Arial"/>
              </a:rPr>
              <a:t>«зачёт».</a:t>
            </a:r>
            <a:endParaRPr lang="ru-RU" sz="1600" kern="0" dirty="0">
              <a:solidFill>
                <a:srgbClr val="6678C2"/>
              </a:solidFill>
              <a:latin typeface="Sitka Banner" panose="02000505000000020004" pitchFamily="2" charset="0"/>
              <a:cs typeface="Arial"/>
            </a:endParaRPr>
          </a:p>
          <a:p>
            <a:pPr lvl="0" defTabSz="914400">
              <a:lnSpc>
                <a:spcPts val="1600"/>
              </a:lnSpc>
              <a:spcBef>
                <a:spcPts val="0"/>
              </a:spcBef>
            </a:pPr>
            <a:endParaRPr lang="ru-RU" sz="1600" kern="0" dirty="0">
              <a:solidFill>
                <a:sysClr val="windowText" lastClr="000000"/>
              </a:solidFill>
              <a:latin typeface="Sitka Banner" panose="02000505000000020004" pitchFamily="2" charset="0"/>
              <a:cs typeface="Arial"/>
            </a:endParaRPr>
          </a:p>
          <a:p>
            <a:pPr marL="12700" lvl="0" defTabSz="914400">
              <a:lnSpc>
                <a:spcPts val="1600"/>
              </a:lnSpc>
              <a:spcBef>
                <a:spcPts val="0"/>
              </a:spcBef>
            </a:pPr>
            <a:r>
              <a:rPr lang="ru-RU" sz="1600" b="1" kern="0" dirty="0" smtClean="0">
                <a:solidFill>
                  <a:srgbClr val="6678C2"/>
                </a:solidFill>
                <a:latin typeface="Sitka Banner" panose="02000505000000020004" pitchFamily="2" charset="0"/>
                <a:cs typeface="Arial"/>
              </a:rPr>
              <a:t>Критерий</a:t>
            </a:r>
            <a:r>
              <a:rPr lang="ru-RU" sz="1600" b="1" kern="0" spc="-10" dirty="0" smtClean="0">
                <a:solidFill>
                  <a:srgbClr val="6678C2"/>
                </a:solidFill>
                <a:latin typeface="Sitka Banner" panose="02000505000000020004" pitchFamily="2" charset="0"/>
                <a:cs typeface="Arial"/>
              </a:rPr>
              <a:t> </a:t>
            </a:r>
            <a:r>
              <a:rPr lang="ru-RU" sz="1600" b="1" kern="0" dirty="0">
                <a:solidFill>
                  <a:srgbClr val="6678C2"/>
                </a:solidFill>
                <a:latin typeface="Sitka Banner" panose="02000505000000020004" pitchFamily="2" charset="0"/>
                <a:cs typeface="Arial"/>
              </a:rPr>
              <a:t>№</a:t>
            </a:r>
            <a:r>
              <a:rPr lang="ru-RU" sz="1600" b="1" kern="0" spc="-65" dirty="0">
                <a:solidFill>
                  <a:srgbClr val="6678C2"/>
                </a:solidFill>
                <a:latin typeface="Sitka Banner" panose="02000505000000020004" pitchFamily="2" charset="0"/>
                <a:cs typeface="Arial"/>
              </a:rPr>
              <a:t> </a:t>
            </a:r>
            <a:r>
              <a:rPr lang="ru-RU" sz="1600" b="1" kern="0" dirty="0">
                <a:solidFill>
                  <a:srgbClr val="6678C2"/>
                </a:solidFill>
                <a:latin typeface="Sitka Banner" panose="02000505000000020004" pitchFamily="2" charset="0"/>
                <a:cs typeface="Arial"/>
              </a:rPr>
              <a:t>3</a:t>
            </a:r>
            <a:r>
              <a:rPr lang="ru-RU" sz="1600" b="1" kern="0" spc="-85" dirty="0">
                <a:solidFill>
                  <a:srgbClr val="6678C2"/>
                </a:solidFill>
                <a:latin typeface="Sitka Banner" panose="02000505000000020004" pitchFamily="2" charset="0"/>
                <a:cs typeface="Arial"/>
              </a:rPr>
              <a:t> </a:t>
            </a:r>
            <a:r>
              <a:rPr lang="ru-RU" sz="1600" b="1" kern="0" spc="-10" dirty="0">
                <a:solidFill>
                  <a:srgbClr val="6678C2"/>
                </a:solidFill>
                <a:latin typeface="Sitka Banner" panose="02000505000000020004" pitchFamily="2" charset="0"/>
                <a:cs typeface="Arial"/>
              </a:rPr>
              <a:t>«Использование</a:t>
            </a:r>
            <a:r>
              <a:rPr lang="ru-RU" sz="1600" b="1" kern="0" spc="-65" dirty="0">
                <a:solidFill>
                  <a:srgbClr val="6678C2"/>
                </a:solidFill>
                <a:latin typeface="Sitka Banner" panose="02000505000000020004" pitchFamily="2" charset="0"/>
                <a:cs typeface="Arial"/>
              </a:rPr>
              <a:t> </a:t>
            </a:r>
            <a:r>
              <a:rPr lang="ru-RU" sz="1600" b="1" kern="0" spc="-10" dirty="0">
                <a:solidFill>
                  <a:srgbClr val="6678C2"/>
                </a:solidFill>
                <a:latin typeface="Sitka Banner" panose="02000505000000020004" pitchFamily="2" charset="0"/>
                <a:cs typeface="Arial"/>
              </a:rPr>
              <a:t>элементов</a:t>
            </a:r>
            <a:r>
              <a:rPr lang="ru-RU" sz="1600" b="1" kern="0" spc="10" dirty="0">
                <a:solidFill>
                  <a:srgbClr val="6678C2"/>
                </a:solidFill>
                <a:latin typeface="Sitka Banner" panose="02000505000000020004" pitchFamily="2" charset="0"/>
                <a:cs typeface="Arial"/>
              </a:rPr>
              <a:t> </a:t>
            </a:r>
            <a:r>
              <a:rPr lang="ru-RU" sz="1600" b="1" kern="0" dirty="0">
                <a:solidFill>
                  <a:srgbClr val="6678C2"/>
                </a:solidFill>
                <a:latin typeface="Sitka Banner" panose="02000505000000020004" pitchFamily="2" charset="0"/>
                <a:cs typeface="Arial"/>
              </a:rPr>
              <a:t>стиля</a:t>
            </a:r>
            <a:r>
              <a:rPr lang="ru-RU" sz="1600" b="1" kern="0" spc="-30" dirty="0">
                <a:solidFill>
                  <a:srgbClr val="6678C2"/>
                </a:solidFill>
                <a:latin typeface="Sitka Banner" panose="02000505000000020004" pitchFamily="2" charset="0"/>
                <a:cs typeface="Arial"/>
              </a:rPr>
              <a:t> </a:t>
            </a:r>
            <a:r>
              <a:rPr lang="ru-RU" sz="1600" b="1" kern="0" spc="-10" dirty="0">
                <a:solidFill>
                  <a:srgbClr val="6678C2"/>
                </a:solidFill>
                <a:latin typeface="Sitka Banner" panose="02000505000000020004" pitchFamily="2" charset="0"/>
                <a:cs typeface="Arial"/>
              </a:rPr>
              <a:t>исходного</a:t>
            </a:r>
            <a:r>
              <a:rPr lang="ru-RU" sz="1600" b="1" kern="0" spc="-85" dirty="0">
                <a:solidFill>
                  <a:srgbClr val="6678C2"/>
                </a:solidFill>
                <a:latin typeface="Sitka Banner" panose="02000505000000020004" pitchFamily="2" charset="0"/>
                <a:cs typeface="Arial"/>
              </a:rPr>
              <a:t> </a:t>
            </a:r>
            <a:r>
              <a:rPr lang="ru-RU" sz="1600" b="1" kern="0" spc="-10" dirty="0">
                <a:solidFill>
                  <a:srgbClr val="6678C2"/>
                </a:solidFill>
                <a:latin typeface="Sitka Banner" panose="02000505000000020004" pitchFamily="2" charset="0"/>
                <a:cs typeface="Arial"/>
              </a:rPr>
              <a:t>текста»</a:t>
            </a:r>
            <a:endParaRPr lang="ru-RU" sz="1600" kern="0" dirty="0">
              <a:solidFill>
                <a:srgbClr val="6678C2"/>
              </a:solidFill>
              <a:latin typeface="Sitka Banner" panose="02000505000000020004" pitchFamily="2" charset="0"/>
              <a:cs typeface="Arial"/>
            </a:endParaRPr>
          </a:p>
          <a:p>
            <a:pPr marL="12700" lvl="0" defTabSz="914400">
              <a:lnSpc>
                <a:spcPts val="1600"/>
              </a:lnSpc>
              <a:spcBef>
                <a:spcPts val="0"/>
              </a:spcBef>
            </a:pPr>
            <a:r>
              <a:rPr lang="ru-RU" sz="1600" kern="0" spc="-1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Проверяется</a:t>
            </a:r>
            <a:r>
              <a:rPr lang="ru-RU" sz="1600" kern="0" spc="-7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600" kern="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умение </a:t>
            </a:r>
            <a:r>
              <a:rPr lang="ru-RU" sz="1600" kern="0" spc="-1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участника</a:t>
            </a:r>
            <a:r>
              <a:rPr lang="ru-RU" sz="1600" kern="0" spc="-25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600" kern="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сохранить</a:t>
            </a:r>
            <a:r>
              <a:rPr lang="ru-RU" sz="1600" kern="0" spc="5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600" kern="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в</a:t>
            </a:r>
            <a:r>
              <a:rPr lang="ru-RU" sz="1600" kern="0" spc="-3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600" kern="0" spc="-1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изложении</a:t>
            </a:r>
            <a:r>
              <a:rPr lang="ru-RU" sz="1600" kern="0" spc="-5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600" kern="0" spc="-1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отдельные</a:t>
            </a:r>
            <a:r>
              <a:rPr lang="ru-RU" sz="1600" kern="0" spc="-65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600" kern="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элементы</a:t>
            </a:r>
            <a:r>
              <a:rPr lang="ru-RU" sz="1600" kern="0" spc="-45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600" kern="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стиля</a:t>
            </a:r>
            <a:r>
              <a:rPr lang="ru-RU" sz="1600" kern="0" spc="-45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600" kern="0" spc="-1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исходного</a:t>
            </a:r>
            <a:r>
              <a:rPr lang="ru-RU" sz="1600" kern="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600" kern="0" spc="-1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текста.</a:t>
            </a:r>
            <a:endParaRPr lang="ru-RU" sz="1600" kern="0" dirty="0">
              <a:solidFill>
                <a:sysClr val="windowText" lastClr="000000"/>
              </a:solidFill>
              <a:latin typeface="Sitka Banner" panose="02000505000000020004" pitchFamily="2" charset="0"/>
              <a:cs typeface="Microsoft Sans Serif"/>
            </a:endParaRPr>
          </a:p>
          <a:p>
            <a:pPr marL="12700" lvl="0" defTabSz="914400">
              <a:lnSpc>
                <a:spcPts val="1600"/>
              </a:lnSpc>
              <a:spcBef>
                <a:spcPts val="0"/>
              </a:spcBef>
            </a:pPr>
            <a:r>
              <a:rPr lang="ru-RU" sz="1600" b="1" kern="0" spc="-10" dirty="0">
                <a:solidFill>
                  <a:srgbClr val="6678C2"/>
                </a:solidFill>
                <a:latin typeface="Sitka Banner" panose="02000505000000020004" pitchFamily="2" charset="0"/>
                <a:cs typeface="Arial"/>
              </a:rPr>
              <a:t>«Незачёт»</a:t>
            </a:r>
            <a:r>
              <a:rPr lang="ru-RU" sz="1600" b="1" kern="0" spc="-30" dirty="0">
                <a:solidFill>
                  <a:srgbClr val="00AFEF"/>
                </a:solidFill>
                <a:latin typeface="Sitka Banner" panose="02000505000000020004" pitchFamily="2" charset="0"/>
                <a:cs typeface="Arial"/>
              </a:rPr>
              <a:t> </a:t>
            </a:r>
            <a:r>
              <a:rPr lang="ru-RU" sz="1600" kern="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ставится</a:t>
            </a:r>
            <a:r>
              <a:rPr lang="ru-RU" sz="1600" kern="0" spc="-7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600" kern="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при</a:t>
            </a:r>
            <a:r>
              <a:rPr lang="ru-RU" sz="1600" kern="0" spc="-35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600" kern="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условии,</a:t>
            </a:r>
            <a:r>
              <a:rPr lang="ru-RU" sz="1600" kern="0" spc="-2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600" kern="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если</a:t>
            </a:r>
            <a:r>
              <a:rPr lang="ru-RU" sz="1600" kern="0" spc="-55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600" kern="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в</a:t>
            </a:r>
            <a:r>
              <a:rPr lang="ru-RU" sz="1600" kern="0" spc="-2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600" kern="0" spc="-1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изложении </a:t>
            </a:r>
            <a:r>
              <a:rPr lang="ru-RU" sz="1600" kern="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полностью</a:t>
            </a:r>
            <a:r>
              <a:rPr lang="ru-RU" sz="1600" kern="0" spc="-7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600" kern="0" spc="-1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отсутствуют</a:t>
            </a:r>
            <a:r>
              <a:rPr lang="ru-RU" sz="1600" kern="0" spc="-10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600" kern="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элементы</a:t>
            </a:r>
            <a:r>
              <a:rPr lang="ru-RU" sz="1600" kern="0" spc="-45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600" kern="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стиля</a:t>
            </a:r>
            <a:r>
              <a:rPr lang="ru-RU" sz="1600" kern="0" spc="-55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600" kern="0" spc="-1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исходного текста.</a:t>
            </a:r>
            <a:r>
              <a:rPr lang="ru-RU" sz="1600" kern="0" spc="-4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600" kern="0" spc="-25" dirty="0" smtClean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Во </a:t>
            </a:r>
            <a:r>
              <a:rPr lang="ru-RU" sz="1600" kern="0" dirty="0" smtClean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всех</a:t>
            </a:r>
            <a:r>
              <a:rPr lang="ru-RU" sz="1600" kern="0" spc="-10" dirty="0" smtClean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600" kern="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остальных</a:t>
            </a:r>
            <a:r>
              <a:rPr lang="ru-RU" sz="1600" kern="0" spc="-5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600" kern="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случаях</a:t>
            </a:r>
            <a:r>
              <a:rPr lang="ru-RU" sz="1600" kern="0" spc="-15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600" kern="0" spc="-1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выставляется</a:t>
            </a:r>
            <a:r>
              <a:rPr lang="ru-RU" sz="1600" kern="0" spc="-95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600" b="1" kern="0" spc="-10" dirty="0">
                <a:solidFill>
                  <a:srgbClr val="6678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Banner" panose="02000505000000020004" pitchFamily="2" charset="0"/>
                <a:cs typeface="Arial"/>
              </a:rPr>
              <a:t>«зачёт».</a:t>
            </a:r>
            <a:endParaRPr lang="ru-RU" sz="1600" kern="0" dirty="0">
              <a:solidFill>
                <a:srgbClr val="6678C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tka Banner" panose="02000505000000020004" pitchFamily="2" charset="0"/>
              <a:cs typeface="Arial"/>
            </a:endParaRPr>
          </a:p>
          <a:p>
            <a:endParaRPr lang="ru-RU" sz="1600" dirty="0">
              <a:latin typeface="Sitka Banner" panose="02000505000000020004" pitchFamily="2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34"/>
            <a:ext cx="7056438" cy="37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3131" y="69273"/>
            <a:ext cx="983625" cy="484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081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3938" y="387928"/>
            <a:ext cx="6121520" cy="512617"/>
          </a:xfrm>
        </p:spPr>
        <p:txBody>
          <a:bodyPr>
            <a:noAutofit/>
          </a:bodyPr>
          <a:lstStyle/>
          <a:p>
            <a:r>
              <a:rPr lang="ru-RU" dirty="0">
                <a:latin typeface="Sitka Banner" panose="02000505000000020004" pitchFamily="2" charset="0"/>
              </a:rPr>
              <a:t>Структура закрытого банка тем  итогового </a:t>
            </a:r>
            <a:r>
              <a:rPr lang="ru-RU" dirty="0" smtClean="0">
                <a:latin typeface="Sitka Banner" panose="02000505000000020004" pitchFamily="2" charset="0"/>
              </a:rPr>
              <a:t>сочинения</a:t>
            </a:r>
            <a:br>
              <a:rPr lang="ru-RU" dirty="0" smtClean="0">
                <a:latin typeface="Sitka Banner" panose="02000505000000020004" pitchFamily="2" charset="0"/>
              </a:rPr>
            </a:br>
            <a:endParaRPr lang="ru-RU" sz="1800" dirty="0">
              <a:latin typeface="Sitka Display" panose="02000505000000020004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433843" y="1003654"/>
            <a:ext cx="4507332" cy="75602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 flipV="1">
            <a:off x="4941175" y="5308600"/>
            <a:ext cx="2115263" cy="1092200"/>
          </a:xfrm>
        </p:spPr>
        <p:txBody>
          <a:bodyPr>
            <a:normAutofit fontScale="32500" lnSpcReduction="2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                                                              </a:t>
            </a:r>
          </a:p>
          <a:p>
            <a:r>
              <a:rPr lang="ru-RU" sz="1900" b="1" dirty="0">
                <a:solidFill>
                  <a:srgbClr val="FF0000"/>
                </a:solidFill>
              </a:rPr>
              <a:t> </a:t>
            </a:r>
            <a:r>
              <a:rPr lang="ru-RU" sz="1900" b="1" dirty="0" smtClean="0">
                <a:solidFill>
                  <a:srgbClr val="FF0000"/>
                </a:solidFill>
              </a:rPr>
              <a:t>                                               </a:t>
            </a:r>
          </a:p>
          <a:p>
            <a:endParaRPr lang="ru-RU" sz="1900" b="1" dirty="0">
              <a:solidFill>
                <a:srgbClr val="FF0000"/>
              </a:solidFill>
            </a:endParaRPr>
          </a:p>
          <a:p>
            <a:endParaRPr lang="ru-RU" sz="1900" b="1" dirty="0" smtClean="0">
              <a:solidFill>
                <a:srgbClr val="FF0000"/>
              </a:solidFill>
            </a:endParaRPr>
          </a:p>
          <a:p>
            <a:endParaRPr lang="ru-RU" sz="2900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H="1">
            <a:off x="8445946" y="3953933"/>
            <a:ext cx="2273741" cy="28469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endParaRPr lang="ru-RU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34"/>
            <a:ext cx="7056438" cy="37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758" y="0"/>
            <a:ext cx="976497" cy="548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220959" y="1003655"/>
            <a:ext cx="4176840" cy="929055"/>
          </a:xfrm>
          <a:prstGeom prst="roundRect">
            <a:avLst/>
          </a:prstGeom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latin typeface="Sitka Display" panose="02000505000000020004" pitchFamily="2" charset="0"/>
            </a:endParaRPr>
          </a:p>
          <a:p>
            <a:pPr algn="ctr"/>
            <a:r>
              <a:rPr lang="ru-RU" dirty="0" smtClean="0">
                <a:latin typeface="Sitka Display" panose="02000505000000020004" pitchFamily="2" charset="0"/>
              </a:rPr>
              <a:t>Духовно-нравственные </a:t>
            </a:r>
            <a:r>
              <a:rPr lang="ru-RU" dirty="0">
                <a:latin typeface="Sitka Display" panose="02000505000000020004" pitchFamily="2" charset="0"/>
              </a:rPr>
              <a:t>ориентиры в жизни человека. </a:t>
            </a:r>
          </a:p>
          <a:p>
            <a:pPr algn="ctr"/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20959" y="2279074"/>
            <a:ext cx="4176840" cy="886691"/>
          </a:xfrm>
          <a:prstGeom prst="roundRect">
            <a:avLst/>
          </a:prstGeom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dirty="0" smtClean="0">
                <a:latin typeface="Sitka Display" panose="02000505000000020004" pitchFamily="2" charset="0"/>
              </a:rPr>
              <a:t>Семья</a:t>
            </a:r>
            <a:r>
              <a:rPr lang="ru-RU" dirty="0">
                <a:latin typeface="Sitka Display" panose="02000505000000020004" pitchFamily="2" charset="0"/>
              </a:rPr>
              <a:t>, общество, Отечество в жизни человека </a:t>
            </a:r>
          </a:p>
          <a:p>
            <a:pPr algn="ctr"/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20959" y="3539835"/>
            <a:ext cx="4176840" cy="796638"/>
          </a:xfrm>
          <a:prstGeom prst="roundRect">
            <a:avLst/>
          </a:prstGeom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dirty="0" smtClean="0">
                <a:latin typeface="Sitka Display" panose="02000505000000020004" pitchFamily="2" charset="0"/>
              </a:rPr>
              <a:t>Природа </a:t>
            </a:r>
            <a:r>
              <a:rPr lang="ru-RU" dirty="0">
                <a:latin typeface="Sitka Display" panose="02000505000000020004" pitchFamily="2" charset="0"/>
              </a:rPr>
              <a:t>и культура в жизни человека </a:t>
            </a:r>
            <a:endParaRPr lang="ru-RU" b="1" dirty="0">
              <a:solidFill>
                <a:srgbClr val="FF0000"/>
              </a:solidFill>
              <a:latin typeface="Sitka Display" panose="02000505000000020004" pitchFamily="2" charset="0"/>
            </a:endParaRPr>
          </a:p>
          <a:p>
            <a:pPr algn="ctr"/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290885" y="1129146"/>
            <a:ext cx="2602211" cy="97674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4785" marR="0" lvl="0" indent="-172085" defTabSz="914400" eaLnBrk="1" fontAlgn="auto" latinLnBrk="0" hangingPunct="1">
              <a:lnSpc>
                <a:spcPts val="1500"/>
              </a:lnSpc>
              <a:spcAft>
                <a:spcPts val="0"/>
              </a:spcAft>
              <a:buClrTx/>
              <a:buSzTx/>
              <a:buFontTx/>
              <a:buChar char="•"/>
              <a:tabLst>
                <a:tab pos="184785" algn="l"/>
              </a:tabLst>
              <a:defRPr/>
            </a:pPr>
            <a:r>
              <a:rPr lang="ru-RU" sz="1400" dirty="0" smtClean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lang="ru-RU" sz="1400" dirty="0" smtClean="0">
                <a:solidFill>
                  <a:sysClr val="windowText" lastClr="000000"/>
                </a:solidFill>
                <a:latin typeface="Sitka Display" panose="02000505000000020004" pitchFamily="2" charset="0"/>
                <a:cs typeface="Calibri"/>
              </a:rPr>
              <a:t>внутренний</a:t>
            </a:r>
            <a:r>
              <a:rPr lang="ru-RU" sz="1400" spc="-100" dirty="0" smtClean="0">
                <a:solidFill>
                  <a:sysClr val="windowText" lastClr="000000"/>
                </a:solidFill>
                <a:latin typeface="Sitka Display" panose="02000505000000020004" pitchFamily="2" charset="0"/>
                <a:cs typeface="Calibri"/>
              </a:rPr>
              <a:t> </a:t>
            </a:r>
            <a:r>
              <a:rPr lang="ru-RU" sz="1400" spc="-25" dirty="0">
                <a:solidFill>
                  <a:sysClr val="windowText" lastClr="000000"/>
                </a:solidFill>
                <a:latin typeface="Sitka Display" panose="02000505000000020004" pitchFamily="2" charset="0"/>
                <a:cs typeface="Calibri"/>
              </a:rPr>
              <a:t>мир</a:t>
            </a:r>
            <a:endParaRPr lang="ru-RU" sz="1400" dirty="0">
              <a:solidFill>
                <a:sysClr val="windowText" lastClr="000000"/>
              </a:solidFill>
              <a:latin typeface="Sitka Display" panose="02000505000000020004" pitchFamily="2" charset="0"/>
              <a:cs typeface="Calibri"/>
            </a:endParaRPr>
          </a:p>
          <a:p>
            <a:pPr marL="184785" marR="83820" lvl="0" indent="-172720" defTabSz="914400" eaLnBrk="1" fontAlgn="auto" latinLnBrk="0" hangingPunct="1">
              <a:lnSpc>
                <a:spcPts val="1500"/>
              </a:lnSpc>
              <a:spcAft>
                <a:spcPts val="0"/>
              </a:spcAft>
              <a:buClrTx/>
              <a:buSzTx/>
              <a:buFontTx/>
              <a:buChar char="•"/>
              <a:tabLst>
                <a:tab pos="184785" algn="l"/>
                <a:tab pos="236854" algn="l"/>
              </a:tabLst>
              <a:defRPr/>
            </a:pPr>
            <a:r>
              <a:rPr lang="ru-RU" sz="1400" dirty="0">
                <a:solidFill>
                  <a:sysClr val="windowText" lastClr="000000"/>
                </a:solidFill>
                <a:latin typeface="Sitka Display" panose="02000505000000020004" pitchFamily="2" charset="0"/>
                <a:cs typeface="Calibri"/>
              </a:rPr>
              <a:t>	</a:t>
            </a:r>
            <a:r>
              <a:rPr lang="ru-RU" sz="1400" spc="-10" dirty="0">
                <a:solidFill>
                  <a:sysClr val="windowText" lastClr="000000"/>
                </a:solidFill>
                <a:latin typeface="Sitka Display" panose="02000505000000020004" pitchFamily="2" charset="0"/>
                <a:cs typeface="Calibri"/>
              </a:rPr>
              <a:t>взаимоотношения людей</a:t>
            </a:r>
            <a:endParaRPr lang="ru-RU" sz="1400" dirty="0">
              <a:solidFill>
                <a:sysClr val="windowText" lastClr="000000"/>
              </a:solidFill>
              <a:latin typeface="Sitka Display" panose="02000505000000020004" pitchFamily="2" charset="0"/>
              <a:cs typeface="Calibri"/>
            </a:endParaRPr>
          </a:p>
          <a:p>
            <a:pPr marL="237490" marR="0" lvl="0" indent="-224790" defTabSz="914400" eaLnBrk="1" fontAlgn="auto" latinLnBrk="0" hangingPunct="1">
              <a:lnSpc>
                <a:spcPts val="1500"/>
              </a:lnSpc>
              <a:spcAft>
                <a:spcPts val="0"/>
              </a:spcAft>
              <a:buClrTx/>
              <a:buSzTx/>
              <a:buFontTx/>
              <a:buChar char="•"/>
              <a:tabLst>
                <a:tab pos="237490" algn="l"/>
              </a:tabLst>
              <a:defRPr/>
            </a:pPr>
            <a:r>
              <a:rPr lang="ru-RU" sz="1400" dirty="0">
                <a:solidFill>
                  <a:sysClr val="windowText" lastClr="000000"/>
                </a:solidFill>
                <a:latin typeface="Sitka Display" panose="02000505000000020004" pitchFamily="2" charset="0"/>
                <a:cs typeface="Calibri"/>
              </a:rPr>
              <a:t>идеалы</a:t>
            </a:r>
            <a:r>
              <a:rPr lang="ru-RU" sz="1400" spc="-50" dirty="0">
                <a:solidFill>
                  <a:sysClr val="windowText" lastClr="000000"/>
                </a:solidFill>
                <a:latin typeface="Sitka Display" panose="02000505000000020004" pitchFamily="2" charset="0"/>
                <a:cs typeface="Calibri"/>
              </a:rPr>
              <a:t> </a:t>
            </a:r>
            <a:r>
              <a:rPr lang="ru-RU" sz="1400" dirty="0">
                <a:solidFill>
                  <a:sysClr val="windowText" lastClr="000000"/>
                </a:solidFill>
                <a:latin typeface="Sitka Display" panose="02000505000000020004" pitchFamily="2" charset="0"/>
                <a:cs typeface="Calibri"/>
              </a:rPr>
              <a:t>и</a:t>
            </a:r>
            <a:r>
              <a:rPr lang="ru-RU" sz="1400" spc="-25" dirty="0">
                <a:solidFill>
                  <a:sysClr val="windowText" lastClr="000000"/>
                </a:solidFill>
                <a:latin typeface="Sitka Display" panose="02000505000000020004" pitchFamily="2" charset="0"/>
                <a:cs typeface="Calibri"/>
              </a:rPr>
              <a:t> </a:t>
            </a:r>
            <a:r>
              <a:rPr lang="ru-RU" sz="1400" spc="-10" dirty="0">
                <a:solidFill>
                  <a:sysClr val="windowText" lastClr="000000"/>
                </a:solidFill>
                <a:latin typeface="Sitka Display" panose="02000505000000020004" pitchFamily="2" charset="0"/>
                <a:cs typeface="Calibri"/>
              </a:rPr>
              <a:t>ценности</a:t>
            </a:r>
            <a:endParaRPr lang="ru-RU" sz="1400" dirty="0">
              <a:solidFill>
                <a:sysClr val="windowText" lastClr="000000"/>
              </a:solidFill>
              <a:latin typeface="Sitka Display" panose="02000505000000020004" pitchFamily="2" charset="0"/>
              <a:cs typeface="Calibri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90885" y="2396836"/>
            <a:ext cx="2602211" cy="93518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4785" marR="0" lvl="0" indent="-172085" defTabSz="914400" eaLnBrk="1" fontAlgn="auto" latinLnBrk="0" hangingPunct="1">
              <a:lnSpc>
                <a:spcPts val="1300"/>
              </a:lnSpc>
              <a:spcAft>
                <a:spcPts val="0"/>
              </a:spcAft>
              <a:buClrTx/>
              <a:buSzTx/>
              <a:buFontTx/>
              <a:buChar char="•"/>
              <a:tabLst>
                <a:tab pos="184785" algn="l"/>
              </a:tabLst>
              <a:defRPr/>
            </a:pPr>
            <a:r>
              <a:rPr lang="ru-RU" sz="1400" spc="-10" dirty="0" smtClean="0">
                <a:solidFill>
                  <a:sysClr val="windowText" lastClr="000000"/>
                </a:solidFill>
                <a:latin typeface="Sitka Subheading" panose="02000505000000020004" pitchFamily="2" charset="0"/>
                <a:cs typeface="Calibri"/>
              </a:rPr>
              <a:t> семья</a:t>
            </a:r>
            <a:endParaRPr lang="ru-RU" sz="1400" dirty="0">
              <a:solidFill>
                <a:sysClr val="windowText" lastClr="000000"/>
              </a:solidFill>
              <a:latin typeface="Sitka Subheading" panose="02000505000000020004" pitchFamily="2" charset="0"/>
              <a:cs typeface="Calibri"/>
            </a:endParaRPr>
          </a:p>
          <a:p>
            <a:pPr marL="237490" marR="0" lvl="0" indent="-224790" defTabSz="914400" eaLnBrk="1" fontAlgn="auto" latinLnBrk="0" hangingPunct="1">
              <a:lnSpc>
                <a:spcPts val="1300"/>
              </a:lnSpc>
              <a:spcAft>
                <a:spcPts val="0"/>
              </a:spcAft>
              <a:buClrTx/>
              <a:buSzTx/>
              <a:buFontTx/>
              <a:buChar char="•"/>
              <a:tabLst>
                <a:tab pos="237490" algn="l"/>
              </a:tabLst>
              <a:defRPr/>
            </a:pPr>
            <a:r>
              <a:rPr lang="ru-RU" sz="1400" spc="-10" dirty="0">
                <a:solidFill>
                  <a:sysClr val="windowText" lastClr="000000"/>
                </a:solidFill>
                <a:latin typeface="Sitka Subheading" panose="02000505000000020004" pitchFamily="2" charset="0"/>
                <a:cs typeface="Calibri"/>
              </a:rPr>
              <a:t>человек</a:t>
            </a:r>
            <a:endParaRPr lang="ru-RU" sz="1400" dirty="0">
              <a:solidFill>
                <a:sysClr val="windowText" lastClr="000000"/>
              </a:solidFill>
              <a:latin typeface="Sitka Subheading" panose="02000505000000020004" pitchFamily="2" charset="0"/>
              <a:cs typeface="Calibri"/>
            </a:endParaRPr>
          </a:p>
          <a:p>
            <a:pPr marL="237490" marR="0" lvl="0" indent="-224790" defTabSz="914400" eaLnBrk="1" fontAlgn="auto" latinLnBrk="0" hangingPunct="1">
              <a:lnSpc>
                <a:spcPts val="1300"/>
              </a:lnSpc>
              <a:spcAft>
                <a:spcPts val="0"/>
              </a:spcAft>
              <a:buClrTx/>
              <a:buSzTx/>
              <a:buFontTx/>
              <a:buChar char="•"/>
              <a:tabLst>
                <a:tab pos="237490" algn="l"/>
              </a:tabLst>
              <a:defRPr/>
            </a:pPr>
            <a:r>
              <a:rPr lang="ru-RU" sz="1400" spc="-10" dirty="0">
                <a:solidFill>
                  <a:sysClr val="windowText" lastClr="000000"/>
                </a:solidFill>
                <a:latin typeface="Sitka Subheading" panose="02000505000000020004" pitchFamily="2" charset="0"/>
                <a:cs typeface="Calibri"/>
              </a:rPr>
              <a:t>общество</a:t>
            </a:r>
            <a:endParaRPr lang="ru-RU" sz="1400" dirty="0">
              <a:solidFill>
                <a:sysClr val="windowText" lastClr="000000"/>
              </a:solidFill>
              <a:latin typeface="Sitka Subheading" panose="02000505000000020004" pitchFamily="2" charset="0"/>
              <a:cs typeface="Calibri"/>
            </a:endParaRPr>
          </a:p>
          <a:p>
            <a:pPr marL="184785" marR="0" lvl="0" indent="-172085" defTabSz="914400" eaLnBrk="1" fontAlgn="auto" latinLnBrk="0" hangingPunct="1">
              <a:lnSpc>
                <a:spcPts val="1300"/>
              </a:lnSpc>
              <a:spcAft>
                <a:spcPts val="0"/>
              </a:spcAft>
              <a:buClrTx/>
              <a:buSzTx/>
              <a:buFontTx/>
              <a:buChar char="•"/>
              <a:tabLst>
                <a:tab pos="184785" algn="l"/>
              </a:tabLst>
              <a:defRPr/>
            </a:pPr>
            <a:r>
              <a:rPr lang="ru-RU" sz="1400" spc="-10" dirty="0" smtClean="0">
                <a:solidFill>
                  <a:sysClr val="windowText" lastClr="000000"/>
                </a:solidFill>
                <a:latin typeface="Sitka Subheading" panose="02000505000000020004" pitchFamily="2" charset="0"/>
                <a:cs typeface="Calibri"/>
              </a:rPr>
              <a:t> гражданственность</a:t>
            </a:r>
            <a:endParaRPr lang="ru-RU" sz="1400" dirty="0">
              <a:solidFill>
                <a:sysClr val="windowText" lastClr="000000"/>
              </a:solidFill>
              <a:latin typeface="Sitka Subheading" panose="02000505000000020004" pitchFamily="2" charset="0"/>
              <a:cs typeface="Calibri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290885" y="3643745"/>
            <a:ext cx="2602211" cy="90747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4785" marR="0" lvl="0" indent="-172085" defTabSz="914400" eaLnBrk="1" fontAlgn="auto" latinLnBrk="0" hangingPunct="1">
              <a:lnSpc>
                <a:spcPts val="1300"/>
              </a:lnSpc>
              <a:spcAft>
                <a:spcPts val="0"/>
              </a:spcAft>
              <a:buClrTx/>
              <a:buSzTx/>
              <a:buFontTx/>
              <a:buChar char="•"/>
              <a:tabLst>
                <a:tab pos="184785" algn="l"/>
              </a:tabLst>
              <a:defRPr/>
            </a:pPr>
            <a:r>
              <a:rPr lang="ru-RU" sz="1400" spc="-10" dirty="0" smtClean="0">
                <a:solidFill>
                  <a:sysClr val="windowText" lastClr="000000"/>
                </a:solidFill>
                <a:latin typeface="Sitka Subheading" panose="02000505000000020004" pitchFamily="2" charset="0"/>
                <a:cs typeface="Calibri"/>
              </a:rPr>
              <a:t>  природа</a:t>
            </a:r>
            <a:endParaRPr lang="ru-RU" sz="1400" dirty="0">
              <a:solidFill>
                <a:sysClr val="windowText" lastClr="000000"/>
              </a:solidFill>
              <a:latin typeface="Sitka Subheading" panose="02000505000000020004" pitchFamily="2" charset="0"/>
              <a:cs typeface="Calibri"/>
            </a:endParaRPr>
          </a:p>
          <a:p>
            <a:pPr marL="237490" marR="0" lvl="0" indent="-224790" defTabSz="914400" eaLnBrk="1" fontAlgn="auto" latinLnBrk="0" hangingPunct="1">
              <a:lnSpc>
                <a:spcPts val="1300"/>
              </a:lnSpc>
              <a:spcAft>
                <a:spcPts val="0"/>
              </a:spcAft>
              <a:buClrTx/>
              <a:buSzTx/>
              <a:buFontTx/>
              <a:buChar char="•"/>
              <a:tabLst>
                <a:tab pos="237490" algn="l"/>
              </a:tabLst>
              <a:defRPr/>
            </a:pPr>
            <a:r>
              <a:rPr lang="ru-RU" sz="1400" spc="-10" dirty="0" smtClean="0">
                <a:solidFill>
                  <a:sysClr val="windowText" lastClr="000000"/>
                </a:solidFill>
                <a:latin typeface="Sitka Subheading" panose="02000505000000020004" pitchFamily="2" charset="0"/>
                <a:cs typeface="Calibri"/>
              </a:rPr>
              <a:t> культура</a:t>
            </a:r>
            <a:endParaRPr lang="ru-RU" sz="1400" dirty="0">
              <a:solidFill>
                <a:sysClr val="windowText" lastClr="000000"/>
              </a:solidFill>
              <a:latin typeface="Sitka Subheading" panose="02000505000000020004" pitchFamily="2" charset="0"/>
              <a:cs typeface="Calibri"/>
            </a:endParaRPr>
          </a:p>
          <a:p>
            <a:pPr marL="237490" marR="0" lvl="0" indent="-224790" defTabSz="914400" eaLnBrk="1" fontAlgn="auto" latinLnBrk="0" hangingPunct="1">
              <a:lnSpc>
                <a:spcPts val="1300"/>
              </a:lnSpc>
              <a:spcAft>
                <a:spcPts val="0"/>
              </a:spcAft>
              <a:buClrTx/>
              <a:buSzTx/>
              <a:buFontTx/>
              <a:buChar char="•"/>
              <a:tabLst>
                <a:tab pos="237490" algn="l"/>
              </a:tabLst>
              <a:defRPr/>
            </a:pPr>
            <a:r>
              <a:rPr lang="ru-RU" sz="1400" spc="-10" dirty="0" smtClean="0">
                <a:solidFill>
                  <a:sysClr val="windowText" lastClr="000000"/>
                </a:solidFill>
                <a:latin typeface="Sitka Subheading" panose="02000505000000020004" pitchFamily="2" charset="0"/>
                <a:cs typeface="Calibri"/>
              </a:rPr>
              <a:t> наука</a:t>
            </a:r>
            <a:endParaRPr lang="ru-RU" sz="1400" dirty="0">
              <a:solidFill>
                <a:sysClr val="windowText" lastClr="000000"/>
              </a:solidFill>
              <a:latin typeface="Sitka Subheading" panose="02000505000000020004" pitchFamily="2" charset="0"/>
              <a:cs typeface="Calibri"/>
            </a:endParaRPr>
          </a:p>
          <a:p>
            <a:pPr marL="237490" marR="0" lvl="0" indent="-224790" defTabSz="914400" eaLnBrk="1" fontAlgn="auto" latinLnBrk="0" hangingPunct="1">
              <a:lnSpc>
                <a:spcPts val="1300"/>
              </a:lnSpc>
              <a:spcAft>
                <a:spcPts val="0"/>
              </a:spcAft>
              <a:buClrTx/>
              <a:buSzTx/>
              <a:buFontTx/>
              <a:buChar char="•"/>
              <a:tabLst>
                <a:tab pos="237490" algn="l"/>
              </a:tabLst>
              <a:defRPr/>
            </a:pPr>
            <a:r>
              <a:rPr lang="ru-RU" sz="1400" dirty="0" smtClean="0">
                <a:solidFill>
                  <a:sysClr val="windowText" lastClr="000000"/>
                </a:solidFill>
                <a:latin typeface="Sitka Subheading" panose="02000505000000020004" pitchFamily="2" charset="0"/>
                <a:cs typeface="Calibri"/>
              </a:rPr>
              <a:t> язык</a:t>
            </a:r>
            <a:r>
              <a:rPr lang="ru-RU" sz="1400" spc="-20" dirty="0" smtClean="0">
                <a:solidFill>
                  <a:sysClr val="windowText" lastClr="000000"/>
                </a:solidFill>
                <a:latin typeface="Sitka Subheading" panose="02000505000000020004" pitchFamily="2" charset="0"/>
                <a:cs typeface="Calibri"/>
              </a:rPr>
              <a:t> </a:t>
            </a:r>
            <a:r>
              <a:rPr lang="ru-RU" sz="1400" dirty="0">
                <a:solidFill>
                  <a:sysClr val="windowText" lastClr="000000"/>
                </a:solidFill>
                <a:latin typeface="Sitka Subheading" panose="02000505000000020004" pitchFamily="2" charset="0"/>
                <a:cs typeface="Calibri"/>
              </a:rPr>
              <a:t>+</a:t>
            </a:r>
            <a:r>
              <a:rPr lang="ru-RU" sz="1400" spc="-30" dirty="0">
                <a:solidFill>
                  <a:sysClr val="windowText" lastClr="000000"/>
                </a:solidFill>
                <a:latin typeface="Sitka Subheading" panose="02000505000000020004" pitchFamily="2" charset="0"/>
                <a:cs typeface="Calibri"/>
              </a:rPr>
              <a:t> </a:t>
            </a:r>
            <a:r>
              <a:rPr lang="ru-RU" sz="1400" spc="-10" dirty="0">
                <a:solidFill>
                  <a:sysClr val="windowText" lastClr="000000"/>
                </a:solidFill>
                <a:latin typeface="Sitka Subheading" panose="02000505000000020004" pitchFamily="2" charset="0"/>
                <a:cs typeface="Calibri"/>
              </a:rPr>
              <a:t>человек</a:t>
            </a:r>
            <a:endParaRPr lang="ru-RU" sz="1400" dirty="0">
              <a:solidFill>
                <a:sysClr val="windowText" lastClr="000000"/>
              </a:solidFill>
              <a:latin typeface="Sitka Subheading" panose="02000505000000020004" pitchFamily="2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2179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flipV="1">
            <a:off x="270164" y="-173182"/>
            <a:ext cx="4671011" cy="297873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3843" y="1079256"/>
            <a:ext cx="4507332" cy="51642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318655" y="554182"/>
            <a:ext cx="6384961" cy="4040044"/>
          </a:xfrm>
        </p:spPr>
        <p:txBody>
          <a:bodyPr>
            <a:normAutofit fontScale="70000" lnSpcReduction="20000"/>
          </a:bodyPr>
          <a:lstStyle/>
          <a:p>
            <a:pPr marL="12700" lvl="0" defTabSz="914400">
              <a:spcBef>
                <a:spcPts val="760"/>
              </a:spcBef>
            </a:pPr>
            <a:r>
              <a:rPr lang="ru-RU" sz="2300" b="1" kern="0" dirty="0">
                <a:solidFill>
                  <a:srgbClr val="6678C2"/>
                </a:solidFill>
                <a:latin typeface="Sitka Banner" panose="02000505000000020004" pitchFamily="2" charset="0"/>
                <a:cs typeface="Arial"/>
              </a:rPr>
              <a:t>Критерий</a:t>
            </a:r>
            <a:r>
              <a:rPr lang="ru-RU" sz="2300" b="1" kern="0" spc="-65" dirty="0">
                <a:solidFill>
                  <a:srgbClr val="6678C2"/>
                </a:solidFill>
                <a:latin typeface="Sitka Banner" panose="02000505000000020004" pitchFamily="2" charset="0"/>
                <a:cs typeface="Arial"/>
              </a:rPr>
              <a:t> </a:t>
            </a:r>
            <a:r>
              <a:rPr lang="ru-RU" sz="2300" b="1" kern="0" dirty="0">
                <a:solidFill>
                  <a:srgbClr val="6678C2"/>
                </a:solidFill>
                <a:latin typeface="Sitka Banner" panose="02000505000000020004" pitchFamily="2" charset="0"/>
                <a:cs typeface="Arial"/>
              </a:rPr>
              <a:t>№</a:t>
            </a:r>
            <a:r>
              <a:rPr lang="ru-RU" sz="2300" b="1" kern="0" spc="-80" dirty="0">
                <a:solidFill>
                  <a:srgbClr val="6678C2"/>
                </a:solidFill>
                <a:latin typeface="Sitka Banner" panose="02000505000000020004" pitchFamily="2" charset="0"/>
                <a:cs typeface="Arial"/>
              </a:rPr>
              <a:t> </a:t>
            </a:r>
            <a:r>
              <a:rPr lang="ru-RU" sz="2300" b="1" kern="0" dirty="0">
                <a:solidFill>
                  <a:srgbClr val="6678C2"/>
                </a:solidFill>
                <a:latin typeface="Sitka Banner" panose="02000505000000020004" pitchFamily="2" charset="0"/>
                <a:cs typeface="Arial"/>
              </a:rPr>
              <a:t>4</a:t>
            </a:r>
            <a:r>
              <a:rPr lang="ru-RU" sz="2300" b="1" kern="0" spc="-95" dirty="0">
                <a:solidFill>
                  <a:srgbClr val="6678C2"/>
                </a:solidFill>
                <a:latin typeface="Sitka Banner" panose="02000505000000020004" pitchFamily="2" charset="0"/>
                <a:cs typeface="Arial"/>
              </a:rPr>
              <a:t> </a:t>
            </a:r>
            <a:r>
              <a:rPr lang="ru-RU" sz="2300" b="1" kern="0" spc="-10" dirty="0">
                <a:solidFill>
                  <a:srgbClr val="6678C2"/>
                </a:solidFill>
                <a:latin typeface="Sitka Banner" panose="02000505000000020004" pitchFamily="2" charset="0"/>
                <a:cs typeface="Arial"/>
              </a:rPr>
              <a:t>«Качество</a:t>
            </a:r>
            <a:r>
              <a:rPr lang="ru-RU" sz="2300" b="1" kern="0" spc="-40" dirty="0">
                <a:solidFill>
                  <a:srgbClr val="6678C2"/>
                </a:solidFill>
                <a:latin typeface="Sitka Banner" panose="02000505000000020004" pitchFamily="2" charset="0"/>
                <a:cs typeface="Arial"/>
              </a:rPr>
              <a:t> </a:t>
            </a:r>
            <a:r>
              <a:rPr lang="ru-RU" sz="2300" b="1" kern="0" dirty="0">
                <a:solidFill>
                  <a:srgbClr val="6678C2"/>
                </a:solidFill>
                <a:latin typeface="Sitka Banner" panose="02000505000000020004" pitchFamily="2" charset="0"/>
                <a:cs typeface="Arial"/>
              </a:rPr>
              <a:t>письменной</a:t>
            </a:r>
            <a:r>
              <a:rPr lang="ru-RU" sz="2300" b="1" kern="0" spc="-25" dirty="0">
                <a:solidFill>
                  <a:srgbClr val="6678C2"/>
                </a:solidFill>
                <a:latin typeface="Sitka Banner" panose="02000505000000020004" pitchFamily="2" charset="0"/>
                <a:cs typeface="Arial"/>
              </a:rPr>
              <a:t> </a:t>
            </a:r>
            <a:r>
              <a:rPr lang="ru-RU" sz="2300" b="1" kern="0" spc="-10" dirty="0">
                <a:solidFill>
                  <a:srgbClr val="6678C2"/>
                </a:solidFill>
                <a:latin typeface="Sitka Banner" panose="02000505000000020004" pitchFamily="2" charset="0"/>
                <a:cs typeface="Arial"/>
              </a:rPr>
              <a:t>речи»</a:t>
            </a:r>
            <a:endParaRPr lang="ru-RU" sz="2300" kern="0" dirty="0">
              <a:solidFill>
                <a:srgbClr val="6678C2"/>
              </a:solidFill>
              <a:latin typeface="Sitka Banner" panose="02000505000000020004" pitchFamily="2" charset="0"/>
              <a:cs typeface="Arial"/>
            </a:endParaRPr>
          </a:p>
          <a:p>
            <a:pPr marL="12700" lvl="0" defTabSz="914400">
              <a:spcBef>
                <a:spcPts val="610"/>
              </a:spcBef>
            </a:pPr>
            <a:r>
              <a:rPr lang="ru-RU" sz="2300" kern="0" spc="-1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Проверяется</a:t>
            </a:r>
            <a:r>
              <a:rPr lang="ru-RU" sz="2300" kern="0" spc="-45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2300" kern="0" spc="-1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умение</a:t>
            </a:r>
            <a:r>
              <a:rPr lang="ru-RU" sz="2300" kern="0" spc="-45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2300" kern="0" spc="-1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участника</a:t>
            </a:r>
            <a:r>
              <a:rPr lang="ru-RU" sz="2300" kern="0" spc="-2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2300" kern="0" spc="-1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выражать</a:t>
            </a:r>
            <a:r>
              <a:rPr lang="ru-RU" sz="2300" kern="0" spc="-3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2300" kern="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мысли,</a:t>
            </a:r>
            <a:r>
              <a:rPr lang="ru-RU" sz="2300" kern="0" spc="-65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2300" kern="0" spc="-2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используя</a:t>
            </a:r>
            <a:r>
              <a:rPr lang="ru-RU" sz="2300" kern="0" spc="-45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2300" kern="0" spc="-2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разнообразную</a:t>
            </a:r>
            <a:r>
              <a:rPr lang="ru-RU" sz="2300" kern="0" spc="-1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2300" kern="0" spc="-2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лексику</a:t>
            </a:r>
            <a:r>
              <a:rPr lang="ru-RU" sz="2300" kern="0" spc="-8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2300" kern="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и</a:t>
            </a:r>
            <a:r>
              <a:rPr lang="ru-RU" sz="2300" kern="0" spc="-3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2300" kern="0" spc="-1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различные</a:t>
            </a:r>
            <a:endParaRPr lang="ru-RU" sz="2300" kern="0" dirty="0">
              <a:solidFill>
                <a:sysClr val="windowText" lastClr="000000"/>
              </a:solidFill>
              <a:latin typeface="Sitka Banner" panose="02000505000000020004" pitchFamily="2" charset="0"/>
              <a:cs typeface="Microsoft Sans Serif"/>
            </a:endParaRPr>
          </a:p>
          <a:p>
            <a:pPr marL="12700" lvl="0" defTabSz="914400">
              <a:spcBef>
                <a:spcPts val="5"/>
              </a:spcBef>
            </a:pPr>
            <a:r>
              <a:rPr lang="ru-RU" sz="2300" kern="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речевые</a:t>
            </a:r>
            <a:r>
              <a:rPr lang="ru-RU" sz="2300" kern="0" spc="-10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2300" kern="0" spc="-1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конструкции.</a:t>
            </a:r>
            <a:endParaRPr lang="ru-RU" sz="2300" kern="0" dirty="0">
              <a:solidFill>
                <a:sysClr val="windowText" lastClr="000000"/>
              </a:solidFill>
              <a:latin typeface="Sitka Banner" panose="02000505000000020004" pitchFamily="2" charset="0"/>
              <a:cs typeface="Microsoft Sans Serif"/>
            </a:endParaRPr>
          </a:p>
          <a:p>
            <a:pPr marL="12700" lvl="0" defTabSz="914400">
              <a:spcBef>
                <a:spcPts val="0"/>
              </a:spcBef>
            </a:pPr>
            <a:r>
              <a:rPr lang="ru-RU" sz="2300" b="1" kern="0" spc="-10" dirty="0">
                <a:solidFill>
                  <a:srgbClr val="6678C2"/>
                </a:solidFill>
                <a:latin typeface="Sitka Banner" panose="02000505000000020004" pitchFamily="2" charset="0"/>
                <a:cs typeface="Arial"/>
              </a:rPr>
              <a:t>«Незачёт»</a:t>
            </a:r>
            <a:r>
              <a:rPr lang="ru-RU" sz="2300" b="1" kern="0" spc="-15" dirty="0">
                <a:solidFill>
                  <a:srgbClr val="6678C2"/>
                </a:solidFill>
                <a:latin typeface="Sitka Banner" panose="02000505000000020004" pitchFamily="2" charset="0"/>
                <a:cs typeface="Arial"/>
              </a:rPr>
              <a:t> </a:t>
            </a:r>
            <a:r>
              <a:rPr lang="ru-RU" sz="2300" kern="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ставится</a:t>
            </a:r>
            <a:r>
              <a:rPr lang="ru-RU" sz="2300" kern="0" spc="-55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2300" kern="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при</a:t>
            </a:r>
            <a:r>
              <a:rPr lang="ru-RU" sz="2300" kern="0" spc="-8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2300" kern="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условии,</a:t>
            </a:r>
            <a:r>
              <a:rPr lang="ru-RU" sz="2300" kern="0" spc="-55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2300" kern="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если</a:t>
            </a:r>
            <a:r>
              <a:rPr lang="ru-RU" sz="2300" kern="0" spc="-75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2300" kern="0" spc="-2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низкое</a:t>
            </a:r>
            <a:r>
              <a:rPr lang="ru-RU" sz="2300" kern="0" spc="-4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2300" kern="0" spc="-1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качество</a:t>
            </a:r>
            <a:r>
              <a:rPr lang="ru-RU" sz="2300" kern="0" spc="-6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2300" kern="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речи</a:t>
            </a:r>
            <a:r>
              <a:rPr lang="ru-RU" sz="2300" kern="0" spc="-6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2300" kern="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(в</a:t>
            </a:r>
            <a:r>
              <a:rPr lang="ru-RU" sz="2300" kern="0" spc="-4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2300" kern="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том</a:t>
            </a:r>
            <a:r>
              <a:rPr lang="ru-RU" sz="2300" kern="0" spc="-35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2300" kern="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числе</a:t>
            </a:r>
            <a:r>
              <a:rPr lang="ru-RU" sz="2300" kern="0" spc="-75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2300" kern="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грубые</a:t>
            </a:r>
            <a:r>
              <a:rPr lang="ru-RU" sz="2300" kern="0" spc="-35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2300" kern="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речевые</a:t>
            </a:r>
            <a:r>
              <a:rPr lang="ru-RU" sz="2300" kern="0" spc="-4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2300" kern="0" spc="-1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ошибки)</a:t>
            </a:r>
            <a:endParaRPr lang="ru-RU" sz="2300" kern="0" dirty="0">
              <a:solidFill>
                <a:sysClr val="windowText" lastClr="000000"/>
              </a:solidFill>
              <a:latin typeface="Sitka Banner" panose="02000505000000020004" pitchFamily="2" charset="0"/>
              <a:cs typeface="Microsoft Sans Serif"/>
            </a:endParaRPr>
          </a:p>
          <a:p>
            <a:pPr marL="12700" lvl="0" defTabSz="914400">
              <a:spcBef>
                <a:spcPts val="0"/>
              </a:spcBef>
            </a:pPr>
            <a:r>
              <a:rPr lang="ru-RU" sz="2300" kern="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существенно</a:t>
            </a:r>
            <a:r>
              <a:rPr lang="ru-RU" sz="2300" kern="0" spc="-25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затрудняет</a:t>
            </a:r>
            <a:r>
              <a:rPr lang="ru-RU" sz="2300" kern="0" spc="1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2300" kern="0" spc="-1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понимание</a:t>
            </a:r>
            <a:r>
              <a:rPr lang="ru-RU" sz="2300" kern="0" spc="-4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2300" kern="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смысла</a:t>
            </a:r>
            <a:r>
              <a:rPr lang="ru-RU" sz="2300" kern="0" spc="-6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2300" kern="0" spc="-2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изложения.</a:t>
            </a:r>
            <a:r>
              <a:rPr lang="ru-RU" sz="2300" kern="0" spc="-4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2300" kern="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Во</a:t>
            </a:r>
            <a:r>
              <a:rPr lang="ru-RU" sz="2300" kern="0" spc="-4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2300" kern="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всех</a:t>
            </a:r>
            <a:r>
              <a:rPr lang="ru-RU" sz="2300" kern="0" spc="-35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2300" kern="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остальных</a:t>
            </a:r>
            <a:r>
              <a:rPr lang="ru-RU" sz="2300" kern="0" spc="-15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2300" kern="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случаях</a:t>
            </a:r>
            <a:r>
              <a:rPr lang="ru-RU" sz="2300" kern="0" spc="-55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2300" kern="0" spc="-1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выставляется</a:t>
            </a:r>
            <a:endParaRPr lang="ru-RU" sz="2300" kern="0" dirty="0">
              <a:solidFill>
                <a:sysClr val="windowText" lastClr="000000"/>
              </a:solidFill>
              <a:latin typeface="Sitka Banner" panose="02000505000000020004" pitchFamily="2" charset="0"/>
              <a:cs typeface="Microsoft Sans Serif"/>
            </a:endParaRPr>
          </a:p>
          <a:p>
            <a:pPr marL="12700" lvl="0" defTabSz="914400">
              <a:spcBef>
                <a:spcPts val="0"/>
              </a:spcBef>
            </a:pPr>
            <a:r>
              <a:rPr lang="ru-RU" sz="2300" b="1" kern="0" spc="-10" dirty="0">
                <a:solidFill>
                  <a:srgbClr val="6678C2"/>
                </a:solidFill>
                <a:latin typeface="Sitka Banner" panose="02000505000000020004" pitchFamily="2" charset="0"/>
                <a:cs typeface="Arial"/>
              </a:rPr>
              <a:t>«зачёт».</a:t>
            </a:r>
            <a:endParaRPr lang="ru-RU" sz="2300" kern="0" dirty="0">
              <a:solidFill>
                <a:srgbClr val="6678C2"/>
              </a:solidFill>
              <a:latin typeface="Sitka Banner" panose="02000505000000020004" pitchFamily="2" charset="0"/>
              <a:cs typeface="Arial"/>
            </a:endParaRPr>
          </a:p>
          <a:p>
            <a:pPr lvl="0" defTabSz="914400">
              <a:spcBef>
                <a:spcPts val="0"/>
              </a:spcBef>
            </a:pPr>
            <a:endParaRPr lang="ru-RU" sz="2300" kern="0" dirty="0">
              <a:solidFill>
                <a:sysClr val="windowText" lastClr="000000"/>
              </a:solidFill>
              <a:latin typeface="Sitka Banner" panose="02000505000000020004" pitchFamily="2" charset="0"/>
              <a:cs typeface="Arial"/>
            </a:endParaRPr>
          </a:p>
          <a:p>
            <a:pPr lvl="0" defTabSz="914400">
              <a:spcBef>
                <a:spcPts val="655"/>
              </a:spcBef>
            </a:pPr>
            <a:endParaRPr lang="ru-RU" sz="2300" kern="0" dirty="0">
              <a:solidFill>
                <a:sysClr val="windowText" lastClr="000000"/>
              </a:solidFill>
              <a:latin typeface="Sitka Banner" panose="02000505000000020004" pitchFamily="2" charset="0"/>
              <a:cs typeface="Arial"/>
            </a:endParaRPr>
          </a:p>
          <a:p>
            <a:pPr marL="12700" lvl="0" defTabSz="914400">
              <a:spcBef>
                <a:spcPts val="0"/>
              </a:spcBef>
            </a:pPr>
            <a:r>
              <a:rPr lang="ru-RU" sz="2300" b="1" kern="0" dirty="0">
                <a:solidFill>
                  <a:srgbClr val="6678C2"/>
                </a:solidFill>
                <a:latin typeface="Sitka Banner" panose="02000505000000020004" pitchFamily="2" charset="0"/>
                <a:cs typeface="Arial"/>
              </a:rPr>
              <a:t>Критерий</a:t>
            </a:r>
            <a:r>
              <a:rPr lang="ru-RU" sz="2300" b="1" kern="0" spc="-35" dirty="0">
                <a:solidFill>
                  <a:srgbClr val="6678C2"/>
                </a:solidFill>
                <a:latin typeface="Sitka Banner" panose="02000505000000020004" pitchFamily="2" charset="0"/>
                <a:cs typeface="Arial"/>
              </a:rPr>
              <a:t> </a:t>
            </a:r>
            <a:r>
              <a:rPr lang="ru-RU" sz="2300" b="1" kern="0" dirty="0">
                <a:solidFill>
                  <a:srgbClr val="6678C2"/>
                </a:solidFill>
                <a:latin typeface="Sitka Banner" panose="02000505000000020004" pitchFamily="2" charset="0"/>
                <a:cs typeface="Arial"/>
              </a:rPr>
              <a:t>№</a:t>
            </a:r>
            <a:r>
              <a:rPr lang="ru-RU" sz="2300" b="1" kern="0" spc="-40" dirty="0">
                <a:solidFill>
                  <a:srgbClr val="6678C2"/>
                </a:solidFill>
                <a:latin typeface="Sitka Banner" panose="02000505000000020004" pitchFamily="2" charset="0"/>
                <a:cs typeface="Arial"/>
              </a:rPr>
              <a:t> </a:t>
            </a:r>
            <a:r>
              <a:rPr lang="ru-RU" sz="2300" b="1" kern="0" dirty="0">
                <a:solidFill>
                  <a:srgbClr val="6678C2"/>
                </a:solidFill>
                <a:latin typeface="Sitka Banner" panose="02000505000000020004" pitchFamily="2" charset="0"/>
                <a:cs typeface="Arial"/>
              </a:rPr>
              <a:t>5</a:t>
            </a:r>
            <a:r>
              <a:rPr lang="ru-RU" sz="2300" b="1" kern="0" spc="-55" dirty="0">
                <a:solidFill>
                  <a:srgbClr val="6678C2"/>
                </a:solidFill>
                <a:latin typeface="Sitka Banner" panose="02000505000000020004" pitchFamily="2" charset="0"/>
                <a:cs typeface="Arial"/>
              </a:rPr>
              <a:t> </a:t>
            </a:r>
            <a:r>
              <a:rPr lang="ru-RU" sz="2300" b="1" kern="0" spc="-10" dirty="0">
                <a:solidFill>
                  <a:srgbClr val="6678C2"/>
                </a:solidFill>
                <a:latin typeface="Sitka Banner" panose="02000505000000020004" pitchFamily="2" charset="0"/>
                <a:cs typeface="Arial"/>
              </a:rPr>
              <a:t>«Грамотность»</a:t>
            </a:r>
            <a:endParaRPr lang="ru-RU" sz="2300" kern="0" dirty="0">
              <a:solidFill>
                <a:srgbClr val="6678C2"/>
              </a:solidFill>
              <a:latin typeface="Sitka Banner" panose="02000505000000020004" pitchFamily="2" charset="0"/>
              <a:cs typeface="Arial"/>
            </a:endParaRPr>
          </a:p>
          <a:p>
            <a:pPr marL="12700" lvl="0" defTabSz="914400">
              <a:spcBef>
                <a:spcPts val="610"/>
              </a:spcBef>
            </a:pPr>
            <a:r>
              <a:rPr lang="ru-RU" sz="2300" kern="0" spc="-1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Проверяется</a:t>
            </a:r>
            <a:r>
              <a:rPr lang="ru-RU" sz="2300" kern="0" spc="-55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2300" kern="0" spc="-1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грамотность</a:t>
            </a:r>
            <a:r>
              <a:rPr lang="ru-RU" sz="2300" kern="0" spc="-4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2300" kern="0" spc="-1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участника.</a:t>
            </a:r>
            <a:endParaRPr lang="ru-RU" sz="2300" kern="0" dirty="0">
              <a:solidFill>
                <a:sysClr val="windowText" lastClr="000000"/>
              </a:solidFill>
              <a:latin typeface="Sitka Banner" panose="02000505000000020004" pitchFamily="2" charset="0"/>
              <a:cs typeface="Microsoft Sans Serif"/>
            </a:endParaRPr>
          </a:p>
          <a:p>
            <a:pPr marL="12700" marR="283845" lvl="0" defTabSz="914400">
              <a:spcBef>
                <a:spcPts val="0"/>
              </a:spcBef>
            </a:pPr>
            <a:r>
              <a:rPr lang="ru-RU" sz="2300" b="1" kern="0" spc="-10" dirty="0">
                <a:solidFill>
                  <a:srgbClr val="6678C2"/>
                </a:solidFill>
                <a:latin typeface="Sitka Banner" panose="02000505000000020004" pitchFamily="2" charset="0"/>
                <a:cs typeface="Arial"/>
              </a:rPr>
              <a:t>«Незачёт»</a:t>
            </a:r>
            <a:r>
              <a:rPr lang="ru-RU" sz="2300" b="1" kern="0" spc="20" dirty="0">
                <a:solidFill>
                  <a:srgbClr val="00AFEF"/>
                </a:solidFill>
                <a:latin typeface="Sitka Banner" panose="02000505000000020004" pitchFamily="2" charset="0"/>
                <a:cs typeface="Arial"/>
              </a:rPr>
              <a:t> </a:t>
            </a:r>
            <a:r>
              <a:rPr lang="ru-RU" sz="2300" kern="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ставится</a:t>
            </a:r>
            <a:r>
              <a:rPr lang="ru-RU" sz="2300" kern="0" spc="-3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2300" kern="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при</a:t>
            </a:r>
            <a:r>
              <a:rPr lang="ru-RU" sz="2300" kern="0" spc="-55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2300" kern="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условии,</a:t>
            </a:r>
            <a:r>
              <a:rPr lang="ru-RU" sz="2300" kern="0" spc="-3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2300" kern="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если</a:t>
            </a:r>
            <a:r>
              <a:rPr lang="ru-RU" sz="2300" kern="0" spc="-5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2300" kern="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на</a:t>
            </a:r>
            <a:r>
              <a:rPr lang="ru-RU" sz="2300" kern="0" spc="1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2300" kern="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100</a:t>
            </a:r>
            <a:r>
              <a:rPr lang="ru-RU" sz="2300" kern="0" spc="-5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2300" kern="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слов</a:t>
            </a:r>
            <a:r>
              <a:rPr lang="ru-RU" sz="2300" kern="0" spc="-35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2300" kern="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в</a:t>
            </a:r>
            <a:r>
              <a:rPr lang="ru-RU" sz="2300" kern="0" spc="-1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среднем</a:t>
            </a:r>
            <a:r>
              <a:rPr lang="ru-RU" sz="2300" kern="0" spc="-25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2300" kern="0" spc="-1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приходится</a:t>
            </a:r>
            <a:r>
              <a:rPr lang="ru-RU" sz="2300" kern="0" spc="-3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2300" kern="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в</a:t>
            </a:r>
            <a:r>
              <a:rPr lang="ru-RU" sz="2300" kern="0" spc="-1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сумме</a:t>
            </a:r>
            <a:r>
              <a:rPr lang="ru-RU" sz="2300" kern="0" spc="-35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2300" kern="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более</a:t>
            </a:r>
            <a:r>
              <a:rPr lang="ru-RU" sz="2300" kern="0" spc="-3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2300" kern="0" spc="-1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десяти ошибок:</a:t>
            </a:r>
            <a:r>
              <a:rPr lang="ru-RU" sz="2300" kern="0" spc="-5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2300" kern="0" spc="-25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грамматических,</a:t>
            </a:r>
            <a:r>
              <a:rPr lang="ru-RU" sz="2300" kern="0" spc="-5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2300" kern="0" spc="-2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орфографических,</a:t>
            </a:r>
            <a:r>
              <a:rPr lang="ru-RU" sz="2300" kern="0" spc="-7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2300" kern="0" spc="-1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пунктуационных.</a:t>
            </a:r>
            <a:r>
              <a:rPr lang="ru-RU" sz="2300" kern="0" spc="4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2300" kern="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Во</a:t>
            </a:r>
            <a:r>
              <a:rPr lang="ru-RU" sz="2300" kern="0" spc="-5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2300" kern="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всех</a:t>
            </a:r>
            <a:r>
              <a:rPr lang="ru-RU" sz="2300" kern="0" spc="-4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2300" kern="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остальных</a:t>
            </a:r>
            <a:r>
              <a:rPr lang="ru-RU" sz="2300" kern="0" spc="-25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2300" kern="0" spc="-1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случаях выставляется </a:t>
            </a:r>
            <a:r>
              <a:rPr lang="ru-RU" sz="2300" b="1" kern="0" spc="-10" dirty="0">
                <a:solidFill>
                  <a:srgbClr val="6678C2"/>
                </a:solidFill>
                <a:latin typeface="Sitka Banner" panose="02000505000000020004" pitchFamily="2" charset="0"/>
                <a:cs typeface="Arial"/>
              </a:rPr>
              <a:t>«зачёт».</a:t>
            </a:r>
            <a:endParaRPr lang="ru-RU" sz="2300" kern="0" dirty="0">
              <a:solidFill>
                <a:srgbClr val="6678C2"/>
              </a:solidFill>
              <a:latin typeface="Sitka Banner" panose="02000505000000020004" pitchFamily="2" charset="0"/>
              <a:cs typeface="Arial"/>
            </a:endParaRPr>
          </a:p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34"/>
            <a:ext cx="7056438" cy="37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3131" y="69273"/>
            <a:ext cx="983625" cy="484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949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flipV="1">
            <a:off x="433843" y="-360218"/>
            <a:ext cx="4507332" cy="554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3843" y="1079256"/>
            <a:ext cx="4507332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381000" y="796636"/>
            <a:ext cx="6322616" cy="3797590"/>
          </a:xfrm>
        </p:spPr>
        <p:txBody>
          <a:bodyPr>
            <a:normAutofit fontScale="85000" lnSpcReduction="20000"/>
          </a:bodyPr>
          <a:lstStyle/>
          <a:p>
            <a:pPr marL="12700" marR="5080" lvl="0" indent="914400" defTabSz="914400">
              <a:spcBef>
                <a:spcPts val="90"/>
              </a:spcBef>
            </a:pPr>
            <a:r>
              <a:rPr lang="ru-RU" sz="2000" kern="0" spc="-2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Итоговое</a:t>
            </a:r>
            <a:r>
              <a:rPr lang="ru-RU" sz="2000" kern="0" spc="-3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2000" kern="0" spc="-1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изложение</a:t>
            </a:r>
            <a:r>
              <a:rPr lang="ru-RU" sz="2000" kern="0" spc="-2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2000" kern="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для</a:t>
            </a:r>
            <a:r>
              <a:rPr lang="ru-RU" sz="2000" kern="0" spc="-4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2000" kern="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лиц</a:t>
            </a:r>
            <a:r>
              <a:rPr lang="ru-RU" sz="2000" kern="0" spc="-3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2000" kern="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с</a:t>
            </a:r>
            <a:r>
              <a:rPr lang="ru-RU" sz="2000" kern="0" spc="-7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2000" kern="0" spc="-1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ОВЗ,</a:t>
            </a:r>
            <a:r>
              <a:rPr lang="ru-RU" sz="2000" kern="0" spc="-45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2000" kern="0" spc="-3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детей-</a:t>
            </a:r>
            <a:r>
              <a:rPr lang="ru-RU" sz="2000" kern="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инвалидов</a:t>
            </a:r>
            <a:r>
              <a:rPr lang="ru-RU" sz="2000" kern="0" spc="2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2000" kern="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и</a:t>
            </a:r>
            <a:r>
              <a:rPr lang="ru-RU" sz="2000" kern="0" spc="-7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2000" kern="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инвалидов </a:t>
            </a:r>
            <a:r>
              <a:rPr lang="ru-RU" sz="2000" kern="0" spc="-1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может </a:t>
            </a:r>
            <a:r>
              <a:rPr lang="ru-RU" sz="2000" kern="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по</a:t>
            </a:r>
            <a:r>
              <a:rPr lang="ru-RU" sz="2000" kern="0" spc="-45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2000" kern="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их</a:t>
            </a:r>
            <a:r>
              <a:rPr lang="ru-RU" sz="2000" kern="0" spc="-45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2000" kern="0" spc="-1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желанию</a:t>
            </a:r>
            <a:r>
              <a:rPr lang="ru-RU" sz="2000" kern="0" spc="-4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2000" kern="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и</a:t>
            </a:r>
            <a:r>
              <a:rPr lang="ru-RU" sz="2000" kern="0" spc="-45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2000" kern="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при</a:t>
            </a:r>
            <a:r>
              <a:rPr lang="ru-RU" sz="2000" kern="0" spc="-7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2000" kern="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наличии</a:t>
            </a:r>
            <a:r>
              <a:rPr lang="ru-RU" sz="2000" kern="0" spc="-2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соответствующих</a:t>
            </a:r>
            <a:r>
              <a:rPr lang="ru-RU" sz="2000" kern="0" spc="55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2000" kern="0" spc="-2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медицинских</a:t>
            </a:r>
            <a:r>
              <a:rPr lang="ru-RU" sz="2000" kern="0" spc="-1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показаний проводиться</a:t>
            </a:r>
            <a:r>
              <a:rPr lang="ru-RU" sz="2000" kern="0" spc="-2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2000" kern="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в</a:t>
            </a:r>
            <a:r>
              <a:rPr lang="ru-RU" sz="2000" kern="0" spc="-8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2000" kern="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устной</a:t>
            </a:r>
            <a:r>
              <a:rPr lang="ru-RU" sz="2000" kern="0" spc="-25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2000" kern="0" spc="-1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форме.</a:t>
            </a:r>
            <a:endParaRPr lang="ru-RU" sz="2000" kern="0" dirty="0">
              <a:solidFill>
                <a:sysClr val="windowText" lastClr="000000"/>
              </a:solidFill>
              <a:latin typeface="Sitka Banner" panose="02000505000000020004" pitchFamily="2" charset="0"/>
              <a:cs typeface="Microsoft Sans Serif"/>
            </a:endParaRPr>
          </a:p>
          <a:p>
            <a:pPr lvl="0" defTabSz="914400">
              <a:spcBef>
                <a:spcPts val="140"/>
              </a:spcBef>
            </a:pPr>
            <a:endParaRPr lang="ru-RU" sz="2000" kern="0" dirty="0">
              <a:solidFill>
                <a:sysClr val="windowText" lastClr="000000"/>
              </a:solidFill>
              <a:latin typeface="Sitka Banner" panose="02000505000000020004" pitchFamily="2" charset="0"/>
              <a:cs typeface="Microsoft Sans Serif"/>
            </a:endParaRPr>
          </a:p>
          <a:p>
            <a:pPr marL="12700" marR="89535" lvl="0" indent="914400" defTabSz="914400">
              <a:spcBef>
                <a:spcPts val="0"/>
              </a:spcBef>
            </a:pPr>
            <a:r>
              <a:rPr lang="ru-RU" sz="2000" kern="0" spc="-1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Оценивание</a:t>
            </a:r>
            <a:r>
              <a:rPr lang="ru-RU" sz="2000" kern="0" spc="-10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2000" kern="0" spc="-2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итогового</a:t>
            </a:r>
            <a:r>
              <a:rPr lang="ru-RU" sz="2000" kern="0" spc="-55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2000" kern="0" spc="-1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изложения</a:t>
            </a:r>
            <a:r>
              <a:rPr lang="ru-RU" sz="2000" kern="0" spc="-75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2000" kern="0" spc="-2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указанной</a:t>
            </a:r>
            <a:r>
              <a:rPr lang="ru-RU" sz="2000" kern="0" spc="-45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2000" kern="0" spc="-25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категории</a:t>
            </a:r>
            <a:r>
              <a:rPr lang="ru-RU" sz="2000" kern="0" spc="-6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2000" kern="0" spc="-1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участников </a:t>
            </a:r>
            <a:r>
              <a:rPr lang="ru-RU" sz="2000" kern="0" spc="-25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итогового</a:t>
            </a:r>
            <a:r>
              <a:rPr lang="ru-RU" sz="2000" kern="0" spc="-55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2000" kern="0" spc="-1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изложения</a:t>
            </a:r>
            <a:r>
              <a:rPr lang="ru-RU" sz="2000" kern="0" spc="-65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2000" kern="0" spc="-1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проводится</a:t>
            </a:r>
            <a:r>
              <a:rPr lang="ru-RU" sz="2000" kern="0" spc="-65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2000" kern="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по</a:t>
            </a:r>
            <a:r>
              <a:rPr lang="ru-RU" sz="2000" kern="0" spc="-75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2000" b="1" kern="0" dirty="0">
                <a:solidFill>
                  <a:srgbClr val="6678C2"/>
                </a:solidFill>
                <a:latin typeface="Sitka Banner" panose="02000505000000020004" pitchFamily="2" charset="0"/>
                <a:cs typeface="Arial"/>
              </a:rPr>
              <a:t>двум</a:t>
            </a:r>
            <a:r>
              <a:rPr lang="ru-RU" sz="2000" b="1" kern="0" spc="-95" dirty="0">
                <a:solidFill>
                  <a:srgbClr val="00AFEF"/>
                </a:solidFill>
                <a:latin typeface="Sitka Banner" panose="02000505000000020004" pitchFamily="2" charset="0"/>
                <a:cs typeface="Arial"/>
              </a:rPr>
              <a:t> </a:t>
            </a:r>
            <a:r>
              <a:rPr lang="ru-RU" sz="2000" kern="0" spc="-2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установленным</a:t>
            </a:r>
            <a:r>
              <a:rPr lang="ru-RU" sz="2000" kern="0" spc="-5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2000" kern="0" spc="-1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требованиям</a:t>
            </a:r>
            <a:r>
              <a:rPr lang="ru-RU" sz="2000" kern="0" spc="-4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2000" b="1" kern="0" spc="-10" dirty="0">
                <a:solidFill>
                  <a:srgbClr val="6678C2"/>
                </a:solidFill>
                <a:latin typeface="Sitka Banner" panose="02000505000000020004" pitchFamily="2" charset="0"/>
                <a:cs typeface="Arial"/>
              </a:rPr>
              <a:t>«Объём итогового</a:t>
            </a:r>
            <a:r>
              <a:rPr lang="ru-RU" sz="2000" b="1" kern="0" spc="-105" dirty="0">
                <a:solidFill>
                  <a:srgbClr val="6678C2"/>
                </a:solidFill>
                <a:latin typeface="Sitka Banner" panose="02000505000000020004" pitchFamily="2" charset="0"/>
                <a:cs typeface="Arial"/>
              </a:rPr>
              <a:t> </a:t>
            </a:r>
            <a:r>
              <a:rPr lang="ru-RU" sz="2000" b="1" kern="0" spc="-10" dirty="0">
                <a:solidFill>
                  <a:srgbClr val="6678C2"/>
                </a:solidFill>
                <a:latin typeface="Sitka Banner" panose="02000505000000020004" pitchFamily="2" charset="0"/>
                <a:cs typeface="Arial"/>
              </a:rPr>
              <a:t>изложения»</a:t>
            </a:r>
            <a:r>
              <a:rPr lang="ru-RU" sz="2000" b="1" kern="0" spc="-75" dirty="0">
                <a:solidFill>
                  <a:srgbClr val="6678C2"/>
                </a:solidFill>
                <a:latin typeface="Sitka Banner" panose="02000505000000020004" pitchFamily="2" charset="0"/>
                <a:cs typeface="Arial"/>
              </a:rPr>
              <a:t> </a:t>
            </a:r>
            <a:r>
              <a:rPr lang="ru-RU" sz="2000" kern="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и</a:t>
            </a:r>
            <a:r>
              <a:rPr lang="ru-RU" sz="2000" kern="0" spc="-9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2000" b="1" kern="0" spc="-10" dirty="0">
                <a:solidFill>
                  <a:srgbClr val="6678C2"/>
                </a:solidFill>
                <a:latin typeface="Sitka Banner" panose="02000505000000020004" pitchFamily="2" charset="0"/>
                <a:cs typeface="Arial"/>
              </a:rPr>
              <a:t>«Самостоятельность</a:t>
            </a:r>
            <a:r>
              <a:rPr lang="ru-RU" sz="2000" b="1" kern="0" spc="-15" dirty="0">
                <a:solidFill>
                  <a:srgbClr val="6678C2"/>
                </a:solidFill>
                <a:latin typeface="Sitka Banner" panose="02000505000000020004" pitchFamily="2" charset="0"/>
                <a:cs typeface="Arial"/>
              </a:rPr>
              <a:t> </a:t>
            </a:r>
            <a:r>
              <a:rPr lang="ru-RU" sz="2000" b="1" kern="0" dirty="0">
                <a:solidFill>
                  <a:srgbClr val="6678C2"/>
                </a:solidFill>
                <a:latin typeface="Sitka Banner" panose="02000505000000020004" pitchFamily="2" charset="0"/>
                <a:cs typeface="Arial"/>
              </a:rPr>
              <a:t>написания</a:t>
            </a:r>
            <a:r>
              <a:rPr lang="ru-RU" sz="2000" b="1" kern="0" spc="-65" dirty="0">
                <a:solidFill>
                  <a:srgbClr val="6678C2"/>
                </a:solidFill>
                <a:latin typeface="Sitka Banner" panose="02000505000000020004" pitchFamily="2" charset="0"/>
                <a:cs typeface="Arial"/>
              </a:rPr>
              <a:t> </a:t>
            </a:r>
            <a:r>
              <a:rPr lang="ru-RU" sz="2000" b="1" kern="0" spc="-10" dirty="0">
                <a:solidFill>
                  <a:srgbClr val="6678C2"/>
                </a:solidFill>
                <a:latin typeface="Sitka Banner" panose="02000505000000020004" pitchFamily="2" charset="0"/>
                <a:cs typeface="Arial"/>
              </a:rPr>
              <a:t>итогового изложения».</a:t>
            </a:r>
            <a:endParaRPr lang="ru-RU" sz="2000" kern="0" dirty="0">
              <a:solidFill>
                <a:srgbClr val="6678C2"/>
              </a:solidFill>
              <a:latin typeface="Sitka Banner" panose="02000505000000020004" pitchFamily="2" charset="0"/>
              <a:cs typeface="Arial"/>
            </a:endParaRPr>
          </a:p>
          <a:p>
            <a:pPr lvl="0" defTabSz="914400">
              <a:spcBef>
                <a:spcPts val="105"/>
              </a:spcBef>
            </a:pPr>
            <a:endParaRPr lang="ru-RU" sz="2000" kern="0" dirty="0">
              <a:solidFill>
                <a:sysClr val="windowText" lastClr="000000"/>
              </a:solidFill>
              <a:latin typeface="Sitka Banner" panose="02000505000000020004" pitchFamily="2" charset="0"/>
              <a:cs typeface="Arial"/>
            </a:endParaRPr>
          </a:p>
          <a:p>
            <a:pPr marL="12700" marR="22225" lvl="0" indent="914400" defTabSz="914400">
              <a:spcBef>
                <a:spcPts val="0"/>
              </a:spcBef>
            </a:pPr>
            <a:r>
              <a:rPr lang="ru-RU" sz="2000" kern="0" spc="-2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Итоговое</a:t>
            </a:r>
            <a:r>
              <a:rPr lang="ru-RU" sz="2000" kern="0" spc="-8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2000" kern="0" spc="-1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изложение,</a:t>
            </a:r>
            <a:r>
              <a:rPr lang="ru-RU" sz="2000" kern="0" spc="-7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2000" kern="0" spc="-25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соответствующее</a:t>
            </a:r>
            <a:r>
              <a:rPr lang="ru-RU" sz="2000" kern="0" spc="-15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2000" kern="0" spc="-1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установленным</a:t>
            </a:r>
            <a:r>
              <a:rPr lang="ru-RU" sz="2000" kern="0" spc="-35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2000" kern="0" spc="-1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требованиям, оценивается</a:t>
            </a:r>
            <a:r>
              <a:rPr lang="ru-RU" sz="2000" kern="0" spc="-8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2000" kern="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по</a:t>
            </a:r>
            <a:r>
              <a:rPr lang="ru-RU" sz="2000" kern="0" spc="-95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2000" kern="0" spc="-2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критериям.</a:t>
            </a:r>
            <a:r>
              <a:rPr lang="ru-RU" sz="2000" kern="0" spc="-85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2000" kern="0" spc="-3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Для</a:t>
            </a:r>
            <a:r>
              <a:rPr lang="ru-RU" sz="2000" kern="0" spc="-95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2000" kern="0" spc="-1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получения </a:t>
            </a:r>
            <a:r>
              <a:rPr lang="ru-RU" sz="2000" b="1" kern="0" dirty="0">
                <a:solidFill>
                  <a:srgbClr val="6678C2"/>
                </a:solidFill>
                <a:latin typeface="Sitka Banner" panose="02000505000000020004" pitchFamily="2" charset="0"/>
                <a:cs typeface="Arial"/>
              </a:rPr>
              <a:t>«зачёта»</a:t>
            </a:r>
            <a:r>
              <a:rPr lang="ru-RU" sz="2000" b="1" kern="0" spc="-65" dirty="0">
                <a:solidFill>
                  <a:srgbClr val="6678C2"/>
                </a:solidFill>
                <a:latin typeface="Sitka Banner" panose="02000505000000020004" pitchFamily="2" charset="0"/>
                <a:cs typeface="Arial"/>
              </a:rPr>
              <a:t> </a:t>
            </a:r>
            <a:r>
              <a:rPr lang="ru-RU" sz="2000" kern="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за</a:t>
            </a:r>
            <a:r>
              <a:rPr lang="ru-RU" sz="2000" kern="0" spc="-11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2000" kern="0" spc="-1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итоговое</a:t>
            </a:r>
            <a:r>
              <a:rPr lang="ru-RU" sz="2000" kern="0" spc="-85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2000" kern="0" spc="-1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изложение </a:t>
            </a:r>
            <a:r>
              <a:rPr lang="ru-RU" sz="2000" kern="0" spc="-2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необходимо</a:t>
            </a:r>
            <a:r>
              <a:rPr lang="ru-RU" sz="2000" kern="0" spc="-15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2000" kern="0" spc="-1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получить</a:t>
            </a:r>
            <a:r>
              <a:rPr lang="ru-RU" sz="2000" kern="0" spc="55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2000" b="1" kern="0" dirty="0">
                <a:solidFill>
                  <a:srgbClr val="6678C2"/>
                </a:solidFill>
                <a:latin typeface="Sitka Banner" panose="02000505000000020004" pitchFamily="2" charset="0"/>
                <a:cs typeface="Arial"/>
              </a:rPr>
              <a:t>«зачёт»</a:t>
            </a:r>
            <a:r>
              <a:rPr lang="ru-RU" sz="2000" b="1" kern="0" spc="-20" dirty="0">
                <a:solidFill>
                  <a:srgbClr val="6678C2"/>
                </a:solidFill>
                <a:latin typeface="Sitka Banner" panose="02000505000000020004" pitchFamily="2" charset="0"/>
                <a:cs typeface="Arial"/>
              </a:rPr>
              <a:t> </a:t>
            </a:r>
            <a:r>
              <a:rPr lang="ru-RU" sz="2000" b="1" kern="0" dirty="0">
                <a:solidFill>
                  <a:srgbClr val="6678C2"/>
                </a:solidFill>
                <a:latin typeface="Sitka Banner" panose="02000505000000020004" pitchFamily="2" charset="0"/>
                <a:cs typeface="Arial"/>
              </a:rPr>
              <a:t>по</a:t>
            </a:r>
            <a:r>
              <a:rPr lang="ru-RU" sz="2000" b="1" kern="0" spc="-70" dirty="0">
                <a:solidFill>
                  <a:srgbClr val="6678C2"/>
                </a:solidFill>
                <a:latin typeface="Sitka Banner" panose="02000505000000020004" pitchFamily="2" charset="0"/>
                <a:cs typeface="Arial"/>
              </a:rPr>
              <a:t> </a:t>
            </a:r>
            <a:r>
              <a:rPr lang="ru-RU" sz="2000" b="1" kern="0" dirty="0">
                <a:solidFill>
                  <a:srgbClr val="6678C2"/>
                </a:solidFill>
                <a:latin typeface="Sitka Banner" panose="02000505000000020004" pitchFamily="2" charset="0"/>
                <a:cs typeface="Arial"/>
              </a:rPr>
              <a:t>критериям</a:t>
            </a:r>
            <a:r>
              <a:rPr lang="ru-RU" sz="2000" b="1" kern="0" spc="-45" dirty="0">
                <a:solidFill>
                  <a:srgbClr val="6678C2"/>
                </a:solidFill>
                <a:latin typeface="Sitka Banner" panose="02000505000000020004" pitchFamily="2" charset="0"/>
                <a:cs typeface="Arial"/>
              </a:rPr>
              <a:t> </a:t>
            </a:r>
            <a:r>
              <a:rPr lang="ru-RU" sz="2000" b="1" kern="0" dirty="0">
                <a:solidFill>
                  <a:srgbClr val="6678C2"/>
                </a:solidFill>
                <a:latin typeface="Sitka Banner" panose="02000505000000020004" pitchFamily="2" charset="0"/>
                <a:cs typeface="Arial"/>
              </a:rPr>
              <a:t>№</a:t>
            </a:r>
            <a:r>
              <a:rPr lang="ru-RU" sz="2000" b="1" kern="0" spc="-65" dirty="0">
                <a:solidFill>
                  <a:srgbClr val="6678C2"/>
                </a:solidFill>
                <a:latin typeface="Sitka Banner" panose="02000505000000020004" pitchFamily="2" charset="0"/>
                <a:cs typeface="Arial"/>
              </a:rPr>
              <a:t> </a:t>
            </a:r>
            <a:r>
              <a:rPr lang="ru-RU" sz="2000" b="1" kern="0" dirty="0">
                <a:solidFill>
                  <a:srgbClr val="6678C2"/>
                </a:solidFill>
                <a:latin typeface="Sitka Banner" panose="02000505000000020004" pitchFamily="2" charset="0"/>
                <a:cs typeface="Arial"/>
              </a:rPr>
              <a:t>1</a:t>
            </a:r>
            <a:r>
              <a:rPr lang="ru-RU" sz="2000" b="1" kern="0" spc="-80" dirty="0">
                <a:solidFill>
                  <a:srgbClr val="6678C2"/>
                </a:solidFill>
                <a:latin typeface="Sitka Banner" panose="02000505000000020004" pitchFamily="2" charset="0"/>
                <a:cs typeface="Arial"/>
              </a:rPr>
              <a:t> </a:t>
            </a:r>
            <a:r>
              <a:rPr lang="ru-RU" sz="2000" b="1" kern="0" dirty="0">
                <a:solidFill>
                  <a:srgbClr val="6678C2"/>
                </a:solidFill>
                <a:latin typeface="Sitka Banner" panose="02000505000000020004" pitchFamily="2" charset="0"/>
                <a:cs typeface="Arial"/>
              </a:rPr>
              <a:t>и</a:t>
            </a:r>
            <a:r>
              <a:rPr lang="ru-RU" sz="2000" b="1" kern="0" spc="-75" dirty="0">
                <a:solidFill>
                  <a:srgbClr val="6678C2"/>
                </a:solidFill>
                <a:latin typeface="Sitka Banner" panose="02000505000000020004" pitchFamily="2" charset="0"/>
                <a:cs typeface="Arial"/>
              </a:rPr>
              <a:t> </a:t>
            </a:r>
            <a:r>
              <a:rPr lang="ru-RU" sz="2000" b="1" kern="0" dirty="0">
                <a:solidFill>
                  <a:srgbClr val="6678C2"/>
                </a:solidFill>
                <a:latin typeface="Sitka Banner" panose="02000505000000020004" pitchFamily="2" charset="0"/>
                <a:cs typeface="Arial"/>
              </a:rPr>
              <a:t>№</a:t>
            </a:r>
            <a:r>
              <a:rPr lang="ru-RU" sz="2000" b="1" kern="0" spc="-90" dirty="0">
                <a:solidFill>
                  <a:srgbClr val="6678C2"/>
                </a:solidFill>
                <a:latin typeface="Sitka Banner" panose="02000505000000020004" pitchFamily="2" charset="0"/>
                <a:cs typeface="Arial"/>
              </a:rPr>
              <a:t> </a:t>
            </a:r>
            <a:r>
              <a:rPr lang="ru-RU" sz="2000" b="1" kern="0" dirty="0">
                <a:solidFill>
                  <a:srgbClr val="6678C2"/>
                </a:solidFill>
                <a:latin typeface="Sitka Banner" panose="02000505000000020004" pitchFamily="2" charset="0"/>
                <a:cs typeface="Arial"/>
              </a:rPr>
              <a:t>2,</a:t>
            </a:r>
            <a:r>
              <a:rPr lang="ru-RU" sz="2000" b="1" kern="0" spc="-35" dirty="0">
                <a:solidFill>
                  <a:srgbClr val="6678C2"/>
                </a:solidFill>
                <a:latin typeface="Sitka Banner" panose="02000505000000020004" pitchFamily="2" charset="0"/>
                <a:cs typeface="Arial"/>
              </a:rPr>
              <a:t> </a:t>
            </a:r>
            <a:r>
              <a:rPr lang="ru-RU" sz="2000" kern="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а</a:t>
            </a:r>
            <a:r>
              <a:rPr lang="ru-RU" sz="2000" kern="0" spc="-5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2000" kern="0" spc="-3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также</a:t>
            </a:r>
            <a:r>
              <a:rPr lang="ru-RU" sz="2000" kern="0" spc="-35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2000" kern="0" spc="-10" dirty="0" smtClean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дополнительно </a:t>
            </a:r>
            <a:r>
              <a:rPr lang="ru-RU" sz="2000" b="1" kern="0" spc="-10" dirty="0" smtClean="0">
                <a:solidFill>
                  <a:srgbClr val="6678C2"/>
                </a:solidFill>
                <a:latin typeface="Sitka Banner" panose="02000505000000020004" pitchFamily="2" charset="0"/>
                <a:cs typeface="Arial"/>
              </a:rPr>
              <a:t>«</a:t>
            </a:r>
            <a:r>
              <a:rPr lang="ru-RU" sz="2000" b="1" kern="0" spc="-10" dirty="0">
                <a:solidFill>
                  <a:srgbClr val="6678C2"/>
                </a:solidFill>
                <a:latin typeface="Sitka Banner" panose="02000505000000020004" pitchFamily="2" charset="0"/>
                <a:cs typeface="Arial"/>
              </a:rPr>
              <a:t>зачёт» </a:t>
            </a:r>
            <a:r>
              <a:rPr lang="ru-RU" sz="2000" b="1" kern="0" dirty="0">
                <a:solidFill>
                  <a:srgbClr val="6678C2"/>
                </a:solidFill>
                <a:latin typeface="Sitka Banner" panose="02000505000000020004" pitchFamily="2" charset="0"/>
                <a:cs typeface="Arial"/>
              </a:rPr>
              <a:t>по</a:t>
            </a:r>
            <a:r>
              <a:rPr lang="ru-RU" sz="2000" b="1" kern="0" spc="-65" dirty="0">
                <a:solidFill>
                  <a:srgbClr val="6678C2"/>
                </a:solidFill>
                <a:latin typeface="Sitka Banner" panose="02000505000000020004" pitchFamily="2" charset="0"/>
                <a:cs typeface="Arial"/>
              </a:rPr>
              <a:t> </a:t>
            </a:r>
            <a:r>
              <a:rPr lang="ru-RU" sz="2000" b="1" kern="0" dirty="0">
                <a:solidFill>
                  <a:srgbClr val="6678C2"/>
                </a:solidFill>
                <a:latin typeface="Sitka Banner" panose="02000505000000020004" pitchFamily="2" charset="0"/>
                <a:cs typeface="Arial"/>
              </a:rPr>
              <a:t>одному</a:t>
            </a:r>
            <a:r>
              <a:rPr lang="ru-RU" sz="2000" b="1" kern="0" spc="-30" dirty="0">
                <a:solidFill>
                  <a:srgbClr val="6678C2"/>
                </a:solidFill>
                <a:latin typeface="Sitka Banner" panose="02000505000000020004" pitchFamily="2" charset="0"/>
                <a:cs typeface="Arial"/>
              </a:rPr>
              <a:t> </a:t>
            </a:r>
            <a:r>
              <a:rPr lang="ru-RU" sz="2000" b="1" kern="0" dirty="0">
                <a:solidFill>
                  <a:srgbClr val="6678C2"/>
                </a:solidFill>
                <a:latin typeface="Sitka Banner" panose="02000505000000020004" pitchFamily="2" charset="0"/>
                <a:cs typeface="Arial"/>
              </a:rPr>
              <a:t>из</a:t>
            </a:r>
            <a:r>
              <a:rPr lang="ru-RU" sz="2000" b="1" kern="0" spc="-70" dirty="0">
                <a:solidFill>
                  <a:srgbClr val="6678C2"/>
                </a:solidFill>
                <a:latin typeface="Sitka Banner" panose="02000505000000020004" pitchFamily="2" charset="0"/>
                <a:cs typeface="Arial"/>
              </a:rPr>
              <a:t> </a:t>
            </a:r>
            <a:r>
              <a:rPr lang="ru-RU" sz="2000" b="1" kern="0" dirty="0">
                <a:solidFill>
                  <a:srgbClr val="6678C2"/>
                </a:solidFill>
                <a:latin typeface="Sitka Banner" panose="02000505000000020004" pitchFamily="2" charset="0"/>
                <a:cs typeface="Arial"/>
              </a:rPr>
              <a:t>критериев</a:t>
            </a:r>
            <a:r>
              <a:rPr lang="ru-RU" sz="2000" b="1" kern="0" spc="-50" dirty="0">
                <a:solidFill>
                  <a:srgbClr val="6678C2"/>
                </a:solidFill>
                <a:latin typeface="Sitka Banner" panose="02000505000000020004" pitchFamily="2" charset="0"/>
                <a:cs typeface="Arial"/>
              </a:rPr>
              <a:t> </a:t>
            </a:r>
            <a:r>
              <a:rPr lang="ru-RU" sz="2000" b="1" kern="0" dirty="0">
                <a:solidFill>
                  <a:srgbClr val="6678C2"/>
                </a:solidFill>
                <a:latin typeface="Sitka Banner" panose="02000505000000020004" pitchFamily="2" charset="0"/>
                <a:cs typeface="Arial"/>
              </a:rPr>
              <a:t>№</a:t>
            </a:r>
            <a:r>
              <a:rPr lang="ru-RU" sz="2000" b="1" kern="0" spc="-55" dirty="0">
                <a:solidFill>
                  <a:srgbClr val="6678C2"/>
                </a:solidFill>
                <a:latin typeface="Sitka Banner" panose="02000505000000020004" pitchFamily="2" charset="0"/>
                <a:cs typeface="Arial"/>
              </a:rPr>
              <a:t> </a:t>
            </a:r>
            <a:r>
              <a:rPr lang="ru-RU" sz="2000" b="1" kern="0" dirty="0">
                <a:solidFill>
                  <a:srgbClr val="6678C2"/>
                </a:solidFill>
                <a:latin typeface="Sitka Banner" panose="02000505000000020004" pitchFamily="2" charset="0"/>
                <a:cs typeface="Arial"/>
              </a:rPr>
              <a:t>3</a:t>
            </a:r>
            <a:r>
              <a:rPr lang="ru-RU" sz="2000" b="1" kern="0" spc="-70" dirty="0">
                <a:solidFill>
                  <a:srgbClr val="6678C2"/>
                </a:solidFill>
                <a:latin typeface="Sitka Banner" panose="02000505000000020004" pitchFamily="2" charset="0"/>
                <a:cs typeface="Arial"/>
              </a:rPr>
              <a:t> </a:t>
            </a:r>
            <a:r>
              <a:rPr lang="ru-RU" sz="2000" b="1" kern="0" dirty="0">
                <a:solidFill>
                  <a:srgbClr val="6678C2"/>
                </a:solidFill>
                <a:latin typeface="Sitka Banner" panose="02000505000000020004" pitchFamily="2" charset="0"/>
                <a:cs typeface="Arial"/>
              </a:rPr>
              <a:t>или</a:t>
            </a:r>
            <a:r>
              <a:rPr lang="ru-RU" sz="2000" b="1" kern="0" spc="-65" dirty="0">
                <a:solidFill>
                  <a:srgbClr val="6678C2"/>
                </a:solidFill>
                <a:latin typeface="Sitka Banner" panose="02000505000000020004" pitchFamily="2" charset="0"/>
                <a:cs typeface="Arial"/>
              </a:rPr>
              <a:t> </a:t>
            </a:r>
            <a:r>
              <a:rPr lang="ru-RU" sz="2000" b="1" kern="0" dirty="0">
                <a:solidFill>
                  <a:srgbClr val="6678C2"/>
                </a:solidFill>
                <a:latin typeface="Sitka Banner" panose="02000505000000020004" pitchFamily="2" charset="0"/>
                <a:cs typeface="Arial"/>
              </a:rPr>
              <a:t>№</a:t>
            </a:r>
            <a:r>
              <a:rPr lang="ru-RU" sz="2000" b="1" kern="0" spc="-65" dirty="0">
                <a:solidFill>
                  <a:srgbClr val="6678C2"/>
                </a:solidFill>
                <a:latin typeface="Sitka Banner" panose="02000505000000020004" pitchFamily="2" charset="0"/>
                <a:cs typeface="Arial"/>
              </a:rPr>
              <a:t> </a:t>
            </a:r>
            <a:r>
              <a:rPr lang="ru-RU" sz="2000" b="1" kern="0" spc="-25" dirty="0">
                <a:solidFill>
                  <a:srgbClr val="6678C2"/>
                </a:solidFill>
                <a:latin typeface="Sitka Banner" panose="02000505000000020004" pitchFamily="2" charset="0"/>
                <a:cs typeface="Arial"/>
              </a:rPr>
              <a:t>4.</a:t>
            </a:r>
            <a:endParaRPr lang="ru-RU" sz="2000" kern="0" dirty="0">
              <a:solidFill>
                <a:srgbClr val="6678C2"/>
              </a:solidFill>
              <a:latin typeface="Sitka Banner" panose="02000505000000020004" pitchFamily="2" charset="0"/>
              <a:cs typeface="Arial"/>
            </a:endParaRPr>
          </a:p>
          <a:p>
            <a:pPr lvl="0" defTabSz="914400">
              <a:spcBef>
                <a:spcPts val="100"/>
              </a:spcBef>
            </a:pPr>
            <a:endParaRPr lang="ru-RU" sz="2000" kern="0" dirty="0">
              <a:solidFill>
                <a:sysClr val="windowText" lastClr="000000"/>
              </a:solidFill>
              <a:latin typeface="Sitka Banner" panose="02000505000000020004" pitchFamily="2" charset="0"/>
              <a:cs typeface="Arial"/>
            </a:endParaRPr>
          </a:p>
          <a:p>
            <a:pPr marL="927100" lvl="0" defTabSz="914400">
              <a:spcBef>
                <a:spcPts val="0"/>
              </a:spcBef>
            </a:pPr>
            <a:r>
              <a:rPr lang="ru-RU" sz="2000" kern="0" spc="-2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Итоговое</a:t>
            </a:r>
            <a:r>
              <a:rPr lang="ru-RU" sz="2000" kern="0" spc="-25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2000" kern="0" spc="-2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Banner" panose="02000505000000020004" pitchFamily="2" charset="0"/>
                <a:cs typeface="Microsoft Sans Serif"/>
              </a:rPr>
              <a:t>изложение </a:t>
            </a:r>
            <a:r>
              <a:rPr lang="ru-RU" sz="2000" kern="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Banner" panose="02000505000000020004" pitchFamily="2" charset="0"/>
                <a:cs typeface="Microsoft Sans Serif"/>
              </a:rPr>
              <a:t>в</a:t>
            </a:r>
            <a:r>
              <a:rPr lang="ru-RU" sz="2000" kern="0" spc="-55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2000" kern="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Banner" panose="02000505000000020004" pitchFamily="2" charset="0"/>
                <a:cs typeface="Microsoft Sans Serif"/>
              </a:rPr>
              <a:t>устной</a:t>
            </a:r>
            <a:r>
              <a:rPr lang="ru-RU" sz="2000" kern="0" spc="-5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2000" kern="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Banner" panose="02000505000000020004" pitchFamily="2" charset="0"/>
                <a:cs typeface="Microsoft Sans Serif"/>
              </a:rPr>
              <a:t>форме</a:t>
            </a:r>
            <a:r>
              <a:rPr lang="ru-RU" sz="2000" kern="0" spc="-2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2000" kern="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по</a:t>
            </a:r>
            <a:r>
              <a:rPr lang="ru-RU" sz="2000" kern="0" spc="-65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2000" kern="0" spc="-2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Критерию</a:t>
            </a:r>
            <a:r>
              <a:rPr lang="ru-RU" sz="2000" kern="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2000" kern="0" spc="12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№</a:t>
            </a:r>
            <a:r>
              <a:rPr lang="ru-RU" sz="2000" kern="0" spc="-35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2000" kern="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5</a:t>
            </a:r>
            <a:r>
              <a:rPr lang="ru-RU" sz="2000" kern="0" spc="-65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2000" kern="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Banner" panose="02000505000000020004" pitchFamily="2" charset="0"/>
                <a:cs typeface="Microsoft Sans Serif"/>
              </a:rPr>
              <a:t>не</a:t>
            </a:r>
            <a:r>
              <a:rPr lang="ru-RU" sz="2000" kern="0" spc="-5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2000" kern="0" spc="-1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Banner" panose="02000505000000020004" pitchFamily="2" charset="0"/>
                <a:cs typeface="Microsoft Sans Serif"/>
              </a:rPr>
              <a:t>проверяется.</a:t>
            </a:r>
            <a:endParaRPr lang="ru-RU" sz="2000" kern="0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tka Banner" panose="02000505000000020004" pitchFamily="2" charset="0"/>
              <a:cs typeface="Microsoft Sans Serif"/>
            </a:endParaRPr>
          </a:p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34"/>
            <a:ext cx="7056438" cy="37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3131" y="69273"/>
            <a:ext cx="983625" cy="484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139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0164" y="103909"/>
            <a:ext cx="5922817" cy="1026989"/>
          </a:xfrm>
        </p:spPr>
        <p:txBody>
          <a:bodyPr>
            <a:normAutofit/>
          </a:bodyPr>
          <a:lstStyle/>
          <a:p>
            <a:r>
              <a:rPr lang="ru-RU" dirty="0">
                <a:latin typeface="Sitka Subheading" panose="02000505000000020004" pitchFamily="2" charset="0"/>
              </a:rPr>
              <a:t>ПРАВИЛА ЗАПОЛНЕНИЯ БЛАНКОВ ИТОГОВОГО СОЧИНЕНИЯ (ИЗЛОЖЕНИЯ)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9036"/>
            <a:ext cx="6982691" cy="3841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34"/>
            <a:ext cx="7056438" cy="37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3131" y="69273"/>
            <a:ext cx="983625" cy="484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647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flipV="1">
            <a:off x="433843" y="-394855"/>
            <a:ext cx="4507332" cy="19396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304800" y="872836"/>
            <a:ext cx="6398816" cy="3721390"/>
          </a:xfrm>
        </p:spPr>
        <p:txBody>
          <a:bodyPr/>
          <a:lstStyle/>
          <a:p>
            <a:r>
              <a:rPr lang="ru-RU" sz="2000" dirty="0">
                <a:solidFill>
                  <a:srgbClr val="000000"/>
                </a:solidFill>
                <a:latin typeface="Sitka Banner" panose="02000505000000020004" pitchFamily="2" charset="0"/>
              </a:rPr>
              <a:t>22 октября 2024 г. состоялась </a:t>
            </a:r>
            <a:r>
              <a:rPr lang="ru-RU" sz="2000" dirty="0" err="1">
                <a:solidFill>
                  <a:srgbClr val="000000"/>
                </a:solidFill>
                <a:latin typeface="Sitka Banner" panose="02000505000000020004" pitchFamily="2" charset="0"/>
              </a:rPr>
              <a:t>видеоконсультация</a:t>
            </a:r>
            <a:r>
              <a:rPr lang="ru-RU" sz="2000" dirty="0">
                <a:solidFill>
                  <a:srgbClr val="000000"/>
                </a:solidFill>
                <a:latin typeface="Sitka Banner" panose="02000505000000020004" pitchFamily="2" charset="0"/>
              </a:rPr>
              <a:t> по вопросам </a:t>
            </a:r>
            <a:r>
              <a:rPr lang="ru-RU" sz="2000" b="1" dirty="0">
                <a:solidFill>
                  <a:srgbClr val="000000"/>
                </a:solidFill>
                <a:latin typeface="Sitka Banner" panose="02000505000000020004" pitchFamily="2" charset="0"/>
              </a:rPr>
              <a:t>подготовки к</a:t>
            </a:r>
            <a:r>
              <a:rPr lang="ru-RU" sz="2000" dirty="0">
                <a:solidFill>
                  <a:srgbClr val="000000"/>
                </a:solidFill>
                <a:latin typeface="Sitka Banner" panose="02000505000000020004" pitchFamily="2" charset="0"/>
              </a:rPr>
              <a:t> </a:t>
            </a:r>
            <a:r>
              <a:rPr lang="ru-RU" sz="2000" b="1" dirty="0">
                <a:solidFill>
                  <a:srgbClr val="000000"/>
                </a:solidFill>
                <a:latin typeface="Sitka Banner" panose="02000505000000020004" pitchFamily="2" charset="0"/>
              </a:rPr>
              <a:t>итоговому сочинению в 2024-2025 учебном году </a:t>
            </a:r>
            <a:r>
              <a:rPr lang="ru-RU" sz="2000" dirty="0">
                <a:solidFill>
                  <a:srgbClr val="000000"/>
                </a:solidFill>
                <a:latin typeface="Sitka Banner" panose="02000505000000020004" pitchFamily="2" charset="0"/>
              </a:rPr>
              <a:t>с участием Елены Ерохиной, заместителя председателя Совета по вопросам проведения итогового сочинения в выпускных </a:t>
            </a:r>
            <a:r>
              <a:rPr lang="ru-RU" sz="2000" dirty="0" smtClean="0">
                <a:solidFill>
                  <a:srgbClr val="000000"/>
                </a:solidFill>
                <a:latin typeface="Sitka Banner" panose="02000505000000020004" pitchFamily="2" charset="0"/>
              </a:rPr>
              <a:t>классах</a:t>
            </a:r>
          </a:p>
          <a:p>
            <a:endParaRPr lang="ru-RU" dirty="0">
              <a:solidFill>
                <a:srgbClr val="000000"/>
              </a:solidFill>
              <a:latin typeface="Futura"/>
            </a:endParaRPr>
          </a:p>
          <a:p>
            <a:r>
              <a:rPr lang="ru-RU" dirty="0" smtClean="0">
                <a:latin typeface="Sitka Subheading" panose="02000505000000020004" pitchFamily="2" charset="0"/>
                <a:hlinkClick r:id="rId2"/>
              </a:rPr>
              <a:t>  </a:t>
            </a:r>
            <a:r>
              <a:rPr lang="en-US" dirty="0" smtClean="0">
                <a:latin typeface="Sitka Subheading" panose="02000505000000020004" pitchFamily="2" charset="0"/>
                <a:hlinkClick r:id="rId2"/>
              </a:rPr>
              <a:t>https</a:t>
            </a:r>
            <a:r>
              <a:rPr lang="en-US" dirty="0">
                <a:latin typeface="Sitka Subheading" panose="02000505000000020004" pitchFamily="2" charset="0"/>
                <a:hlinkClick r:id="rId2"/>
              </a:rPr>
              <a:t>://</a:t>
            </a:r>
            <a:r>
              <a:rPr lang="en-US" dirty="0" smtClean="0">
                <a:latin typeface="Sitka Subheading" panose="02000505000000020004" pitchFamily="2" charset="0"/>
                <a:hlinkClick r:id="rId2"/>
              </a:rPr>
              <a:t>vk.com/video-36510627_456240884</a:t>
            </a:r>
            <a:endParaRPr lang="ru-RU" dirty="0" smtClean="0">
              <a:latin typeface="Sitka Subheading" panose="02000505000000020004" pitchFamily="2" charset="0"/>
            </a:endParaRPr>
          </a:p>
          <a:p>
            <a:endParaRPr lang="ru-RU" dirty="0">
              <a:latin typeface="Sitka Subheading" panose="02000505000000020004" pitchFamily="2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036" y="2559627"/>
            <a:ext cx="2001117" cy="2001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34"/>
            <a:ext cx="7056438" cy="37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3131" y="69273"/>
            <a:ext cx="983625" cy="484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7599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Контакты: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lilinnikova@yandex.ru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 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-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  </a:t>
            </a:r>
            <a:r>
              <a:rPr lang="ru-RU" sz="2400" b="1" u="sng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Линникова Лидия Михайловна     </a:t>
            </a:r>
          </a:p>
          <a:p>
            <a:endParaRPr lang="ru-RU" sz="2400" b="1" u="sng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2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nataliyaclimova@yandex.ru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ru-RU" sz="2400" b="1" u="sng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Каначкина</a:t>
            </a:r>
            <a:r>
              <a:rPr lang="ru-RU" sz="24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Наталья Александровна</a:t>
            </a:r>
            <a:endParaRPr lang="en-US" sz="2400" b="1" u="sng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34"/>
            <a:ext cx="7056438" cy="37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945" y="69273"/>
            <a:ext cx="900811" cy="484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696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 algn="ctr" defTabSz="914400">
              <a:spcBef>
                <a:spcPts val="260"/>
              </a:spcBef>
              <a:tabLst>
                <a:tab pos="2508885" algn="l"/>
              </a:tabLst>
            </a:pPr>
            <a:r>
              <a:rPr lang="ru-RU" sz="3200" i="1" kern="0" spc="-10" dirty="0" smtClean="0">
                <a:solidFill>
                  <a:srgbClr val="E65E52"/>
                </a:solidFill>
                <a:latin typeface="Georgia"/>
                <a:cs typeface="Georgia"/>
              </a:rPr>
              <a:t>Благодарю</a:t>
            </a:r>
            <a:r>
              <a:rPr lang="ru-RU" sz="3200" i="1" kern="0" dirty="0">
                <a:solidFill>
                  <a:srgbClr val="E65E52"/>
                </a:solidFill>
                <a:latin typeface="Georgia"/>
                <a:cs typeface="Georgia"/>
              </a:rPr>
              <a:t>	за</a:t>
            </a:r>
            <a:r>
              <a:rPr lang="ru-RU" sz="3200" i="1" kern="0" spc="-10" dirty="0">
                <a:solidFill>
                  <a:srgbClr val="E65E52"/>
                </a:solidFill>
                <a:latin typeface="Georgia"/>
                <a:cs typeface="Georgia"/>
              </a:rPr>
              <a:t> </a:t>
            </a:r>
            <a:r>
              <a:rPr lang="ru-RU" sz="3200" i="1" kern="0" spc="-10" dirty="0" smtClean="0">
                <a:solidFill>
                  <a:srgbClr val="E65E52"/>
                </a:solidFill>
                <a:latin typeface="Georgia"/>
                <a:cs typeface="Georgia"/>
              </a:rPr>
              <a:t>  внимание</a:t>
            </a:r>
            <a:r>
              <a:rPr lang="ru-RU" sz="3200" i="1" kern="0" spc="-10" dirty="0">
                <a:solidFill>
                  <a:srgbClr val="E65E52"/>
                </a:solidFill>
                <a:latin typeface="Georgia"/>
                <a:cs typeface="Georgia"/>
              </a:rPr>
              <a:t>!</a:t>
            </a:r>
            <a:endParaRPr lang="ru-RU" sz="3200" kern="0" dirty="0">
              <a:solidFill>
                <a:sysClr val="windowText" lastClr="000000"/>
              </a:solidFill>
              <a:latin typeface="Georgia"/>
              <a:cs typeface="Georgia"/>
            </a:endParaRPr>
          </a:p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34"/>
            <a:ext cx="7056438" cy="37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3131" y="69273"/>
            <a:ext cx="983625" cy="484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305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93641" y="-20468"/>
            <a:ext cx="4062797" cy="1670468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pic>
        <p:nvPicPr>
          <p:cNvPr id="6" name="object 4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650001"/>
            <a:ext cx="4162585" cy="1742825"/>
          </a:xfrm>
          <a:prstGeom prst="rect">
            <a:avLst/>
          </a:prstGeom>
          <a:ln w="28575">
            <a:solidFill>
              <a:srgbClr val="6678C2"/>
            </a:solidFill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34"/>
            <a:ext cx="7056438" cy="37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ject 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993641" y="3214254"/>
            <a:ext cx="3953601" cy="1929246"/>
          </a:xfrm>
          <a:prstGeom prst="rect">
            <a:avLst/>
          </a:prstGeom>
          <a:ln w="28575">
            <a:solidFill>
              <a:srgbClr val="6678C2"/>
            </a:solidFill>
          </a:ln>
        </p:spPr>
      </p:pic>
    </p:spTree>
    <p:extLst>
      <p:ext uri="{BB962C8B-B14F-4D97-AF65-F5344CB8AC3E}">
        <p14:creationId xmlns:p14="http://schemas.microsoft.com/office/powerpoint/2010/main" val="398139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3843" y="263236"/>
            <a:ext cx="4507332" cy="867662"/>
          </a:xfrm>
        </p:spPr>
        <p:txBody>
          <a:bodyPr/>
          <a:lstStyle/>
          <a:p>
            <a:r>
              <a:rPr lang="ru-RU" dirty="0">
                <a:latin typeface="Sitka Heading" panose="02000505000000020004" pitchFamily="2" charset="0"/>
              </a:rPr>
              <a:t>Комплект тем итогового сочинения № ИС07122023-02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object 2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1078" y="1314784"/>
            <a:ext cx="6131261" cy="31242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345786" y="1385455"/>
            <a:ext cx="1179705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spc="-10" dirty="0">
                <a:solidFill>
                  <a:srgbClr val="C00000"/>
                </a:solidFill>
                <a:latin typeface="Sitka Text" panose="02000505000000020004" pitchFamily="2" charset="0"/>
                <a:ea typeface="+mn-ea"/>
                <a:cs typeface="Georgia"/>
              </a:rPr>
              <a:t>обновлён</a:t>
            </a:r>
            <a:endParaRPr lang="ru-RU" sz="1600" dirty="0">
              <a:solidFill>
                <a:prstClr val="black"/>
              </a:solidFill>
              <a:latin typeface="Sitka Text" panose="02000505000000020004" pitchFamily="2" charset="0"/>
              <a:ea typeface="+mn-ea"/>
              <a:cs typeface="Georgia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34"/>
            <a:ext cx="7056438" cy="37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297" y="133694"/>
            <a:ext cx="873529" cy="431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93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3843" y="-519544"/>
            <a:ext cx="4507332" cy="33943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3843" y="-311727"/>
            <a:ext cx="4507332" cy="83127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263726" y="554182"/>
            <a:ext cx="6635902" cy="4710545"/>
          </a:xfrm>
        </p:spPr>
        <p:txBody>
          <a:bodyPr>
            <a:normAutofit fontScale="85000" lnSpcReduction="10000"/>
          </a:bodyPr>
          <a:lstStyle/>
          <a:p>
            <a:pPr marL="144780" marR="5080"/>
            <a:r>
              <a:rPr lang="ru-RU" sz="1600" dirty="0" smtClean="0">
                <a:latin typeface="Sitka Banner" panose="02000505000000020004" pitchFamily="2" charset="0"/>
              </a:rPr>
              <a:t> </a:t>
            </a:r>
            <a:r>
              <a:rPr lang="ru-RU" sz="1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Banner" panose="02000505000000020004" pitchFamily="2" charset="0"/>
              </a:rPr>
              <a:t>Методические рекомендации по организации и проведению итогового        </a:t>
            </a:r>
          </a:p>
          <a:p>
            <a:pPr marL="144780" marR="5080"/>
            <a:r>
              <a:rPr lang="ru-RU" sz="1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Banner" panose="02000505000000020004" pitchFamily="2" charset="0"/>
              </a:rPr>
              <a:t>                  сочинения (изложения) в 2024/25 учебном </a:t>
            </a:r>
            <a:r>
              <a:rPr lang="ru-RU" sz="1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Banner" panose="02000505000000020004" pitchFamily="2" charset="0"/>
              </a:rPr>
              <a:t>году</a:t>
            </a:r>
          </a:p>
          <a:p>
            <a:pPr marL="144780" marR="5080"/>
            <a:endParaRPr lang="ru-RU" sz="1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tka Banner" panose="02000505000000020004" pitchFamily="2" charset="0"/>
            </a:endParaRPr>
          </a:p>
          <a:p>
            <a:pPr marL="144780" marR="5080"/>
            <a:endParaRPr lang="ru-RU" sz="1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tka Banner" panose="02000505000000020004" pitchFamily="2" charset="0"/>
            </a:endParaRPr>
          </a:p>
          <a:p>
            <a:pPr marL="144780" marR="123189">
              <a:lnSpc>
                <a:spcPct val="100000"/>
              </a:lnSpc>
              <a:spcBef>
                <a:spcPts val="105"/>
              </a:spcBef>
            </a:pPr>
            <a:r>
              <a:rPr lang="ru-RU" sz="1900" dirty="0" smtClean="0">
                <a:latin typeface="Sitka Banner" panose="02000505000000020004" pitchFamily="2" charset="0"/>
              </a:rPr>
              <a:t>Темы </a:t>
            </a:r>
            <a:r>
              <a:rPr lang="ru-RU" sz="1900" dirty="0">
                <a:latin typeface="Sitka Banner" panose="02000505000000020004" pitchFamily="2" charset="0"/>
              </a:rPr>
              <a:t>привязаны к определенным разделам и подразделам банка, но сочинение участника может быть написано так, что по содержанию оно окажется ближе другому разделу. Участник </a:t>
            </a:r>
            <a:r>
              <a:rPr lang="ru-RU" sz="1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Banner" panose="02000505000000020004" pitchFamily="2" charset="0"/>
              </a:rPr>
              <a:t>вправе выбирать свой ракурс </a:t>
            </a:r>
            <a:r>
              <a:rPr lang="ru-RU" sz="1900" dirty="0">
                <a:latin typeface="Sitka Banner" panose="02000505000000020004" pitchFamily="2" charset="0"/>
              </a:rPr>
              <a:t>раскрытия темы, который может совпасть или не совпасть с комментариями к разделу, в рамках которого сформулирована тема. </a:t>
            </a:r>
            <a:endParaRPr lang="ru-RU" sz="1900" b="1" spc="-10" dirty="0">
              <a:latin typeface="Sitka Banner" panose="02000505000000020004" pitchFamily="2" charset="0"/>
              <a:cs typeface="Arial"/>
            </a:endParaRPr>
          </a:p>
          <a:p>
            <a:pPr marL="132080">
              <a:lnSpc>
                <a:spcPct val="100000"/>
              </a:lnSpc>
            </a:pPr>
            <a:endParaRPr lang="ru-RU" sz="1900" dirty="0">
              <a:latin typeface="Sitka Banner" panose="02000505000000020004" pitchFamily="2" charset="0"/>
              <a:cs typeface="Arial"/>
            </a:endParaRPr>
          </a:p>
          <a:p>
            <a:pPr marL="144780" marR="5080">
              <a:lnSpc>
                <a:spcPct val="100000"/>
              </a:lnSpc>
            </a:pPr>
            <a:r>
              <a:rPr lang="ru-RU" sz="1900" dirty="0">
                <a:solidFill>
                  <a:srgbClr val="0070C0"/>
                </a:solidFill>
                <a:latin typeface="Sitka Banner" panose="02000505000000020004" pitchFamily="2" charset="0"/>
              </a:rPr>
              <a:t>Например, рассуждая на тему «</a:t>
            </a:r>
            <a:r>
              <a:rPr lang="ru-RU" sz="19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Banner" panose="02000505000000020004" pitchFamily="2" charset="0"/>
              </a:rPr>
              <a:t>Как, по-Вашему, связаны понятия чести и совести?</a:t>
            </a:r>
            <a:r>
              <a:rPr lang="ru-RU" sz="1900" dirty="0">
                <a:solidFill>
                  <a:srgbClr val="0070C0"/>
                </a:solidFill>
                <a:latin typeface="Sitka Banner" panose="02000505000000020004" pitchFamily="2" charset="0"/>
              </a:rPr>
              <a:t>» (тема прикреплена к разделу 1) участник может выйти на проблематику раздела 2 и рассмотреть связь указанных понятий в ракурсе семейных или общественных ценностей. Рассуждая о чести и совести, участник вправе писать об ответственности человека науки, о научной совести (</a:t>
            </a:r>
            <a:r>
              <a:rPr lang="ru-RU" sz="1900" i="1" dirty="0">
                <a:solidFill>
                  <a:srgbClr val="0070C0"/>
                </a:solidFill>
                <a:latin typeface="Sitka Banner" panose="02000505000000020004" pitchFamily="2" charset="0"/>
              </a:rPr>
              <a:t>см. комментарий к разделу 3</a:t>
            </a:r>
            <a:r>
              <a:rPr lang="ru-RU" sz="1900" i="1" dirty="0" smtClean="0">
                <a:solidFill>
                  <a:srgbClr val="0070C0"/>
                </a:solidFill>
                <a:latin typeface="Sitka Banner" panose="02000505000000020004" pitchFamily="2" charset="0"/>
              </a:rPr>
              <a:t>).</a:t>
            </a:r>
          </a:p>
          <a:p>
            <a:pPr marL="144780" marR="5080">
              <a:lnSpc>
                <a:spcPct val="100000"/>
              </a:lnSpc>
            </a:pPr>
            <a:endParaRPr lang="ru-RU" sz="1600" i="1" dirty="0" smtClean="0">
              <a:solidFill>
                <a:srgbClr val="0070C0"/>
              </a:solidFill>
              <a:latin typeface="Sitka Banner" panose="02000505000000020004" pitchFamily="2" charset="0"/>
            </a:endParaRPr>
          </a:p>
          <a:p>
            <a:pPr marL="144780" marR="5080">
              <a:lnSpc>
                <a:spcPct val="100000"/>
              </a:lnSpc>
            </a:pPr>
            <a:endParaRPr lang="ru-RU" sz="1600" i="1" dirty="0" smtClean="0">
              <a:solidFill>
                <a:srgbClr val="0070C0"/>
              </a:solidFill>
              <a:latin typeface="Sitka Banner" panose="02000505000000020004" pitchFamily="2" charset="0"/>
            </a:endParaRPr>
          </a:p>
          <a:p>
            <a:pPr marL="144780" marR="5080"/>
            <a:r>
              <a:rPr lang="ru-RU" dirty="0" smtClean="0">
                <a:latin typeface="Sitka Banner" panose="02000505000000020004" pitchFamily="2" charset="0"/>
              </a:rPr>
              <a:t>                   </a:t>
            </a:r>
            <a:endParaRPr lang="ru-RU" sz="1600" i="1" dirty="0">
              <a:solidFill>
                <a:srgbClr val="0070C0"/>
              </a:solidFill>
              <a:latin typeface="Sitka Banner" panose="02000505000000020004" pitchFamily="2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34"/>
            <a:ext cx="7056438" cy="37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203" y="55658"/>
            <a:ext cx="887425" cy="498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586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3832" y="270164"/>
            <a:ext cx="6336538" cy="860734"/>
          </a:xfrm>
        </p:spPr>
        <p:txBody>
          <a:bodyPr>
            <a:noAutofit/>
          </a:bodyPr>
          <a:lstStyle/>
          <a:p>
            <a:r>
              <a:rPr lang="ru-RU" sz="1800" kern="0" spc="-25" dirty="0" smtClean="0">
                <a:solidFill>
                  <a:srgbClr val="0071FF"/>
                </a:solidFill>
                <a:latin typeface="Microsoft Sans Serif"/>
                <a:cs typeface="Microsoft Sans Serif"/>
              </a:rPr>
              <a:t>    </a:t>
            </a:r>
            <a:r>
              <a:rPr lang="ru-RU" sz="1800" b="1" kern="0" spc="-25" dirty="0" smtClean="0">
                <a:solidFill>
                  <a:schemeClr val="tx1"/>
                </a:solidFill>
                <a:latin typeface="Sitka Heading" panose="02000505000000020004" pitchFamily="2" charset="0"/>
                <a:cs typeface="Microsoft Sans Serif"/>
              </a:rPr>
              <a:t>Методические</a:t>
            </a:r>
            <a:r>
              <a:rPr lang="ru-RU" sz="1800" b="1" kern="0" spc="-5" dirty="0" smtClean="0">
                <a:solidFill>
                  <a:schemeClr val="tx1"/>
                </a:solidFill>
                <a:latin typeface="Sitka Heading" panose="02000505000000020004" pitchFamily="2" charset="0"/>
                <a:cs typeface="Microsoft Sans Serif"/>
              </a:rPr>
              <a:t> </a:t>
            </a:r>
            <a:r>
              <a:rPr lang="ru-RU" sz="1800" b="1" kern="0" spc="-20" dirty="0">
                <a:solidFill>
                  <a:schemeClr val="tx1"/>
                </a:solidFill>
                <a:latin typeface="Sitka Heading" panose="02000505000000020004" pitchFamily="2" charset="0"/>
                <a:cs typeface="Microsoft Sans Serif"/>
              </a:rPr>
              <a:t>рекомендации</a:t>
            </a:r>
            <a:r>
              <a:rPr lang="ru-RU" sz="1800" b="1" kern="0" dirty="0">
                <a:solidFill>
                  <a:schemeClr val="tx1"/>
                </a:solidFill>
                <a:latin typeface="Sitka Heading" panose="02000505000000020004" pitchFamily="2" charset="0"/>
                <a:cs typeface="Microsoft Sans Serif"/>
              </a:rPr>
              <a:t> </a:t>
            </a:r>
            <a:r>
              <a:rPr lang="ru-RU" sz="1800" b="1" kern="0" spc="-20" dirty="0">
                <a:solidFill>
                  <a:schemeClr val="tx1"/>
                </a:solidFill>
                <a:latin typeface="Sitka Heading" panose="02000505000000020004" pitchFamily="2" charset="0"/>
                <a:cs typeface="Microsoft Sans Serif"/>
              </a:rPr>
              <a:t>по</a:t>
            </a:r>
            <a:r>
              <a:rPr lang="ru-RU" sz="1800" b="1" kern="0" spc="25" dirty="0">
                <a:solidFill>
                  <a:schemeClr val="tx1"/>
                </a:solidFill>
                <a:latin typeface="Sitka Heading" panose="02000505000000020004" pitchFamily="2" charset="0"/>
                <a:cs typeface="Microsoft Sans Serif"/>
              </a:rPr>
              <a:t> </a:t>
            </a:r>
            <a:r>
              <a:rPr lang="ru-RU" sz="1800" b="1" kern="0" spc="-25" dirty="0">
                <a:solidFill>
                  <a:schemeClr val="tx1"/>
                </a:solidFill>
                <a:latin typeface="Sitka Heading" panose="02000505000000020004" pitchFamily="2" charset="0"/>
                <a:cs typeface="Microsoft Sans Serif"/>
              </a:rPr>
              <a:t>организации</a:t>
            </a:r>
            <a:r>
              <a:rPr lang="ru-RU" sz="1800" b="1" kern="0" spc="25" dirty="0">
                <a:solidFill>
                  <a:schemeClr val="tx1"/>
                </a:solidFill>
                <a:latin typeface="Sitka Heading" panose="02000505000000020004" pitchFamily="2" charset="0"/>
                <a:cs typeface="Microsoft Sans Serif"/>
              </a:rPr>
              <a:t> </a:t>
            </a:r>
            <a:r>
              <a:rPr lang="ru-RU" sz="1800" b="1" kern="0" spc="-5" dirty="0">
                <a:solidFill>
                  <a:schemeClr val="tx1"/>
                </a:solidFill>
                <a:latin typeface="Sitka Heading" panose="02000505000000020004" pitchFamily="2" charset="0"/>
                <a:cs typeface="Microsoft Sans Serif"/>
              </a:rPr>
              <a:t>и</a:t>
            </a:r>
            <a:r>
              <a:rPr lang="ru-RU" sz="1800" b="1" kern="0" spc="20" dirty="0">
                <a:solidFill>
                  <a:schemeClr val="tx1"/>
                </a:solidFill>
                <a:latin typeface="Sitka Heading" panose="02000505000000020004" pitchFamily="2" charset="0"/>
                <a:cs typeface="Microsoft Sans Serif"/>
              </a:rPr>
              <a:t> </a:t>
            </a:r>
            <a:r>
              <a:rPr lang="ru-RU" sz="1800" b="1" kern="0" spc="-15" dirty="0">
                <a:solidFill>
                  <a:schemeClr val="tx1"/>
                </a:solidFill>
                <a:latin typeface="Sitka Heading" panose="02000505000000020004" pitchFamily="2" charset="0"/>
                <a:cs typeface="Microsoft Sans Serif"/>
              </a:rPr>
              <a:t>проведению </a:t>
            </a:r>
            <a:r>
              <a:rPr lang="ru-RU" sz="1800" b="1" kern="0" spc="-625" dirty="0">
                <a:solidFill>
                  <a:schemeClr val="tx1"/>
                </a:solidFill>
                <a:latin typeface="Sitka Heading" panose="02000505000000020004" pitchFamily="2" charset="0"/>
                <a:cs typeface="Microsoft Sans Serif"/>
              </a:rPr>
              <a:t> </a:t>
            </a:r>
            <a:r>
              <a:rPr lang="ru-RU" sz="1800" kern="0" spc="-30" dirty="0">
                <a:solidFill>
                  <a:srgbClr val="007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Heading" panose="02000505000000020004" pitchFamily="2" charset="0"/>
                <a:cs typeface="Microsoft Sans Serif"/>
              </a:rPr>
              <a:t>итогового</a:t>
            </a:r>
            <a:r>
              <a:rPr lang="ru-RU" sz="1800" kern="0" spc="10" dirty="0">
                <a:solidFill>
                  <a:srgbClr val="007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Heading" panose="02000505000000020004" pitchFamily="2" charset="0"/>
                <a:cs typeface="Microsoft Sans Serif"/>
              </a:rPr>
              <a:t> </a:t>
            </a:r>
            <a:r>
              <a:rPr lang="ru-RU" sz="1800" kern="0" spc="-25" dirty="0">
                <a:solidFill>
                  <a:srgbClr val="007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Heading" panose="02000505000000020004" pitchFamily="2" charset="0"/>
                <a:cs typeface="Microsoft Sans Serif"/>
              </a:rPr>
              <a:t>изложения</a:t>
            </a:r>
            <a:r>
              <a:rPr lang="ru-RU" sz="1800" kern="0" spc="-30" dirty="0">
                <a:solidFill>
                  <a:srgbClr val="007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Heading" panose="02000505000000020004" pitchFamily="2" charset="0"/>
                <a:cs typeface="Microsoft Sans Serif"/>
              </a:rPr>
              <a:t> </a:t>
            </a:r>
            <a:r>
              <a:rPr lang="ru-RU" sz="1800" kern="0" dirty="0">
                <a:solidFill>
                  <a:srgbClr val="007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Heading" panose="02000505000000020004" pitchFamily="2" charset="0"/>
                <a:cs typeface="Microsoft Sans Serif"/>
              </a:rPr>
              <a:t>в</a:t>
            </a:r>
            <a:r>
              <a:rPr lang="ru-RU" sz="1800" kern="0" spc="25" dirty="0">
                <a:solidFill>
                  <a:srgbClr val="007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Heading" panose="02000505000000020004" pitchFamily="2" charset="0"/>
                <a:cs typeface="Microsoft Sans Serif"/>
              </a:rPr>
              <a:t> </a:t>
            </a:r>
            <a:r>
              <a:rPr lang="ru-RU" sz="1800" kern="0" dirty="0" smtClean="0">
                <a:solidFill>
                  <a:srgbClr val="007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Heading" panose="02000505000000020004" pitchFamily="2" charset="0"/>
                <a:cs typeface="Microsoft Sans Serif"/>
              </a:rPr>
              <a:t>2024/25</a:t>
            </a:r>
            <a:r>
              <a:rPr lang="ru-RU" sz="1800" kern="0" spc="-35" dirty="0" smtClean="0">
                <a:solidFill>
                  <a:srgbClr val="007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Heading" panose="02000505000000020004" pitchFamily="2" charset="0"/>
                <a:cs typeface="Microsoft Sans Serif"/>
              </a:rPr>
              <a:t> </a:t>
            </a:r>
            <a:r>
              <a:rPr lang="ru-RU" sz="1800" kern="0" spc="-25" dirty="0">
                <a:solidFill>
                  <a:srgbClr val="007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Heading" panose="02000505000000020004" pitchFamily="2" charset="0"/>
                <a:cs typeface="Microsoft Sans Serif"/>
              </a:rPr>
              <a:t>учебном</a:t>
            </a:r>
            <a:r>
              <a:rPr lang="ru-RU" sz="1800" kern="0" spc="60" dirty="0">
                <a:solidFill>
                  <a:srgbClr val="007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Heading" panose="02000505000000020004" pitchFamily="2" charset="0"/>
                <a:cs typeface="Microsoft Sans Serif"/>
              </a:rPr>
              <a:t> </a:t>
            </a:r>
            <a:r>
              <a:rPr lang="ru-RU" sz="1800" kern="0" spc="-40" dirty="0">
                <a:solidFill>
                  <a:srgbClr val="007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Heading" panose="02000505000000020004" pitchFamily="2" charset="0"/>
                <a:cs typeface="Microsoft Sans Serif"/>
              </a:rPr>
              <a:t>году</a:t>
            </a:r>
            <a:endParaRPr lang="ru-R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tka Heading" panose="02000505000000020004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433843" y="1492412"/>
            <a:ext cx="4507332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 flipH="1">
            <a:off x="6703616" y="4322618"/>
            <a:ext cx="1129743" cy="271608"/>
          </a:xfrm>
        </p:spPr>
        <p:txBody>
          <a:bodyPr>
            <a:normAutofit fontScale="62500" lnSpcReduction="20000"/>
          </a:bodyPr>
          <a:lstStyle/>
          <a:p>
            <a:pPr marL="384810" marR="5080" lvl="0" indent="914400" defTabSz="914400">
              <a:spcBef>
                <a:spcPts val="105"/>
              </a:spcBef>
            </a:pPr>
            <a:endParaRPr lang="ru-RU" sz="2200" kern="0" spc="-25" dirty="0">
              <a:solidFill>
                <a:prstClr val="black"/>
              </a:solidFill>
              <a:latin typeface="Sitka Banner" panose="02000505000000020004" pitchFamily="2" charset="0"/>
              <a:cs typeface="Microsoft Sans Serif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901" y="91440"/>
            <a:ext cx="908819" cy="448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34"/>
            <a:ext cx="7056438" cy="37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05855" y="1694587"/>
            <a:ext cx="6037175" cy="230832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    </a:t>
            </a:r>
            <a:r>
              <a:rPr lang="ru-RU" dirty="0" smtClean="0">
                <a:latin typeface="Sitka Heading" panose="02000505000000020004" pitchFamily="2" charset="0"/>
              </a:rPr>
              <a:t>Итоговые </a:t>
            </a:r>
            <a:r>
              <a:rPr lang="ru-RU" b="1" dirty="0">
                <a:latin typeface="Sitka Heading" panose="02000505000000020004" pitchFamily="2" charset="0"/>
              </a:rPr>
              <a:t>изложения</a:t>
            </a:r>
            <a:r>
              <a:rPr lang="ru-RU" dirty="0">
                <a:latin typeface="Sitka Heading" panose="02000505000000020004" pitchFamily="2" charset="0"/>
              </a:rPr>
              <a:t> комплектуются из ежегодно пополняемого открытого банка текстов для итогового изложения, размещенного на сайте ФГБНУ «ФИПИ</a:t>
            </a:r>
            <a:r>
              <a:rPr lang="ru-RU" dirty="0" smtClean="0">
                <a:latin typeface="Sitka Heading" panose="02000505000000020004" pitchFamily="2" charset="0"/>
              </a:rPr>
              <a:t>».</a:t>
            </a:r>
          </a:p>
          <a:p>
            <a:r>
              <a:rPr lang="ru-RU" dirty="0">
                <a:latin typeface="Sitka Heading" panose="02000505000000020004" pitchFamily="2" charset="0"/>
              </a:rPr>
              <a:t> </a:t>
            </a:r>
            <a:r>
              <a:rPr lang="ru-RU" dirty="0" smtClean="0">
                <a:latin typeface="Sitka Heading" panose="02000505000000020004" pitchFamily="2" charset="0"/>
              </a:rPr>
              <a:t>    </a:t>
            </a:r>
            <a:r>
              <a:rPr lang="ru-RU" dirty="0">
                <a:latin typeface="Sitka Heading" panose="02000505000000020004" pitchFamily="2" charset="0"/>
              </a:rPr>
              <a:t>Банк изложений размещается в открытом доступе на  официальном сайте ФГБНУ «ФИПИ».</a:t>
            </a:r>
          </a:p>
          <a:p>
            <a:r>
              <a:rPr lang="ru-RU" dirty="0" smtClean="0">
                <a:latin typeface="Sitka Heading" panose="02000505000000020004" pitchFamily="2" charset="0"/>
              </a:rPr>
              <a:t>     В </a:t>
            </a:r>
            <a:r>
              <a:rPr lang="ru-RU" dirty="0">
                <a:latin typeface="Sitka Heading" panose="02000505000000020004" pitchFamily="2" charset="0"/>
              </a:rPr>
              <a:t>банк изложений включены тексты отечественных авторов,  разработанные в </a:t>
            </a:r>
            <a:r>
              <a:rPr lang="ru-RU" dirty="0" smtClean="0">
                <a:latin typeface="Sitka Heading" panose="02000505000000020004" pitchFamily="2" charset="0"/>
              </a:rPr>
              <a:t>2014-2024 </a:t>
            </a:r>
            <a:r>
              <a:rPr lang="ru-RU" dirty="0">
                <a:latin typeface="Sitka Heading" panose="02000505000000020004" pitchFamily="2" charset="0"/>
              </a:rPr>
              <a:t>годах.</a:t>
            </a:r>
            <a:endParaRPr lang="ru-RU" dirty="0" smtClean="0">
              <a:latin typeface="Sitka Heading" panose="02000505000000020004" pitchFamily="2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199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6387" y="270164"/>
            <a:ext cx="5630893" cy="860734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ubheading" panose="02000505000000020004" pitchFamily="2" charset="0"/>
              </a:rPr>
              <a:t>Методические рекомендации по организации и проведению итогового изложения в </a:t>
            </a:r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ubheading" panose="02000505000000020004" pitchFamily="2" charset="0"/>
              </a:rPr>
              <a:t>2024/25 </a:t>
            </a:r>
            <a:r>
              <a:rPr lang="ru-RU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ubheading" panose="02000505000000020004" pitchFamily="2" charset="0"/>
              </a:rPr>
              <a:t>учебном году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3843" y="1420091"/>
            <a:ext cx="4507332" cy="72321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182880" y="1350817"/>
            <a:ext cx="6752386" cy="3604299"/>
          </a:xfrm>
        </p:spPr>
        <p:txBody>
          <a:bodyPr>
            <a:noAutofit/>
          </a:bodyPr>
          <a:lstStyle/>
          <a:p>
            <a:r>
              <a:rPr lang="ru-RU" sz="1600" dirty="0">
                <a:latin typeface="Sitka Banner" panose="02000505000000020004" pitchFamily="2" charset="0"/>
              </a:rPr>
              <a:t>Тексты итогового изложения распределены по трём разделам с учетом их содержательно-тематической направленности. </a:t>
            </a:r>
            <a:endParaRPr lang="ru-RU" sz="1600" dirty="0" smtClean="0">
              <a:latin typeface="Sitka Banner" panose="02000505000000020004" pitchFamily="2" charset="0"/>
            </a:endParaRPr>
          </a:p>
          <a:p>
            <a:r>
              <a:rPr lang="ru-RU" sz="1600" b="1" dirty="0" smtClean="0">
                <a:latin typeface="Sitka Banner" panose="02000505000000020004" pitchFamily="2" charset="0"/>
              </a:rPr>
              <a:t>Раздел </a:t>
            </a:r>
            <a:r>
              <a:rPr lang="ru-RU" sz="1600" b="1" dirty="0">
                <a:latin typeface="Sitka Banner" panose="02000505000000020004" pitchFamily="2" charset="0"/>
              </a:rPr>
              <a:t>1. Нравственные ценности</a:t>
            </a:r>
            <a:r>
              <a:rPr lang="ru-RU" sz="1600" dirty="0">
                <a:latin typeface="Sitka Banner" panose="02000505000000020004" pitchFamily="2" charset="0"/>
              </a:rPr>
              <a:t> Включены тексты о добре, счастье, любви, правде, дружбе, милосердии, творчестве; в них поднимаются вопросы, связанные с духовными ценностями, нравственным выбором человека, межличностными отношениями. </a:t>
            </a:r>
            <a:endParaRPr lang="ru-RU" sz="1600" dirty="0" smtClean="0">
              <a:latin typeface="Sitka Banner" panose="02000505000000020004" pitchFamily="2" charset="0"/>
            </a:endParaRPr>
          </a:p>
          <a:p>
            <a:r>
              <a:rPr lang="ru-RU" sz="1600" b="1" dirty="0" smtClean="0">
                <a:latin typeface="Sitka Banner" panose="02000505000000020004" pitchFamily="2" charset="0"/>
              </a:rPr>
              <a:t>Раздел </a:t>
            </a:r>
            <a:r>
              <a:rPr lang="ru-RU" sz="1600" b="1" dirty="0">
                <a:latin typeface="Sitka Banner" panose="02000505000000020004" pitchFamily="2" charset="0"/>
              </a:rPr>
              <a:t>2. Мир природы </a:t>
            </a:r>
            <a:r>
              <a:rPr lang="ru-RU" sz="1600" dirty="0">
                <a:latin typeface="Sitka Banner" panose="02000505000000020004" pitchFamily="2" charset="0"/>
              </a:rPr>
              <a:t>Включены тексты о красоте окружающего мира, поводках животных, их дружбе с человеком; тексты побуждают задуматься об экологических проблемах, жизненных уроках, которые природа преподает человеку. </a:t>
            </a:r>
            <a:endParaRPr lang="ru-RU" sz="1600" dirty="0" smtClean="0">
              <a:latin typeface="Sitka Banner" panose="02000505000000020004" pitchFamily="2" charset="0"/>
            </a:endParaRPr>
          </a:p>
          <a:p>
            <a:r>
              <a:rPr lang="ru-RU" sz="1600" b="1" dirty="0" smtClean="0">
                <a:latin typeface="Sitka Banner" panose="02000505000000020004" pitchFamily="2" charset="0"/>
              </a:rPr>
              <a:t>Раздел </a:t>
            </a:r>
            <a:r>
              <a:rPr lang="ru-RU" sz="1600" b="1" dirty="0">
                <a:latin typeface="Sitka Banner" panose="02000505000000020004" pitchFamily="2" charset="0"/>
              </a:rPr>
              <a:t>3. События истории </a:t>
            </a:r>
            <a:r>
              <a:rPr lang="ru-RU" sz="1600" dirty="0">
                <a:latin typeface="Sitka Banner" panose="02000505000000020004" pitchFamily="2" charset="0"/>
              </a:rPr>
              <a:t>Включены страницы биографий выдающихся деятелей культуры, науки и техники, а также тексты, позволяющие вспомнить важные события отечественной истории мирного и военного времени, подвиги на фронте и в тылу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34"/>
            <a:ext cx="7056438" cy="37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854" y="55659"/>
            <a:ext cx="961412" cy="540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491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Sitka Banner" panose="02000505000000020004" pitchFamily="2" charset="0"/>
              </a:rPr>
              <a:t>  Методические </a:t>
            </a:r>
            <a:r>
              <a:rPr lang="ru-RU" sz="2400" dirty="0">
                <a:latin typeface="Sitka Banner" panose="02000505000000020004" pitchFamily="2" charset="0"/>
              </a:rPr>
              <a:t>рекомендации по организации и проведению итогового сочинения (изложения) в </a:t>
            </a:r>
            <a:r>
              <a:rPr lang="ru-RU" sz="2400" dirty="0" smtClean="0">
                <a:latin typeface="Sitka Banner" panose="02000505000000020004" pitchFamily="2" charset="0"/>
              </a:rPr>
              <a:t>2024/25 </a:t>
            </a:r>
            <a:r>
              <a:rPr lang="ru-RU" sz="2400" dirty="0">
                <a:latin typeface="Sitka Banner" panose="02000505000000020004" pitchFamily="2" charset="0"/>
              </a:rPr>
              <a:t>учебном </a:t>
            </a:r>
            <a:r>
              <a:rPr lang="ru-RU" sz="2400" dirty="0" smtClean="0">
                <a:latin typeface="Sitka Banner" panose="02000505000000020004" pitchFamily="2" charset="0"/>
              </a:rPr>
              <a:t>году</a:t>
            </a:r>
          </a:p>
          <a:p>
            <a:endParaRPr lang="ru-RU" sz="2400" dirty="0">
              <a:latin typeface="Sitka Banner" panose="02000505000000020004" pitchFamily="2" charset="0"/>
            </a:endParaRPr>
          </a:p>
          <a:p>
            <a:pPr algn="ctr"/>
            <a:r>
              <a:rPr lang="en-US" sz="2000" dirty="0">
                <a:latin typeface="Sitka Banner" panose="02000505000000020004" pitchFamily="2" charset="0"/>
                <a:hlinkClick r:id="rId2"/>
              </a:rPr>
              <a:t>https://</a:t>
            </a:r>
            <a:r>
              <a:rPr lang="en-US" sz="2000" dirty="0" smtClean="0">
                <a:latin typeface="Sitka Banner" panose="02000505000000020004" pitchFamily="2" charset="0"/>
                <a:hlinkClick r:id="rId2"/>
              </a:rPr>
              <a:t>fipi.ru/itogovoe-sochinenie</a:t>
            </a:r>
            <a:endParaRPr lang="ru-RU" sz="2000" dirty="0" smtClean="0">
              <a:latin typeface="Sitka Banner" panose="02000505000000020004" pitchFamily="2" charset="0"/>
            </a:endParaRPr>
          </a:p>
          <a:p>
            <a:endParaRPr lang="ru-RU" sz="2400" dirty="0">
              <a:latin typeface="Sitka Banner" panose="02000505000000020004" pitchFamily="2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854" y="55659"/>
            <a:ext cx="961412" cy="540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34"/>
            <a:ext cx="7056438" cy="37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15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345" y="677334"/>
            <a:ext cx="7204363" cy="3418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8615" y="922626"/>
            <a:ext cx="1274079" cy="72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62" y="5435600"/>
            <a:ext cx="7056438" cy="249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34"/>
            <a:ext cx="7056438" cy="37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7649" y="49562"/>
            <a:ext cx="926071" cy="520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1688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3843" y="402829"/>
            <a:ext cx="4507332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3843" y="1079257"/>
            <a:ext cx="4507332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263726" y="402828"/>
            <a:ext cx="6564625" cy="4740672"/>
          </a:xfrm>
        </p:spPr>
        <p:txBody>
          <a:bodyPr>
            <a:noAutofit/>
          </a:bodyPr>
          <a:lstStyle/>
          <a:p>
            <a:r>
              <a:rPr lang="ru-RU" sz="1800" b="1" dirty="0">
                <a:latin typeface="Sitka Banner" panose="02000505000000020004" pitchFamily="2" charset="0"/>
              </a:rPr>
              <a:t>В состав комиссии по проверке итогового сочинения (изложения</a:t>
            </a:r>
            <a:r>
              <a:rPr lang="ru-RU" sz="1800" b="1" dirty="0" smtClean="0">
                <a:latin typeface="Sitka Banner" panose="02000505000000020004" pitchFamily="2" charset="0"/>
              </a:rPr>
              <a:t>) должны </a:t>
            </a:r>
            <a:r>
              <a:rPr lang="ru-RU" sz="1800" b="1" dirty="0">
                <a:latin typeface="Sitka Banner" panose="02000505000000020004" pitchFamily="2" charset="0"/>
              </a:rPr>
              <a:t>входить специалисты, соответствующие </a:t>
            </a:r>
            <a:r>
              <a:rPr lang="ru-RU" sz="1800" b="1" dirty="0" smtClean="0">
                <a:latin typeface="Sitka Banner" panose="02000505000000020004" pitchFamily="2" charset="0"/>
              </a:rPr>
              <a:t>следующим требованиям </a:t>
            </a:r>
            <a:r>
              <a:rPr lang="ru-RU" sz="1800" b="1" dirty="0">
                <a:latin typeface="Sitka Banner" panose="02000505000000020004" pitchFamily="2" charset="0"/>
              </a:rPr>
              <a:t>(далее – эксперты</a:t>
            </a:r>
            <a:r>
              <a:rPr lang="ru-RU" sz="1800" b="1" dirty="0" smtClean="0">
                <a:latin typeface="Sitka Banner" panose="02000505000000020004" pitchFamily="2" charset="0"/>
              </a:rPr>
              <a:t>):</a:t>
            </a:r>
          </a:p>
          <a:p>
            <a:endParaRPr lang="ru-RU" sz="1800" b="1" dirty="0">
              <a:latin typeface="Sitka Banner" panose="02000505000000020004" pitchFamily="2" charset="0"/>
            </a:endParaRPr>
          </a:p>
          <a:p>
            <a:r>
              <a:rPr lang="ru-RU" sz="1600" dirty="0">
                <a:latin typeface="Sitka Banner" panose="02000505000000020004" pitchFamily="2" charset="0"/>
              </a:rPr>
              <a:t>а) владение необходимой нормативной базой (нормативными правовыми актами</a:t>
            </a:r>
            <a:r>
              <a:rPr lang="ru-RU" sz="1600" dirty="0" smtClean="0">
                <a:latin typeface="Sitka Banner" panose="02000505000000020004" pitchFamily="2" charset="0"/>
              </a:rPr>
              <a:t>, регламентирующими </a:t>
            </a:r>
            <a:r>
              <a:rPr lang="ru-RU" sz="1600" dirty="0">
                <a:latin typeface="Sitka Banner" panose="02000505000000020004" pitchFamily="2" charset="0"/>
              </a:rPr>
              <a:t>проведение итогового сочинения (изложения);</a:t>
            </a:r>
            <a:r>
              <a:rPr lang="ru-RU" sz="1600" dirty="0" smtClean="0">
                <a:latin typeface="Sitka Banner" panose="02000505000000020004" pitchFamily="2" charset="0"/>
              </a:rPr>
              <a:t>методическими рекомендациями </a:t>
            </a:r>
            <a:r>
              <a:rPr lang="ru-RU" sz="1600" dirty="0">
                <a:latin typeface="Sitka Banner" panose="02000505000000020004" pitchFamily="2" charset="0"/>
              </a:rPr>
              <a:t>по организации и проведению итогового сочинения (изложения);</a:t>
            </a:r>
          </a:p>
          <a:p>
            <a:r>
              <a:rPr lang="ru-RU" sz="1600" dirty="0">
                <a:latin typeface="Sitka Banner" panose="02000505000000020004" pitchFamily="2" charset="0"/>
              </a:rPr>
              <a:t>б) владение необходимыми предметными компетенциями:</a:t>
            </a:r>
          </a:p>
          <a:p>
            <a:r>
              <a:rPr lang="ru-RU" sz="1600" dirty="0">
                <a:latin typeface="Sitka Banner" panose="02000505000000020004" pitchFamily="2" charset="0"/>
              </a:rPr>
              <a:t>иметь высшее образование по специальности «Русский язык и литература» </a:t>
            </a:r>
            <a:r>
              <a:rPr lang="ru-RU" sz="1600" dirty="0" smtClean="0">
                <a:latin typeface="Sitka Banner" panose="02000505000000020004" pitchFamily="2" charset="0"/>
              </a:rPr>
              <a:t>с квалификацией </a:t>
            </a:r>
            <a:r>
              <a:rPr lang="ru-RU" sz="1600" dirty="0">
                <a:latin typeface="Sitka Banner" panose="02000505000000020004" pitchFamily="2" charset="0"/>
              </a:rPr>
              <a:t>«Учитель русского языка и литературы»;</a:t>
            </a:r>
          </a:p>
          <a:p>
            <a:r>
              <a:rPr lang="ru-RU" sz="1600" dirty="0">
                <a:latin typeface="Sitka Banner" panose="02000505000000020004" pitchFamily="2" charset="0"/>
              </a:rPr>
              <a:t>в) наличие опыта проверки сочинений (изложений) в выпускных </a:t>
            </a:r>
            <a:r>
              <a:rPr lang="ru-RU" sz="1600" dirty="0" smtClean="0">
                <a:latin typeface="Sitka Banner" panose="02000505000000020004" pitchFamily="2" charset="0"/>
              </a:rPr>
              <a:t>классах образовательных </a:t>
            </a:r>
            <a:r>
              <a:rPr lang="ru-RU" sz="1600" dirty="0">
                <a:latin typeface="Sitka Banner" panose="02000505000000020004" pitchFamily="2" charset="0"/>
              </a:rPr>
              <a:t>организаций, реализующих программы среднего </a:t>
            </a:r>
            <a:r>
              <a:rPr lang="ru-RU" sz="1600" dirty="0" smtClean="0">
                <a:latin typeface="Sitka Banner" panose="02000505000000020004" pitchFamily="2" charset="0"/>
              </a:rPr>
              <a:t>общего образования</a:t>
            </a:r>
            <a:r>
              <a:rPr lang="ru-RU" sz="1600" dirty="0">
                <a:latin typeface="Sitka Banner" panose="02000505000000020004" pitchFamily="2" charset="0"/>
              </a:rPr>
              <a:t>;</a:t>
            </a:r>
          </a:p>
          <a:p>
            <a:r>
              <a:rPr lang="ru-RU" sz="1600" dirty="0">
                <a:latin typeface="Sitka Banner" panose="02000505000000020004" pitchFamily="2" charset="0"/>
              </a:rPr>
              <a:t>г) владение содержанием примерных образовательных программ основного общего </a:t>
            </a:r>
            <a:r>
              <a:rPr lang="ru-RU" sz="1600" dirty="0" smtClean="0">
                <a:latin typeface="Sitka Banner" panose="02000505000000020004" pitchFamily="2" charset="0"/>
              </a:rPr>
              <a:t>и среднего </a:t>
            </a:r>
            <a:r>
              <a:rPr lang="ru-RU" sz="1600" dirty="0">
                <a:latin typeface="Sitka Banner" panose="02000505000000020004" pitchFamily="2" charset="0"/>
              </a:rPr>
              <a:t>общего образования;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34"/>
            <a:ext cx="7056438" cy="37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854" y="55659"/>
            <a:ext cx="961412" cy="540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644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3843" y="402829"/>
            <a:ext cx="4507332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3843" y="1079257"/>
            <a:ext cx="4507332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320747" y="505692"/>
            <a:ext cx="6486221" cy="4502727"/>
          </a:xfrm>
        </p:spPr>
        <p:txBody>
          <a:bodyPr>
            <a:normAutofit fontScale="92500"/>
          </a:bodyPr>
          <a:lstStyle/>
          <a:p>
            <a:pPr>
              <a:spcBef>
                <a:spcPts val="0"/>
              </a:spcBef>
            </a:pPr>
            <a:r>
              <a:rPr lang="ru-RU" sz="1800" b="1" dirty="0">
                <a:latin typeface="Sitka Banner" panose="02000505000000020004" pitchFamily="2" charset="0"/>
              </a:rPr>
              <a:t>В состав комиссии по проверке итогового сочинения (изложения) </a:t>
            </a:r>
            <a:r>
              <a:rPr lang="ru-RU" sz="1800" b="1" dirty="0" smtClean="0">
                <a:latin typeface="Sitka Banner" panose="02000505000000020004" pitchFamily="2" charset="0"/>
              </a:rPr>
              <a:t>должны входить </a:t>
            </a:r>
            <a:r>
              <a:rPr lang="ru-RU" sz="1800" b="1" dirty="0">
                <a:latin typeface="Sitka Banner" panose="02000505000000020004" pitchFamily="2" charset="0"/>
              </a:rPr>
              <a:t>специалисты, соответствующие следующим требованиям (</a:t>
            </a:r>
            <a:r>
              <a:rPr lang="ru-RU" sz="1800" b="1" dirty="0" smtClean="0">
                <a:latin typeface="Sitka Banner" panose="02000505000000020004" pitchFamily="2" charset="0"/>
              </a:rPr>
              <a:t>далее – </a:t>
            </a:r>
            <a:r>
              <a:rPr lang="ru-RU" sz="1800" b="1" dirty="0">
                <a:latin typeface="Sitka Banner" panose="02000505000000020004" pitchFamily="2" charset="0"/>
              </a:rPr>
              <a:t>эксперты</a:t>
            </a:r>
            <a:r>
              <a:rPr lang="ru-RU" sz="1800" b="1" dirty="0" smtClean="0">
                <a:latin typeface="Sitka Banner" panose="02000505000000020004" pitchFamily="2" charset="0"/>
              </a:rPr>
              <a:t>):</a:t>
            </a:r>
          </a:p>
          <a:p>
            <a:pPr>
              <a:spcBef>
                <a:spcPts val="0"/>
              </a:spcBef>
            </a:pPr>
            <a:endParaRPr lang="ru-RU" sz="1800" b="1" dirty="0">
              <a:latin typeface="Sitka Banner" panose="02000505000000020004" pitchFamily="2" charset="0"/>
            </a:endParaRPr>
          </a:p>
          <a:p>
            <a:pPr>
              <a:spcBef>
                <a:spcPts val="0"/>
              </a:spcBef>
            </a:pPr>
            <a:r>
              <a:rPr lang="ru-RU" sz="1800" dirty="0">
                <a:latin typeface="Sitka Banner" panose="02000505000000020004" pitchFamily="2" charset="0"/>
              </a:rPr>
              <a:t>д) владение компетенциями, необходимыми для проверки сочинения (изложения):</a:t>
            </a:r>
          </a:p>
          <a:p>
            <a:pPr marL="285750" indent="-28575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ru-RU" sz="1800" dirty="0" smtClean="0">
                <a:latin typeface="Sitka Banner" panose="02000505000000020004" pitchFamily="2" charset="0"/>
              </a:rPr>
              <a:t>     знание </a:t>
            </a:r>
            <a:r>
              <a:rPr lang="ru-RU" sz="1800" dirty="0">
                <a:latin typeface="Sitka Banner" panose="02000505000000020004" pitchFamily="2" charset="0"/>
              </a:rPr>
              <a:t>общих научно-методических подходов к проверке и </a:t>
            </a:r>
            <a:r>
              <a:rPr lang="ru-RU" sz="1800" dirty="0" smtClean="0">
                <a:latin typeface="Sitka Banner" panose="02000505000000020004" pitchFamily="2" charset="0"/>
              </a:rPr>
              <a:t>оцениванию сочинения </a:t>
            </a:r>
            <a:r>
              <a:rPr lang="ru-RU" sz="1800" dirty="0">
                <a:latin typeface="Sitka Banner" panose="02000505000000020004" pitchFamily="2" charset="0"/>
              </a:rPr>
              <a:t>(изложения);</a:t>
            </a:r>
          </a:p>
          <a:p>
            <a:pPr marL="285750" indent="-28575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ru-RU" sz="1800" dirty="0" smtClean="0">
                <a:latin typeface="Sitka Banner" panose="02000505000000020004" pitchFamily="2" charset="0"/>
              </a:rPr>
              <a:t>     умение </a:t>
            </a:r>
            <a:r>
              <a:rPr lang="ru-RU" sz="1800" dirty="0">
                <a:latin typeface="Sitka Banner" panose="02000505000000020004" pitchFamily="2" charset="0"/>
              </a:rPr>
              <a:t>объективно оценивать сочинения (изложения);</a:t>
            </a:r>
          </a:p>
          <a:p>
            <a:pPr marL="285750" indent="-28575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ru-RU" sz="1800" dirty="0" smtClean="0">
                <a:latin typeface="Sitka Banner" panose="02000505000000020004" pitchFamily="2" charset="0"/>
              </a:rPr>
              <a:t>     умение </a:t>
            </a:r>
            <a:r>
              <a:rPr lang="ru-RU" sz="1800" dirty="0">
                <a:latin typeface="Sitka Banner" panose="02000505000000020004" pitchFamily="2" charset="0"/>
              </a:rPr>
              <a:t>применять установленные критерии и нормативы оценки;</a:t>
            </a:r>
          </a:p>
          <a:p>
            <a:pPr marL="285750" indent="-28575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ru-RU" sz="1800" dirty="0" smtClean="0">
                <a:latin typeface="Sitka Banner" panose="02000505000000020004" pitchFamily="2" charset="0"/>
              </a:rPr>
              <a:t>     умение </a:t>
            </a:r>
            <a:r>
              <a:rPr lang="ru-RU" sz="1800" dirty="0">
                <a:latin typeface="Sitka Banner" panose="02000505000000020004" pitchFamily="2" charset="0"/>
              </a:rPr>
              <a:t>разграничивать ошибки и недочёты различного типа;</a:t>
            </a:r>
          </a:p>
          <a:p>
            <a:pPr marL="285750" indent="-28575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ru-RU" sz="1800" dirty="0" smtClean="0">
                <a:latin typeface="Sitka Banner" panose="02000505000000020004" pitchFamily="2" charset="0"/>
              </a:rPr>
              <a:t>     умение </a:t>
            </a:r>
            <a:r>
              <a:rPr lang="ru-RU" sz="1800" dirty="0">
                <a:latin typeface="Sitka Banner" panose="02000505000000020004" pitchFamily="2" charset="0"/>
              </a:rPr>
              <a:t>выявлять в работе однотипные и негрубые ошибки;</a:t>
            </a:r>
          </a:p>
          <a:p>
            <a:pPr marL="285750" indent="-28575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ru-RU" sz="1800" dirty="0" smtClean="0">
                <a:latin typeface="Sitka Banner" panose="02000505000000020004" pitchFamily="2" charset="0"/>
              </a:rPr>
              <a:t>     умение </a:t>
            </a:r>
            <a:r>
              <a:rPr lang="ru-RU" sz="1800" dirty="0">
                <a:latin typeface="Sitka Banner" panose="02000505000000020004" pitchFamily="2" charset="0"/>
              </a:rPr>
              <a:t>классифицировать ошибки в сочинениях (изложениях);</a:t>
            </a:r>
          </a:p>
          <a:p>
            <a:pPr marL="285750" indent="-28575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ru-RU" sz="1800" dirty="0" smtClean="0">
                <a:latin typeface="Sitka Banner" panose="02000505000000020004" pitchFamily="2" charset="0"/>
              </a:rPr>
              <a:t>     умение </a:t>
            </a:r>
            <a:r>
              <a:rPr lang="ru-RU" sz="1800" dirty="0">
                <a:latin typeface="Sitka Banner" panose="02000505000000020004" pitchFamily="2" charset="0"/>
              </a:rPr>
              <a:t>оформлять результаты проверки, соблюдая </a:t>
            </a:r>
            <a:endParaRPr lang="ru-RU" sz="1800" dirty="0" smtClean="0">
              <a:latin typeface="Sitka Banner" panose="02000505000000020004" pitchFamily="2" charset="0"/>
            </a:endParaRPr>
          </a:p>
          <a:p>
            <a:pPr marL="285750" indent="-28575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ru-RU" sz="1800" dirty="0">
                <a:latin typeface="Sitka Banner" panose="02000505000000020004" pitchFamily="2" charset="0"/>
              </a:rPr>
              <a:t> </a:t>
            </a:r>
            <a:r>
              <a:rPr lang="ru-RU" sz="1800" dirty="0" smtClean="0">
                <a:latin typeface="Sitka Banner" panose="02000505000000020004" pitchFamily="2" charset="0"/>
              </a:rPr>
              <a:t>    установленные </a:t>
            </a:r>
            <a:r>
              <a:rPr lang="ru-RU" sz="1800" dirty="0">
                <a:latin typeface="Sitka Banner" panose="02000505000000020004" pitchFamily="2" charset="0"/>
              </a:rPr>
              <a:t>требования;</a:t>
            </a:r>
          </a:p>
          <a:p>
            <a:pPr marL="285750" indent="-28575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ru-RU" sz="1800" dirty="0" smtClean="0">
                <a:latin typeface="Sitka Banner" panose="02000505000000020004" pitchFamily="2" charset="0"/>
              </a:rPr>
              <a:t>     умение </a:t>
            </a:r>
            <a:r>
              <a:rPr lang="ru-RU" sz="1800" dirty="0">
                <a:latin typeface="Sitka Banner" panose="02000505000000020004" pitchFamily="2" charset="0"/>
              </a:rPr>
              <a:t>обобщать результаты.</a:t>
            </a:r>
          </a:p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34"/>
            <a:ext cx="7056438" cy="37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854" y="55659"/>
            <a:ext cx="961412" cy="540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512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7150" y="127001"/>
            <a:ext cx="4507332" cy="640211"/>
          </a:xfrm>
        </p:spPr>
        <p:txBody>
          <a:bodyPr/>
          <a:lstStyle/>
          <a:p>
            <a:r>
              <a:rPr lang="ru-RU" dirty="0">
                <a:latin typeface="Sitka Banner" panose="02000505000000020004" pitchFamily="2" charset="0"/>
              </a:rPr>
              <a:t>ОБЩАЯ ИНФОРМАЦИЯ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3843" y="1079257"/>
            <a:ext cx="4507332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196012" y="990601"/>
            <a:ext cx="6860426" cy="4038599"/>
          </a:xfrm>
        </p:spPr>
        <p:txBody>
          <a:bodyPr>
            <a:noAutofit/>
          </a:bodyPr>
          <a:lstStyle/>
          <a:p>
            <a:r>
              <a:rPr lang="ru-RU" sz="1800" dirty="0">
                <a:latin typeface="Sitka Banner" panose="02000505000000020004" pitchFamily="2" charset="0"/>
              </a:rPr>
              <a:t>Работы выпускников оцениваются по системе «зачёт-незачёт» и являются допуском к ЕГЭ</a:t>
            </a:r>
            <a:r>
              <a:rPr lang="ru-RU" sz="1800" dirty="0" smtClean="0">
                <a:latin typeface="Sitka Banner" panose="02000505000000020004" pitchFamily="2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800" dirty="0" smtClean="0">
                <a:latin typeface="Sitka Banner" panose="02000505000000020004" pitchFamily="2" charset="0"/>
              </a:rPr>
              <a:t>На </a:t>
            </a:r>
            <a:r>
              <a:rPr lang="ru-RU" sz="1800" dirty="0">
                <a:latin typeface="Sitka Banner" panose="02000505000000020004" pitchFamily="2" charset="0"/>
              </a:rPr>
              <a:t>работу дается 3 часа 55 </a:t>
            </a:r>
            <a:r>
              <a:rPr lang="ru-RU" sz="1800" dirty="0" smtClean="0">
                <a:latin typeface="Sitka Banner" panose="02000505000000020004" pitchFamily="2" charset="0"/>
              </a:rPr>
              <a:t>минут </a:t>
            </a:r>
            <a:r>
              <a:rPr lang="ru-RU" sz="1600" u="sng" kern="0" dirty="0" smtClean="0">
                <a:uFill>
                  <a:solidFill>
                    <a:srgbClr val="496890"/>
                  </a:solidFill>
                </a:u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</a:t>
            </a:r>
            <a:r>
              <a:rPr lang="ru-RU" sz="1600" u="sng" kern="0" dirty="0">
                <a:uFill>
                  <a:solidFill>
                    <a:srgbClr val="496890"/>
                  </a:solidFill>
                </a:u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235</a:t>
            </a:r>
            <a:r>
              <a:rPr lang="ru-RU" sz="1600" u="sng" kern="0" spc="-20" dirty="0">
                <a:uFill>
                  <a:solidFill>
                    <a:srgbClr val="496890"/>
                  </a:solidFill>
                </a:u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1600" u="sng" kern="0" spc="-10" dirty="0">
                <a:uFill>
                  <a:solidFill>
                    <a:srgbClr val="496890"/>
                  </a:solidFill>
                </a:u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МИНУТ)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800" dirty="0" smtClean="0">
                <a:latin typeface="Sitka Banner" panose="02000505000000020004" pitchFamily="2" charset="0"/>
              </a:rPr>
              <a:t>Темы </a:t>
            </a:r>
            <a:r>
              <a:rPr lang="ru-RU" sz="1800" dirty="0">
                <a:latin typeface="Sitka Banner" panose="02000505000000020004" pitchFamily="2" charset="0"/>
              </a:rPr>
              <a:t>сочинений (из шести нужно выбрать одну) станут известны выпускникам за 15 минут до начала экзамена. </a:t>
            </a:r>
            <a:endParaRPr lang="ru-RU" sz="1800" dirty="0" smtClean="0">
              <a:latin typeface="Sitka Banner" panose="02000505000000020004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8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800" dirty="0" smtClean="0"/>
          </a:p>
          <a:p>
            <a:r>
              <a:rPr lang="ru-RU" sz="1800" dirty="0">
                <a:latin typeface="Sitka Text" panose="02000505000000020004" pitchFamily="2" charset="0"/>
              </a:rPr>
              <a:t> </a:t>
            </a:r>
            <a:r>
              <a:rPr lang="ru-RU" sz="1800" dirty="0" smtClean="0">
                <a:latin typeface="Sitka Text" panose="02000505000000020004" pitchFamily="2" charset="0"/>
              </a:rPr>
              <a:t>   </a:t>
            </a:r>
            <a:r>
              <a:rPr lang="ru-RU" sz="1800" dirty="0" smtClean="0">
                <a:latin typeface="Sitka Heading" panose="02000505000000020004" pitchFamily="2" charset="0"/>
              </a:rPr>
              <a:t>Для </a:t>
            </a:r>
            <a:r>
              <a:rPr lang="ru-RU" sz="1800" dirty="0">
                <a:latin typeface="Sitka Heading" panose="02000505000000020004" pitchFamily="2" charset="0"/>
              </a:rPr>
              <a:t>участников итогового сочинения (изложения) с ОВЗ, </a:t>
            </a:r>
            <a:r>
              <a:rPr lang="ru-RU" sz="1800" dirty="0" smtClean="0">
                <a:latin typeface="Sitka Heading" panose="02000505000000020004" pitchFamily="2" charset="0"/>
              </a:rPr>
              <a:t>детей-инвалидов </a:t>
            </a:r>
            <a:r>
              <a:rPr lang="ru-RU" sz="1800" dirty="0">
                <a:latin typeface="Sitka Heading" panose="02000505000000020004" pitchFamily="2" charset="0"/>
              </a:rPr>
              <a:t>и инвалидов </a:t>
            </a:r>
            <a:r>
              <a:rPr lang="ru-RU" sz="1800" dirty="0" smtClean="0">
                <a:latin typeface="Sitka Heading" panose="02000505000000020004" pitchFamily="2" charset="0"/>
              </a:rPr>
              <a:t>продолжительность </a:t>
            </a:r>
            <a:r>
              <a:rPr lang="ru-RU" sz="1800" dirty="0">
                <a:latin typeface="Sitka Heading" panose="02000505000000020004" pitchFamily="2" charset="0"/>
              </a:rPr>
              <a:t>написания </a:t>
            </a:r>
            <a:r>
              <a:rPr lang="ru-RU" sz="1800" dirty="0" smtClean="0">
                <a:latin typeface="Sitka Heading" panose="02000505000000020004" pitchFamily="2" charset="0"/>
              </a:rPr>
              <a:t>итогового сочинения </a:t>
            </a:r>
            <a:r>
              <a:rPr lang="ru-RU" sz="1800" dirty="0">
                <a:latin typeface="Sitka Heading" panose="02000505000000020004" pitchFamily="2" charset="0"/>
              </a:rPr>
              <a:t>(изложения) увеличивается на </a:t>
            </a:r>
            <a:r>
              <a:rPr lang="ru-RU" sz="1800" b="1" dirty="0">
                <a:solidFill>
                  <a:srgbClr val="FF0000"/>
                </a:solidFill>
                <a:latin typeface="Sitka Heading" panose="02000505000000020004" pitchFamily="2" charset="0"/>
              </a:rPr>
              <a:t>1,5 часа </a:t>
            </a:r>
            <a:r>
              <a:rPr lang="ru-RU" sz="1800" dirty="0" smtClean="0">
                <a:latin typeface="Sitka Heading" panose="02000505000000020004" pitchFamily="2" charset="0"/>
              </a:rPr>
              <a:t>.</a:t>
            </a:r>
            <a:endParaRPr lang="ru-RU" sz="1800" dirty="0">
              <a:latin typeface="Sitka Heading" panose="02000505000000020004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0149" y="127001"/>
            <a:ext cx="1274079" cy="72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6" y="5637214"/>
            <a:ext cx="703847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36474"/>
            <a:ext cx="7056438" cy="807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854" y="51654"/>
            <a:ext cx="968541" cy="544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84048" y="4177145"/>
            <a:ext cx="60514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4780" marR="508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ru-RU" sz="1400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Banner" panose="02000505000000020004" pitchFamily="2" charset="0"/>
                <a:ea typeface="+mn-ea"/>
                <a:cs typeface="Calibri Light"/>
              </a:rPr>
              <a:t>Методические рекомендации по организации и проведению </a:t>
            </a:r>
            <a:r>
              <a:rPr lang="ru-RU" sz="1400" kern="1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Banner" panose="02000505000000020004" pitchFamily="2" charset="0"/>
                <a:ea typeface="+mn-ea"/>
                <a:cs typeface="Calibri Light"/>
              </a:rPr>
              <a:t>итогового сочинения </a:t>
            </a:r>
            <a:r>
              <a:rPr lang="ru-RU" sz="1400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Banner" panose="02000505000000020004" pitchFamily="2" charset="0"/>
                <a:ea typeface="+mn-ea"/>
                <a:cs typeface="Calibri Light"/>
              </a:rPr>
              <a:t>(изложения) в 2024/25 учебном году</a:t>
            </a:r>
          </a:p>
        </p:txBody>
      </p:sp>
    </p:spTree>
    <p:extLst>
      <p:ext uri="{BB962C8B-B14F-4D97-AF65-F5344CB8AC3E}">
        <p14:creationId xmlns:p14="http://schemas.microsoft.com/office/powerpoint/2010/main" val="119295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flipV="1">
            <a:off x="433843" y="-609600"/>
            <a:ext cx="4507332" cy="71966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433843" y="-499534"/>
            <a:ext cx="4507332" cy="296333"/>
          </a:xfrm>
        </p:spPr>
        <p:txBody>
          <a:bodyPr>
            <a:normAutofit fontScale="92500" lnSpcReduction="20000"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156811" y="931334"/>
            <a:ext cx="6655701" cy="3894667"/>
          </a:xfrm>
        </p:spPr>
        <p:txBody>
          <a:bodyPr>
            <a:noAutofit/>
          </a:bodyPr>
          <a:lstStyle/>
          <a:p>
            <a:pPr>
              <a:lnSpc>
                <a:spcPts val="2000"/>
              </a:lnSpc>
              <a:spcBef>
                <a:spcPts val="0"/>
              </a:spcBef>
            </a:pPr>
            <a:r>
              <a:rPr lang="ru-RU" sz="1800" dirty="0">
                <a:latin typeface="Sitka Banner" panose="02000505000000020004" pitchFamily="2" charset="0"/>
              </a:rPr>
              <a:t>5.1.1. Проверка итогового сочинения (изложения) завершается в срок, </a:t>
            </a:r>
            <a:r>
              <a:rPr lang="ru-RU" sz="1800" dirty="0" smtClean="0">
                <a:latin typeface="Sitka Banner" panose="02000505000000020004" pitchFamily="2" charset="0"/>
              </a:rPr>
              <a:t>установленный пунктом </a:t>
            </a:r>
            <a:r>
              <a:rPr lang="ru-RU" sz="1800" dirty="0">
                <a:latin typeface="Sitka Banner" panose="02000505000000020004" pitchFamily="2" charset="0"/>
              </a:rPr>
              <a:t>29 Порядка.</a:t>
            </a:r>
          </a:p>
          <a:p>
            <a:pPr>
              <a:lnSpc>
                <a:spcPts val="2000"/>
              </a:lnSpc>
              <a:spcBef>
                <a:spcPts val="0"/>
              </a:spcBef>
            </a:pPr>
            <a:r>
              <a:rPr lang="ru-RU" sz="1800" dirty="0">
                <a:latin typeface="Sitka Banner" panose="02000505000000020004" pitchFamily="2" charset="0"/>
              </a:rPr>
              <a:t>5.1.2. Итоговые сочинения (изложения) оцениваются по системе «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Banner" panose="02000505000000020004" pitchFamily="2" charset="0"/>
              </a:rPr>
              <a:t>зачет</a:t>
            </a:r>
            <a:r>
              <a:rPr lang="ru-RU" sz="1800" dirty="0">
                <a:latin typeface="Sitka Banner" panose="02000505000000020004" pitchFamily="2" charset="0"/>
              </a:rPr>
              <a:t>» или «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Banner" panose="02000505000000020004" pitchFamily="2" charset="0"/>
              </a:rPr>
              <a:t>незачет</a:t>
            </a:r>
            <a:r>
              <a:rPr lang="ru-RU" sz="1800" dirty="0">
                <a:latin typeface="Sitka Banner" panose="02000505000000020004" pitchFamily="2" charset="0"/>
              </a:rPr>
              <a:t>» </a:t>
            </a:r>
            <a:r>
              <a:rPr lang="ru-RU" sz="1800" dirty="0" smtClean="0">
                <a:latin typeface="Sitka Banner" panose="02000505000000020004" pitchFamily="2" charset="0"/>
              </a:rPr>
              <a:t>по критериям</a:t>
            </a:r>
            <a:r>
              <a:rPr lang="ru-RU" sz="1800" dirty="0">
                <a:latin typeface="Sitka Banner" panose="02000505000000020004" pitchFamily="2" charset="0"/>
              </a:rPr>
              <a:t>, разработанным </a:t>
            </a:r>
            <a:r>
              <a:rPr lang="ru-RU" sz="1800" dirty="0" err="1">
                <a:latin typeface="Sitka Banner" panose="02000505000000020004" pitchFamily="2" charset="0"/>
              </a:rPr>
              <a:t>Рособрнадзором</a:t>
            </a:r>
            <a:r>
              <a:rPr lang="ru-RU" sz="1800" dirty="0">
                <a:latin typeface="Sitka Banner" panose="02000505000000020004" pitchFamily="2" charset="0"/>
              </a:rPr>
              <a:t> (см. Приложение 9):</a:t>
            </a:r>
          </a:p>
          <a:p>
            <a:pPr>
              <a:lnSpc>
                <a:spcPts val="2000"/>
              </a:lnSpc>
              <a:spcBef>
                <a:spcPts val="0"/>
              </a:spcBef>
            </a:pPr>
            <a:r>
              <a:rPr lang="ru-RU" sz="1800" dirty="0">
                <a:latin typeface="Sitka Banner" panose="02000505000000020004" pitchFamily="2" charset="0"/>
              </a:rPr>
              <a:t>5.1.3. Каждое итоговое сочинение (изложение) участников итогового </a:t>
            </a:r>
            <a:r>
              <a:rPr lang="ru-RU" sz="1800" dirty="0" smtClean="0">
                <a:latin typeface="Sitka Banner" panose="02000505000000020004" pitchFamily="2" charset="0"/>
              </a:rPr>
              <a:t>сочинения (</a:t>
            </a:r>
            <a:r>
              <a:rPr lang="ru-RU" sz="1800" dirty="0">
                <a:latin typeface="Sitka Banner" panose="02000505000000020004" pitchFamily="2" charset="0"/>
              </a:rPr>
              <a:t>изложения) проверяется одним экспертом 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Banner" panose="02000505000000020004" pitchFamily="2" charset="0"/>
              </a:rPr>
              <a:t>один раз</a:t>
            </a:r>
            <a:r>
              <a:rPr lang="ru-RU" sz="1800" dirty="0">
                <a:latin typeface="Sitka Banner" panose="02000505000000020004" pitchFamily="2" charset="0"/>
              </a:rPr>
              <a:t>.</a:t>
            </a:r>
          </a:p>
          <a:p>
            <a:pPr>
              <a:lnSpc>
                <a:spcPts val="2000"/>
              </a:lnSpc>
              <a:spcBef>
                <a:spcPts val="0"/>
              </a:spcBef>
            </a:pPr>
            <a:r>
              <a:rPr lang="ru-RU" sz="1800" dirty="0">
                <a:latin typeface="Sitka Banner" panose="02000505000000020004" pitchFamily="2" charset="0"/>
              </a:rPr>
              <a:t>5.1.4. При осуществлении проверки итогового сочинения (изложения) и его </a:t>
            </a:r>
            <a:r>
              <a:rPr lang="ru-RU" sz="1800" dirty="0" smtClean="0">
                <a:latin typeface="Sitka Banner" panose="02000505000000020004" pitchFamily="2" charset="0"/>
              </a:rPr>
              <a:t>оценивании персональные </a:t>
            </a:r>
            <a:r>
              <a:rPr lang="ru-RU" sz="1800" dirty="0">
                <a:latin typeface="Sitka Banner" panose="02000505000000020004" pitchFamily="2" charset="0"/>
              </a:rPr>
              <a:t>данные участников итогового сочинения (изложения) могут </a:t>
            </a:r>
            <a:r>
              <a:rPr lang="ru-RU" sz="1800" dirty="0" smtClean="0">
                <a:latin typeface="Sitka Banner" panose="02000505000000020004" pitchFamily="2" charset="0"/>
              </a:rPr>
              <a:t>быть доступны </a:t>
            </a:r>
            <a:r>
              <a:rPr lang="ru-RU" sz="1800" dirty="0">
                <a:latin typeface="Sitka Banner" panose="02000505000000020004" pitchFamily="2" charset="0"/>
              </a:rPr>
              <a:t>экспертам.</a:t>
            </a:r>
          </a:p>
          <a:p>
            <a:pPr>
              <a:lnSpc>
                <a:spcPts val="2000"/>
              </a:lnSpc>
              <a:spcBef>
                <a:spcPts val="0"/>
              </a:spcBef>
            </a:pPr>
            <a:r>
              <a:rPr lang="ru-RU" sz="1800" dirty="0">
                <a:latin typeface="Sitka Banner" panose="02000505000000020004" pitchFamily="2" charset="0"/>
              </a:rPr>
              <a:t>5.1.5. К проверке по критериям оценивания, разработанным </a:t>
            </a:r>
            <a:r>
              <a:rPr lang="ru-RU" sz="1800" dirty="0" err="1">
                <a:latin typeface="Sitka Banner" panose="02000505000000020004" pitchFamily="2" charset="0"/>
              </a:rPr>
              <a:t>Рособрнадзором</a:t>
            </a:r>
            <a:r>
              <a:rPr lang="ru-RU" sz="1800" dirty="0" smtClean="0">
                <a:latin typeface="Sitka Banner" panose="02000505000000020004" pitchFamily="2" charset="0"/>
              </a:rPr>
              <a:t>, допускаются </a:t>
            </a:r>
            <a:r>
              <a:rPr lang="ru-RU" sz="1800" dirty="0">
                <a:latin typeface="Sitka Banner" panose="02000505000000020004" pitchFamily="2" charset="0"/>
              </a:rPr>
              <a:t>итоговые сочинения (изложения), 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Banner" panose="02000505000000020004" pitchFamily="2" charset="0"/>
              </a:rPr>
              <a:t>соответствующие 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Banner" panose="02000505000000020004" pitchFamily="2" charset="0"/>
              </a:rPr>
              <a:t>установленным требованиям</a:t>
            </a:r>
            <a:r>
              <a:rPr lang="ru-RU" sz="1800" dirty="0">
                <a:latin typeface="Sitka Banner" panose="02000505000000020004" pitchFamily="2" charset="0"/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56811" y="245534"/>
            <a:ext cx="52531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5. </a:t>
            </a:r>
            <a:r>
              <a:rPr lang="ru-RU" b="1" dirty="0">
                <a:latin typeface="Sitka Banner" panose="02000505000000020004" pitchFamily="2" charset="0"/>
              </a:rPr>
              <a:t>Порядок проверки и </a:t>
            </a:r>
            <a:r>
              <a:rPr lang="ru-RU" b="1" dirty="0" smtClean="0">
                <a:latin typeface="Sitka Banner" panose="02000505000000020004" pitchFamily="2" charset="0"/>
              </a:rPr>
              <a:t>оценивания итогового сочинения (изложения)</a:t>
            </a:r>
            <a:endParaRPr lang="ru-RU" b="1" dirty="0">
              <a:latin typeface="Sitka Banner" panose="02000505000000020004" pitchFamily="2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178" y="110066"/>
            <a:ext cx="946939" cy="458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34"/>
            <a:ext cx="7056438" cy="37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404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109" y="539740"/>
            <a:ext cx="6528987" cy="928842"/>
          </a:xfrm>
        </p:spPr>
        <p:txBody>
          <a:bodyPr>
            <a:normAutofit/>
          </a:bodyPr>
          <a:lstStyle/>
          <a:p>
            <a:r>
              <a:rPr lang="ru-RU" sz="1800" kern="0" spc="-25" dirty="0" smtClean="0">
                <a:solidFill>
                  <a:srgbClr val="007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Heading" panose="02000505000000020004" pitchFamily="2" charset="0"/>
                <a:cs typeface="Microsoft Sans Serif"/>
              </a:rPr>
              <a:t>     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3843" y="1079257"/>
            <a:ext cx="4507332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434494" y="1586344"/>
            <a:ext cx="6269122" cy="3368771"/>
          </a:xfr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1800" dirty="0">
                <a:latin typeface="Sitka Banner" panose="02000505000000020004" pitchFamily="2" charset="0"/>
              </a:rPr>
              <a:t>5.2.2. Эксперты перед осуществлением проверки итогового сочинения (изложения) по критериям оценивания, разработанным </a:t>
            </a:r>
            <a:r>
              <a:rPr lang="ru-RU" sz="1800" dirty="0" err="1">
                <a:latin typeface="Sitka Banner" panose="02000505000000020004" pitchFamily="2" charset="0"/>
              </a:rPr>
              <a:t>Рособрнадзором</a:t>
            </a:r>
            <a:r>
              <a:rPr lang="ru-RU" sz="1800" dirty="0">
                <a:latin typeface="Sitka Banner" panose="02000505000000020004" pitchFamily="2" charset="0"/>
              </a:rPr>
              <a:t>, 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Banner" panose="02000505000000020004" pitchFamily="2" charset="0"/>
              </a:rPr>
              <a:t>проверяют соблюдение участниками </a:t>
            </a:r>
            <a:r>
              <a:rPr lang="ru-RU" sz="1800" dirty="0">
                <a:latin typeface="Sitka Banner" panose="02000505000000020004" pitchFamily="2" charset="0"/>
              </a:rPr>
              <a:t>итогового сочинения (изложения) 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Banner" panose="02000505000000020004" pitchFamily="2" charset="0"/>
              </a:rPr>
              <a:t>требований </a:t>
            </a:r>
            <a:r>
              <a:rPr lang="ru-RU" sz="1800" dirty="0">
                <a:latin typeface="Sitka Banner" panose="02000505000000020004" pitchFamily="2" charset="0"/>
              </a:rPr>
              <a:t>«Объем сочинения (изложения)» и «Самостоятельность написания итогового сочинения (изложения</a:t>
            </a:r>
            <a:r>
              <a:rPr lang="ru-RU" sz="1800" dirty="0" smtClean="0">
                <a:latin typeface="Sitka Banner" panose="02000505000000020004" pitchFamily="2" charset="0"/>
              </a:rPr>
              <a:t>)»</a:t>
            </a:r>
            <a:endParaRPr lang="ru-RU" sz="1800" b="1" kern="0" spc="-25" dirty="0">
              <a:solidFill>
                <a:srgbClr val="0071FF"/>
              </a:solidFill>
              <a:latin typeface="Sitka Banner" panose="02000505000000020004" pitchFamily="2" charset="0"/>
              <a:cs typeface="Microsoft Sans Serif"/>
            </a:endParaRPr>
          </a:p>
          <a:p>
            <a:endParaRPr lang="ru-RU" sz="1800" b="1" kern="0" spc="-25" dirty="0" smtClean="0">
              <a:solidFill>
                <a:srgbClr val="0071FF"/>
              </a:solidFill>
              <a:latin typeface="Sitka Banner" panose="02000505000000020004" pitchFamily="2" charset="0"/>
              <a:cs typeface="Microsoft Sans Serif"/>
            </a:endParaRPr>
          </a:p>
          <a:p>
            <a:pPr algn="r"/>
            <a:r>
              <a:rPr lang="ru-RU" b="1" kern="0" spc="-25" dirty="0" smtClean="0">
                <a:solidFill>
                  <a:srgbClr val="0071FF"/>
                </a:solidFill>
                <a:latin typeface="Sitka Heading" panose="02000505000000020004" pitchFamily="2" charset="0"/>
                <a:cs typeface="Microsoft Sans Serif"/>
              </a:rPr>
              <a:t>Методические</a:t>
            </a:r>
            <a:r>
              <a:rPr lang="ru-RU" b="1" kern="0" spc="-5" dirty="0" smtClean="0">
                <a:solidFill>
                  <a:srgbClr val="0071FF"/>
                </a:solidFill>
                <a:latin typeface="Sitka Heading" panose="02000505000000020004" pitchFamily="2" charset="0"/>
                <a:cs typeface="Microsoft Sans Serif"/>
              </a:rPr>
              <a:t> </a:t>
            </a:r>
            <a:r>
              <a:rPr lang="ru-RU" b="1" kern="0" spc="-20" dirty="0">
                <a:solidFill>
                  <a:srgbClr val="0071FF"/>
                </a:solidFill>
                <a:latin typeface="Sitka Heading" panose="02000505000000020004" pitchFamily="2" charset="0"/>
                <a:cs typeface="Microsoft Sans Serif"/>
              </a:rPr>
              <a:t>рекомендации</a:t>
            </a:r>
            <a:r>
              <a:rPr lang="ru-RU" b="1" kern="0" dirty="0">
                <a:solidFill>
                  <a:srgbClr val="0071FF"/>
                </a:solidFill>
                <a:latin typeface="Sitka Heading" panose="02000505000000020004" pitchFamily="2" charset="0"/>
                <a:cs typeface="Microsoft Sans Serif"/>
              </a:rPr>
              <a:t> </a:t>
            </a:r>
            <a:r>
              <a:rPr lang="ru-RU" b="1" kern="0" spc="-20" dirty="0">
                <a:solidFill>
                  <a:srgbClr val="0071FF"/>
                </a:solidFill>
                <a:latin typeface="Sitka Heading" panose="02000505000000020004" pitchFamily="2" charset="0"/>
                <a:cs typeface="Microsoft Sans Serif"/>
              </a:rPr>
              <a:t>по</a:t>
            </a:r>
            <a:r>
              <a:rPr lang="ru-RU" b="1" kern="0" spc="25" dirty="0">
                <a:solidFill>
                  <a:srgbClr val="0071FF"/>
                </a:solidFill>
                <a:latin typeface="Sitka Heading" panose="02000505000000020004" pitchFamily="2" charset="0"/>
                <a:cs typeface="Microsoft Sans Serif"/>
              </a:rPr>
              <a:t> </a:t>
            </a:r>
            <a:r>
              <a:rPr lang="ru-RU" b="1" kern="0" spc="-25" dirty="0">
                <a:solidFill>
                  <a:srgbClr val="0071FF"/>
                </a:solidFill>
                <a:latin typeface="Sitka Heading" panose="02000505000000020004" pitchFamily="2" charset="0"/>
                <a:cs typeface="Microsoft Sans Serif"/>
              </a:rPr>
              <a:t>организации</a:t>
            </a:r>
            <a:r>
              <a:rPr lang="ru-RU" b="1" kern="0" spc="25" dirty="0">
                <a:solidFill>
                  <a:srgbClr val="0071FF"/>
                </a:solidFill>
                <a:latin typeface="Sitka Heading" panose="02000505000000020004" pitchFamily="2" charset="0"/>
                <a:cs typeface="Microsoft Sans Serif"/>
              </a:rPr>
              <a:t> </a:t>
            </a:r>
            <a:r>
              <a:rPr lang="ru-RU" b="1" kern="0" spc="-5" dirty="0">
                <a:solidFill>
                  <a:srgbClr val="0071FF"/>
                </a:solidFill>
                <a:latin typeface="Sitka Heading" panose="02000505000000020004" pitchFamily="2" charset="0"/>
                <a:cs typeface="Microsoft Sans Serif"/>
              </a:rPr>
              <a:t>и</a:t>
            </a:r>
            <a:r>
              <a:rPr lang="ru-RU" b="1" kern="0" spc="20" dirty="0">
                <a:solidFill>
                  <a:srgbClr val="0071FF"/>
                </a:solidFill>
                <a:latin typeface="Sitka Heading" panose="02000505000000020004" pitchFamily="2" charset="0"/>
                <a:cs typeface="Microsoft Sans Serif"/>
              </a:rPr>
              <a:t> </a:t>
            </a:r>
            <a:br>
              <a:rPr lang="ru-RU" b="1" kern="0" spc="20" dirty="0">
                <a:solidFill>
                  <a:srgbClr val="0071FF"/>
                </a:solidFill>
                <a:latin typeface="Sitka Heading" panose="02000505000000020004" pitchFamily="2" charset="0"/>
                <a:cs typeface="Microsoft Sans Serif"/>
              </a:rPr>
            </a:br>
            <a:r>
              <a:rPr lang="ru-RU" b="1" kern="0" spc="-15" dirty="0">
                <a:solidFill>
                  <a:srgbClr val="0071FF"/>
                </a:solidFill>
                <a:latin typeface="Sitka Heading" panose="02000505000000020004" pitchFamily="2" charset="0"/>
                <a:cs typeface="Microsoft Sans Serif"/>
              </a:rPr>
              <a:t>проведению </a:t>
            </a:r>
            <a:r>
              <a:rPr lang="ru-RU" b="1" kern="0" spc="-625" dirty="0">
                <a:solidFill>
                  <a:srgbClr val="0071FF"/>
                </a:solidFill>
                <a:latin typeface="Sitka Heading" panose="02000505000000020004" pitchFamily="2" charset="0"/>
                <a:cs typeface="Microsoft Sans Serif"/>
              </a:rPr>
              <a:t> </a:t>
            </a:r>
            <a:r>
              <a:rPr lang="ru-RU" b="1" kern="0" spc="-30" dirty="0">
                <a:solidFill>
                  <a:srgbClr val="0071FF"/>
                </a:solidFill>
                <a:latin typeface="Sitka Heading" panose="02000505000000020004" pitchFamily="2" charset="0"/>
                <a:cs typeface="Microsoft Sans Serif"/>
              </a:rPr>
              <a:t>итогового</a:t>
            </a:r>
            <a:r>
              <a:rPr lang="ru-RU" b="1" kern="0" spc="10" dirty="0">
                <a:solidFill>
                  <a:srgbClr val="0071FF"/>
                </a:solidFill>
                <a:latin typeface="Sitka Heading" panose="02000505000000020004" pitchFamily="2" charset="0"/>
                <a:cs typeface="Microsoft Sans Serif"/>
              </a:rPr>
              <a:t> </a:t>
            </a:r>
            <a:r>
              <a:rPr lang="ru-RU" kern="0" spc="-25" dirty="0">
                <a:solidFill>
                  <a:srgbClr val="007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Heading" panose="02000505000000020004" pitchFamily="2" charset="0"/>
                <a:cs typeface="Microsoft Sans Serif"/>
              </a:rPr>
              <a:t>изложения</a:t>
            </a:r>
            <a:r>
              <a:rPr lang="ru-RU" kern="0" spc="-30" dirty="0">
                <a:solidFill>
                  <a:srgbClr val="007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Heading" panose="02000505000000020004" pitchFamily="2" charset="0"/>
                <a:cs typeface="Microsoft Sans Serif"/>
              </a:rPr>
              <a:t> </a:t>
            </a:r>
            <a:r>
              <a:rPr lang="ru-RU" b="1" kern="0" dirty="0">
                <a:solidFill>
                  <a:srgbClr val="0071FF"/>
                </a:solidFill>
                <a:latin typeface="Sitka Heading" panose="02000505000000020004" pitchFamily="2" charset="0"/>
                <a:cs typeface="Microsoft Sans Serif"/>
              </a:rPr>
              <a:t>в</a:t>
            </a:r>
            <a:r>
              <a:rPr lang="ru-RU" b="1" kern="0" spc="25" dirty="0">
                <a:solidFill>
                  <a:srgbClr val="0071FF"/>
                </a:solidFill>
                <a:latin typeface="Sitka Heading" panose="02000505000000020004" pitchFamily="2" charset="0"/>
                <a:cs typeface="Microsoft Sans Serif"/>
              </a:rPr>
              <a:t> </a:t>
            </a:r>
            <a:r>
              <a:rPr lang="ru-RU" b="1" kern="0" dirty="0">
                <a:solidFill>
                  <a:srgbClr val="0071FF"/>
                </a:solidFill>
                <a:latin typeface="Sitka Heading" panose="02000505000000020004" pitchFamily="2" charset="0"/>
                <a:cs typeface="Microsoft Sans Serif"/>
              </a:rPr>
              <a:t>2024/25</a:t>
            </a:r>
            <a:r>
              <a:rPr lang="ru-RU" b="1" kern="0" spc="-35" dirty="0">
                <a:solidFill>
                  <a:srgbClr val="0071FF"/>
                </a:solidFill>
                <a:latin typeface="Sitka Heading" panose="02000505000000020004" pitchFamily="2" charset="0"/>
                <a:cs typeface="Microsoft Sans Serif"/>
              </a:rPr>
              <a:t> </a:t>
            </a:r>
            <a:r>
              <a:rPr lang="ru-RU" b="1" kern="0" spc="-25" dirty="0">
                <a:solidFill>
                  <a:srgbClr val="0071FF"/>
                </a:solidFill>
                <a:latin typeface="Sitka Heading" panose="02000505000000020004" pitchFamily="2" charset="0"/>
                <a:cs typeface="Microsoft Sans Serif"/>
              </a:rPr>
              <a:t>учебном</a:t>
            </a:r>
            <a:r>
              <a:rPr lang="ru-RU" b="1" kern="0" spc="60" dirty="0">
                <a:solidFill>
                  <a:srgbClr val="0071FF"/>
                </a:solidFill>
                <a:latin typeface="Sitka Heading" panose="02000505000000020004" pitchFamily="2" charset="0"/>
                <a:cs typeface="Microsoft Sans Serif"/>
              </a:rPr>
              <a:t> </a:t>
            </a:r>
            <a:r>
              <a:rPr lang="ru-RU" b="1" kern="0" spc="-40" dirty="0">
                <a:solidFill>
                  <a:srgbClr val="0071FF"/>
                </a:solidFill>
                <a:latin typeface="Sitka Heading" panose="02000505000000020004" pitchFamily="2" charset="0"/>
                <a:cs typeface="Microsoft Sans Serif"/>
              </a:rPr>
              <a:t>году</a:t>
            </a:r>
            <a:endParaRPr lang="ru-RU" b="1" dirty="0"/>
          </a:p>
          <a:p>
            <a:endParaRPr lang="ru-RU" sz="1800" dirty="0">
              <a:latin typeface="Sitka Banner" panose="02000505000000020004" pitchFamily="2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7281" y="25662"/>
            <a:ext cx="915116" cy="514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34"/>
            <a:ext cx="7056438" cy="37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583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2131" y="69274"/>
            <a:ext cx="5552490" cy="741218"/>
          </a:xfrm>
        </p:spPr>
        <p:txBody>
          <a:bodyPr>
            <a:normAutofit/>
          </a:bodyPr>
          <a:lstStyle/>
          <a:p>
            <a:pPr marL="12700" lvl="0" defTabSz="914400">
              <a:lnSpc>
                <a:spcPts val="2280"/>
              </a:lnSpc>
              <a:spcBef>
                <a:spcPts val="105"/>
              </a:spcBef>
            </a:pPr>
            <a:r>
              <a:rPr lang="ru-RU" sz="1600" b="1" kern="0" dirty="0">
                <a:solidFill>
                  <a:schemeClr val="tx1"/>
                </a:solidFill>
                <a:latin typeface="Sitka Subheading" panose="02000505000000020004" pitchFamily="2" charset="0"/>
                <a:cs typeface="Calibri"/>
              </a:rPr>
              <a:t>КРИТЕРИИ</a:t>
            </a:r>
            <a:r>
              <a:rPr lang="ru-RU" sz="1600" b="1" kern="0" spc="315" dirty="0">
                <a:solidFill>
                  <a:schemeClr val="tx1"/>
                </a:solidFill>
                <a:latin typeface="Sitka Subheading" panose="02000505000000020004" pitchFamily="2" charset="0"/>
                <a:cs typeface="Calibri"/>
              </a:rPr>
              <a:t> </a:t>
            </a:r>
            <a:r>
              <a:rPr lang="ru-RU" sz="1600" b="1" kern="0" dirty="0">
                <a:solidFill>
                  <a:schemeClr val="tx1"/>
                </a:solidFill>
                <a:latin typeface="Sitka Subheading" panose="02000505000000020004" pitchFamily="2" charset="0"/>
                <a:cs typeface="Calibri"/>
              </a:rPr>
              <a:t>ОЦЕНИВАНИЯ</a:t>
            </a:r>
            <a:r>
              <a:rPr lang="ru-RU" sz="1600" b="1" kern="0" spc="325" dirty="0">
                <a:solidFill>
                  <a:schemeClr val="tx1"/>
                </a:solidFill>
                <a:latin typeface="Sitka Subheading" panose="02000505000000020004" pitchFamily="2" charset="0"/>
                <a:cs typeface="Calibri"/>
              </a:rPr>
              <a:t> </a:t>
            </a:r>
            <a:r>
              <a:rPr lang="ru-RU" sz="1600" b="1" kern="0" dirty="0">
                <a:solidFill>
                  <a:schemeClr val="tx1"/>
                </a:solidFill>
                <a:latin typeface="Sitka Subheading" panose="02000505000000020004" pitchFamily="2" charset="0"/>
                <a:cs typeface="Calibri"/>
              </a:rPr>
              <a:t>ИТОГОВОГО</a:t>
            </a:r>
            <a:r>
              <a:rPr lang="ru-RU" sz="1600" b="1" kern="0" spc="325" dirty="0">
                <a:solidFill>
                  <a:schemeClr val="tx1"/>
                </a:solidFill>
                <a:latin typeface="Sitka Subheading" panose="02000505000000020004" pitchFamily="2" charset="0"/>
                <a:cs typeface="Calibri"/>
              </a:rPr>
              <a:t> </a:t>
            </a:r>
            <a:r>
              <a:rPr lang="ru-RU" sz="1600" b="1" kern="0" spc="-10" dirty="0" smtClean="0">
                <a:solidFill>
                  <a:schemeClr val="tx1"/>
                </a:solidFill>
                <a:latin typeface="Sitka Subheading" panose="02000505000000020004" pitchFamily="2" charset="0"/>
                <a:cs typeface="Calibri"/>
              </a:rPr>
              <a:t>СОЧИНЕНИЯ </a:t>
            </a:r>
            <a:r>
              <a:rPr lang="ru-RU" sz="1600" b="1" kern="0" dirty="0" smtClean="0">
                <a:solidFill>
                  <a:schemeClr val="tx1"/>
                </a:solidFill>
                <a:latin typeface="Sitka Subheading" panose="02000505000000020004" pitchFamily="2" charset="0"/>
                <a:cs typeface="Calibri"/>
              </a:rPr>
              <a:t>В</a:t>
            </a:r>
            <a:r>
              <a:rPr lang="ru-RU" sz="1600" b="1" kern="0" spc="-20" dirty="0" smtClean="0">
                <a:solidFill>
                  <a:schemeClr val="tx1"/>
                </a:solidFill>
                <a:latin typeface="Sitka Subheading" panose="02000505000000020004" pitchFamily="2" charset="0"/>
                <a:cs typeface="Calibri"/>
              </a:rPr>
              <a:t> </a:t>
            </a:r>
            <a:r>
              <a:rPr lang="ru-RU" sz="1600" b="1" kern="0" dirty="0" smtClean="0">
                <a:solidFill>
                  <a:schemeClr val="tx1"/>
                </a:solidFill>
                <a:latin typeface="Sitka Subheading" panose="02000505000000020004" pitchFamily="2" charset="0"/>
                <a:cs typeface="Times New Roman" panose="02020603050405020304" pitchFamily="18" charset="0"/>
              </a:rPr>
              <a:t>2024-2025</a:t>
            </a:r>
            <a:r>
              <a:rPr lang="ru-RU" sz="1600" b="1" kern="0" spc="-55" dirty="0" smtClean="0">
                <a:solidFill>
                  <a:schemeClr val="tx1"/>
                </a:solidFill>
                <a:latin typeface="Sitka Subheading" panose="02000505000000020004" pitchFamily="2" charset="0"/>
                <a:cs typeface="Calibri"/>
              </a:rPr>
              <a:t> </a:t>
            </a:r>
            <a:r>
              <a:rPr lang="ru-RU" sz="1600" b="1" kern="0" dirty="0">
                <a:solidFill>
                  <a:schemeClr val="tx1"/>
                </a:solidFill>
                <a:latin typeface="Sitka Subheading" panose="02000505000000020004" pitchFamily="2" charset="0"/>
                <a:cs typeface="Calibri"/>
              </a:rPr>
              <a:t>УЧЕБНОМ</a:t>
            </a:r>
            <a:r>
              <a:rPr lang="ru-RU" sz="1600" b="1" kern="0" spc="-30" dirty="0">
                <a:solidFill>
                  <a:schemeClr val="tx1"/>
                </a:solidFill>
                <a:latin typeface="Sitka Subheading" panose="02000505000000020004" pitchFamily="2" charset="0"/>
                <a:cs typeface="Calibri"/>
              </a:rPr>
              <a:t> </a:t>
            </a:r>
            <a:r>
              <a:rPr lang="ru-RU" sz="1600" b="1" kern="0" spc="-25" dirty="0">
                <a:solidFill>
                  <a:schemeClr val="tx1"/>
                </a:solidFill>
                <a:latin typeface="Sitka Subheading" panose="02000505000000020004" pitchFamily="2" charset="0"/>
                <a:cs typeface="Calibri"/>
              </a:rPr>
              <a:t>ГОДУ</a:t>
            </a:r>
            <a:r>
              <a:rPr lang="ru-RU" sz="1600" b="1" kern="0" spc="-20" dirty="0">
                <a:solidFill>
                  <a:schemeClr val="tx1"/>
                </a:solidFill>
                <a:latin typeface="Sitka Subheading" panose="02000505000000020004" pitchFamily="2" charset="0"/>
                <a:cs typeface="Calibri"/>
              </a:rPr>
              <a:t> </a:t>
            </a:r>
            <a:r>
              <a:rPr lang="ru-RU" sz="1600" b="1" u="sng" kern="0" dirty="0">
                <a:solidFill>
                  <a:schemeClr val="tx1"/>
                </a:solidFill>
                <a:uFill>
                  <a:solidFill>
                    <a:srgbClr val="A9D18E"/>
                  </a:solidFill>
                </a:uFill>
                <a:latin typeface="Sitka Subheading" panose="02000505000000020004" pitchFamily="2" charset="0"/>
                <a:cs typeface="Calibri"/>
              </a:rPr>
              <a:t>(</a:t>
            </a:r>
            <a:r>
              <a:rPr lang="ru-RU" sz="1600" b="1" u="sng" kern="0" dirty="0">
                <a:solidFill>
                  <a:schemeClr val="tx2">
                    <a:lumMod val="60000"/>
                    <a:lumOff val="40000"/>
                  </a:schemeClr>
                </a:solidFill>
                <a:uFill>
                  <a:solidFill>
                    <a:srgbClr val="A9D18E"/>
                  </a:solidFill>
                </a:uFill>
                <a:latin typeface="Sitka Subheading" panose="02000505000000020004" pitchFamily="2" charset="0"/>
                <a:cs typeface="Calibri"/>
              </a:rPr>
              <a:t>БЕЗ</a:t>
            </a:r>
            <a:r>
              <a:rPr lang="ru-RU" sz="1600" b="1" u="sng" kern="0" spc="400" dirty="0">
                <a:solidFill>
                  <a:schemeClr val="tx2">
                    <a:lumMod val="60000"/>
                    <a:lumOff val="40000"/>
                  </a:schemeClr>
                </a:solidFill>
                <a:uFill>
                  <a:solidFill>
                    <a:srgbClr val="A9D18E"/>
                  </a:solidFill>
                </a:uFill>
                <a:latin typeface="Sitka Subheading" panose="02000505000000020004" pitchFamily="2" charset="0"/>
                <a:cs typeface="Calibri"/>
              </a:rPr>
              <a:t> </a:t>
            </a:r>
            <a:r>
              <a:rPr lang="ru-RU" sz="1600" b="1" u="sng" kern="0" spc="-10" dirty="0">
                <a:solidFill>
                  <a:schemeClr val="tx2">
                    <a:lumMod val="60000"/>
                    <a:lumOff val="40000"/>
                  </a:schemeClr>
                </a:solidFill>
                <a:uFill>
                  <a:solidFill>
                    <a:srgbClr val="A9D18E"/>
                  </a:solidFill>
                </a:uFill>
                <a:latin typeface="Sitka Subheading" panose="02000505000000020004" pitchFamily="2" charset="0"/>
                <a:cs typeface="Calibri"/>
              </a:rPr>
              <a:t>ИЗМЕНЕНИЙ)</a:t>
            </a:r>
            <a:endParaRPr lang="ru-RU" sz="1600" dirty="0">
              <a:solidFill>
                <a:schemeClr val="tx2">
                  <a:lumMod val="60000"/>
                  <a:lumOff val="40000"/>
                </a:schemeClr>
              </a:solidFill>
              <a:latin typeface="Sitka Subheading" panose="02000505000000020004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088" y="879765"/>
            <a:ext cx="1767672" cy="367145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 lnSpcReduction="10000"/>
          </a:bodyPr>
          <a:lstStyle/>
          <a:p>
            <a:pPr marL="12700" lvl="0" defTabSz="914400">
              <a:spcBef>
                <a:spcPts val="105"/>
              </a:spcBef>
            </a:pPr>
            <a:r>
              <a:rPr lang="ru-RU" sz="2000" b="1" kern="0" spc="-10" dirty="0">
                <a:latin typeface="Sitka Banner" panose="02000505000000020004" pitchFamily="2" charset="0"/>
                <a:cs typeface="Calibri"/>
              </a:rPr>
              <a:t>Требование</a:t>
            </a:r>
            <a:r>
              <a:rPr lang="ru-RU" sz="2000" b="1" kern="0" spc="-70" dirty="0">
                <a:latin typeface="Sitka Banner" panose="02000505000000020004" pitchFamily="2" charset="0"/>
                <a:cs typeface="Calibri"/>
              </a:rPr>
              <a:t> </a:t>
            </a:r>
            <a:r>
              <a:rPr lang="ru-RU" sz="2000" b="1" kern="0" spc="-50" dirty="0">
                <a:latin typeface="Sitka Banner" panose="02000505000000020004" pitchFamily="2" charset="0"/>
                <a:cs typeface="Calibri"/>
              </a:rPr>
              <a:t>1</a:t>
            </a:r>
            <a:endParaRPr lang="ru-RU" sz="2000" kern="0" dirty="0">
              <a:latin typeface="Sitka Banner" panose="02000505000000020004" pitchFamily="2" charset="0"/>
              <a:cs typeface="Calibri"/>
            </a:endParaRP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 flipH="1">
            <a:off x="8446342" y="2479965"/>
            <a:ext cx="506068" cy="123019"/>
          </a:xfrm>
        </p:spPr>
        <p:txBody>
          <a:bodyPr>
            <a:normAutofit fontScale="25000" lnSpcReduction="20000"/>
          </a:bodyPr>
          <a:lstStyle/>
          <a:p>
            <a:pPr marL="12700" lvl="0" defTabSz="914400">
              <a:spcBef>
                <a:spcPts val="105"/>
              </a:spcBef>
            </a:pPr>
            <a:r>
              <a:rPr lang="ru-RU" sz="2000" b="1" kern="0" dirty="0" smtClean="0">
                <a:solidFill>
                  <a:srgbClr val="FFFFFF"/>
                </a:solidFill>
                <a:latin typeface="Calibri"/>
                <a:cs typeface="Calibri"/>
              </a:rPr>
              <a:t>Критерий</a:t>
            </a:r>
            <a:r>
              <a:rPr lang="ru-RU" sz="2000" b="1" kern="0" spc="-6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ru-RU" sz="2000" b="1" kern="0" spc="-50" dirty="0" smtClean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lang="ru-RU" sz="2000" kern="0" dirty="0" smtClean="0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endParaRPr lang="ru-RU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106" y="1"/>
            <a:ext cx="982907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89" y="1359917"/>
            <a:ext cx="1675012" cy="385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28090" y="1295400"/>
            <a:ext cx="1767670" cy="4001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ru-RU" sz="2000" b="1" spc="-10" dirty="0">
                <a:solidFill>
                  <a:schemeClr val="tx1"/>
                </a:solidFill>
                <a:latin typeface="Sitka Banner" panose="02000505000000020004" pitchFamily="2" charset="0"/>
                <a:ea typeface="+mn-ea"/>
                <a:cs typeface="Calibri"/>
              </a:rPr>
              <a:t>Требование</a:t>
            </a:r>
            <a:r>
              <a:rPr lang="ru-RU" sz="2000" b="1" spc="-70" dirty="0">
                <a:solidFill>
                  <a:schemeClr val="tx1"/>
                </a:solidFill>
                <a:latin typeface="Sitka Banner" panose="02000505000000020004" pitchFamily="2" charset="0"/>
                <a:ea typeface="+mn-ea"/>
                <a:cs typeface="Calibri"/>
              </a:rPr>
              <a:t> </a:t>
            </a:r>
            <a:r>
              <a:rPr lang="ru-RU" sz="2000" b="1" spc="-50" dirty="0" smtClean="0">
                <a:solidFill>
                  <a:schemeClr val="tx1"/>
                </a:solidFill>
                <a:latin typeface="Sitka Banner" panose="02000505000000020004" pitchFamily="2" charset="0"/>
                <a:ea typeface="+mn-ea"/>
                <a:cs typeface="Calibri"/>
              </a:rPr>
              <a:t>2</a:t>
            </a:r>
            <a:endParaRPr lang="ru-RU" sz="2000" dirty="0">
              <a:solidFill>
                <a:schemeClr val="tx1"/>
              </a:solidFill>
              <a:latin typeface="Sitka Banner" panose="02000505000000020004" pitchFamily="2" charset="0"/>
              <a:ea typeface="+mn-ea"/>
              <a:cs typeface="Calibri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8092" y="1745673"/>
            <a:ext cx="1767669" cy="4001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>
                <a:solidFill>
                  <a:srgbClr val="FFFFFF"/>
                </a:solidFill>
                <a:latin typeface="Sitka Banner" panose="02000505000000020004" pitchFamily="2" charset="0"/>
                <a:cs typeface="Calibri"/>
              </a:rPr>
              <a:t>Критерий</a:t>
            </a:r>
            <a:r>
              <a:rPr lang="ru-RU" sz="2000" b="1" spc="-60" dirty="0">
                <a:solidFill>
                  <a:srgbClr val="FFFFFF"/>
                </a:solidFill>
                <a:latin typeface="Sitka Banner" panose="02000505000000020004" pitchFamily="2" charset="0"/>
                <a:cs typeface="Calibri"/>
              </a:rPr>
              <a:t> </a:t>
            </a:r>
            <a:r>
              <a:rPr lang="ru-RU" sz="2000" b="1" spc="-50" dirty="0">
                <a:solidFill>
                  <a:srgbClr val="FFFFFF"/>
                </a:solidFill>
                <a:latin typeface="Sitka Banner" panose="02000505000000020004" pitchFamily="2" charset="0"/>
                <a:cs typeface="Calibri"/>
              </a:rPr>
              <a:t>1</a:t>
            </a:r>
            <a:endParaRPr lang="ru-RU" sz="2000" dirty="0">
              <a:latin typeface="Sitka Banner" panose="02000505000000020004" pitchFamily="2" charset="0"/>
              <a:cs typeface="Calibri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8092" y="2202873"/>
            <a:ext cx="1767669" cy="4001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>
                <a:solidFill>
                  <a:srgbClr val="FFFFFF"/>
                </a:solidFill>
                <a:latin typeface="Sitka Banner" panose="02000505000000020004" pitchFamily="2" charset="0"/>
                <a:cs typeface="Calibri"/>
              </a:rPr>
              <a:t>Критерий</a:t>
            </a:r>
            <a:r>
              <a:rPr lang="ru-RU" sz="2000" b="1" spc="-60" dirty="0">
                <a:solidFill>
                  <a:srgbClr val="FFFFFF"/>
                </a:solidFill>
                <a:latin typeface="Sitka Banner" panose="02000505000000020004" pitchFamily="2" charset="0"/>
                <a:cs typeface="Calibri"/>
              </a:rPr>
              <a:t> </a:t>
            </a:r>
            <a:r>
              <a:rPr lang="ru-RU" sz="2000" b="1" spc="-50" dirty="0" smtClean="0">
                <a:solidFill>
                  <a:srgbClr val="FFFFFF"/>
                </a:solidFill>
                <a:latin typeface="Sitka Banner" panose="02000505000000020004" pitchFamily="2" charset="0"/>
                <a:cs typeface="Calibri"/>
              </a:rPr>
              <a:t>2</a:t>
            </a:r>
            <a:endParaRPr lang="ru-RU" sz="2000" dirty="0">
              <a:latin typeface="Sitka Banner" panose="02000505000000020004" pitchFamily="2" charset="0"/>
              <a:cs typeface="Calibri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28093" y="2660691"/>
            <a:ext cx="1767667" cy="400110"/>
          </a:xfrm>
          <a:prstGeom prst="rect">
            <a:avLst/>
          </a:prstGeom>
          <a:solidFill>
            <a:srgbClr val="FF7C80"/>
          </a:solidFill>
        </p:spPr>
        <p:txBody>
          <a:bodyPr wrap="square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>
                <a:solidFill>
                  <a:srgbClr val="FFFFFF"/>
                </a:solidFill>
                <a:latin typeface="Sitka Banner" panose="02000505000000020004" pitchFamily="2" charset="0"/>
                <a:cs typeface="Calibri"/>
              </a:rPr>
              <a:t>Критерий</a:t>
            </a:r>
            <a:r>
              <a:rPr lang="ru-RU" sz="2000" b="1" spc="-60" dirty="0">
                <a:solidFill>
                  <a:srgbClr val="FFFFFF"/>
                </a:solidFill>
                <a:latin typeface="Sitka Banner" panose="02000505000000020004" pitchFamily="2" charset="0"/>
                <a:cs typeface="Calibri"/>
              </a:rPr>
              <a:t> </a:t>
            </a:r>
            <a:r>
              <a:rPr lang="ru-RU" sz="2000" b="1" spc="-50" dirty="0" smtClean="0">
                <a:solidFill>
                  <a:srgbClr val="FFFFFF"/>
                </a:solidFill>
                <a:latin typeface="Sitka Banner" panose="02000505000000020004" pitchFamily="2" charset="0"/>
                <a:cs typeface="Calibri"/>
              </a:rPr>
              <a:t>3</a:t>
            </a:r>
            <a:endParaRPr lang="ru-RU" sz="2000" dirty="0">
              <a:latin typeface="Sitka Banner" panose="02000505000000020004" pitchFamily="2" charset="0"/>
              <a:cs typeface="Calibri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28093" y="3131127"/>
            <a:ext cx="1767668" cy="400110"/>
          </a:xfrm>
          <a:prstGeom prst="rect">
            <a:avLst/>
          </a:prstGeom>
          <a:solidFill>
            <a:srgbClr val="FF7C80"/>
          </a:solidFill>
        </p:spPr>
        <p:txBody>
          <a:bodyPr wrap="square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>
                <a:solidFill>
                  <a:srgbClr val="FFFFFF"/>
                </a:solidFill>
                <a:latin typeface="Sitka Banner" panose="02000505000000020004" pitchFamily="2" charset="0"/>
                <a:cs typeface="Calibri"/>
              </a:rPr>
              <a:t>Критерий</a:t>
            </a:r>
            <a:r>
              <a:rPr lang="ru-RU" sz="2000" b="1" spc="-60" dirty="0">
                <a:solidFill>
                  <a:srgbClr val="FFFFFF"/>
                </a:solidFill>
                <a:latin typeface="Sitka Banner" panose="02000505000000020004" pitchFamily="2" charset="0"/>
                <a:cs typeface="Calibri"/>
              </a:rPr>
              <a:t> </a:t>
            </a:r>
            <a:r>
              <a:rPr lang="ru-RU" sz="2000" b="1" spc="-50" dirty="0" smtClean="0">
                <a:solidFill>
                  <a:srgbClr val="FFFFFF"/>
                </a:solidFill>
                <a:latin typeface="Sitka Banner" panose="02000505000000020004" pitchFamily="2" charset="0"/>
                <a:cs typeface="Calibri"/>
              </a:rPr>
              <a:t>4</a:t>
            </a:r>
            <a:endParaRPr lang="ru-RU" sz="2000" dirty="0">
              <a:latin typeface="Sitka Banner" panose="02000505000000020004" pitchFamily="2" charset="0"/>
              <a:cs typeface="Calibri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28094" y="3625849"/>
            <a:ext cx="1767668" cy="400110"/>
          </a:xfrm>
          <a:prstGeom prst="rect">
            <a:avLst/>
          </a:prstGeom>
          <a:solidFill>
            <a:srgbClr val="FF7C80"/>
          </a:solidFill>
        </p:spPr>
        <p:txBody>
          <a:bodyPr wrap="square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>
                <a:solidFill>
                  <a:srgbClr val="FFFFFF"/>
                </a:solidFill>
                <a:latin typeface="Sitka Banner" panose="02000505000000020004" pitchFamily="2" charset="0"/>
                <a:cs typeface="Calibri"/>
              </a:rPr>
              <a:t>Критерий</a:t>
            </a:r>
            <a:r>
              <a:rPr lang="ru-RU" sz="2000" b="1" spc="-60" dirty="0">
                <a:solidFill>
                  <a:srgbClr val="FFFFFF"/>
                </a:solidFill>
                <a:latin typeface="Sitka Banner" panose="02000505000000020004" pitchFamily="2" charset="0"/>
                <a:cs typeface="Calibri"/>
              </a:rPr>
              <a:t> </a:t>
            </a:r>
            <a:r>
              <a:rPr lang="ru-RU" sz="2000" b="1" spc="-50" dirty="0" smtClean="0">
                <a:solidFill>
                  <a:srgbClr val="FFFFFF"/>
                </a:solidFill>
                <a:latin typeface="Sitka Banner" panose="02000505000000020004" pitchFamily="2" charset="0"/>
                <a:cs typeface="Calibri"/>
              </a:rPr>
              <a:t>5</a:t>
            </a:r>
            <a:endParaRPr lang="ru-RU" sz="2000" dirty="0">
              <a:latin typeface="Sitka Banner" panose="02000505000000020004" pitchFamily="2" charset="0"/>
              <a:cs typeface="Calibri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995763" y="879764"/>
            <a:ext cx="492525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>
                <a:solidFill>
                  <a:srgbClr val="344863"/>
                </a:solidFill>
                <a:latin typeface="Sitka Banner" panose="02000505000000020004" pitchFamily="2" charset="0"/>
                <a:cs typeface="Calibri"/>
              </a:rPr>
              <a:t>Объём</a:t>
            </a:r>
            <a:r>
              <a:rPr lang="ru-RU" sz="1600" b="1" spc="-45" dirty="0">
                <a:solidFill>
                  <a:srgbClr val="344863"/>
                </a:solidFill>
                <a:latin typeface="Sitka Banner" panose="02000505000000020004" pitchFamily="2" charset="0"/>
                <a:cs typeface="Calibri"/>
              </a:rPr>
              <a:t> </a:t>
            </a:r>
            <a:r>
              <a:rPr lang="ru-RU" sz="1600" b="1" dirty="0">
                <a:solidFill>
                  <a:srgbClr val="344863"/>
                </a:solidFill>
                <a:latin typeface="Sitka Banner" panose="02000505000000020004" pitchFamily="2" charset="0"/>
                <a:cs typeface="Calibri"/>
              </a:rPr>
              <a:t>итогового</a:t>
            </a:r>
            <a:r>
              <a:rPr lang="ru-RU" sz="1600" b="1" spc="-70" dirty="0">
                <a:solidFill>
                  <a:srgbClr val="344863"/>
                </a:solidFill>
                <a:latin typeface="Sitka Banner" panose="02000505000000020004" pitchFamily="2" charset="0"/>
                <a:cs typeface="Calibri"/>
              </a:rPr>
              <a:t> </a:t>
            </a:r>
            <a:r>
              <a:rPr lang="ru-RU" sz="1600" b="1" dirty="0">
                <a:solidFill>
                  <a:srgbClr val="344863"/>
                </a:solidFill>
                <a:latin typeface="Sitka Banner" panose="02000505000000020004" pitchFamily="2" charset="0"/>
                <a:cs typeface="Calibri"/>
              </a:rPr>
              <a:t>сочинения</a:t>
            </a:r>
            <a:r>
              <a:rPr lang="ru-RU" b="1" spc="229" dirty="0">
                <a:solidFill>
                  <a:srgbClr val="344863"/>
                </a:solidFill>
                <a:cs typeface="Calibri"/>
              </a:rPr>
              <a:t> </a:t>
            </a:r>
            <a:r>
              <a:rPr lang="ru-RU" sz="1200" b="1" dirty="0">
                <a:solidFill>
                  <a:srgbClr val="C00000"/>
                </a:solidFill>
                <a:cs typeface="Calibri"/>
              </a:rPr>
              <a:t>(не</a:t>
            </a:r>
            <a:r>
              <a:rPr lang="ru-RU" sz="1200" b="1" spc="-35" dirty="0">
                <a:solidFill>
                  <a:srgbClr val="C00000"/>
                </a:solidFill>
                <a:cs typeface="Calibri"/>
              </a:rPr>
              <a:t> </a:t>
            </a:r>
            <a:r>
              <a:rPr lang="ru-RU" sz="1200" b="1" dirty="0">
                <a:solidFill>
                  <a:srgbClr val="C00000"/>
                </a:solidFill>
                <a:cs typeface="Calibri"/>
              </a:rPr>
              <a:t>менее</a:t>
            </a:r>
            <a:r>
              <a:rPr lang="ru-RU" sz="1200" b="1" spc="-30" dirty="0">
                <a:solidFill>
                  <a:srgbClr val="C00000"/>
                </a:solidFill>
                <a:cs typeface="Calibri"/>
              </a:rPr>
              <a:t> </a:t>
            </a:r>
            <a:r>
              <a:rPr lang="ru-RU" sz="1200" b="1" dirty="0">
                <a:solidFill>
                  <a:srgbClr val="C00000"/>
                </a:solidFill>
                <a:cs typeface="Calibri"/>
              </a:rPr>
              <a:t>250</a:t>
            </a:r>
            <a:r>
              <a:rPr lang="ru-RU" sz="1200" b="1" spc="-10" dirty="0">
                <a:solidFill>
                  <a:srgbClr val="C00000"/>
                </a:solidFill>
                <a:cs typeface="Calibri"/>
              </a:rPr>
              <a:t> слов)</a:t>
            </a:r>
            <a:endParaRPr lang="ru-RU" sz="1200" dirty="0">
              <a:cs typeface="Calibri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995763" y="1359918"/>
            <a:ext cx="4925249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spc="-10" dirty="0">
                <a:solidFill>
                  <a:srgbClr val="344863"/>
                </a:solidFill>
                <a:latin typeface="Sitka Banner" panose="02000505000000020004" pitchFamily="2" charset="0"/>
                <a:cs typeface="Calibri"/>
              </a:rPr>
              <a:t>Самостоятельность</a:t>
            </a:r>
            <a:r>
              <a:rPr lang="ru-RU" sz="1400" b="1" spc="-60" dirty="0">
                <a:solidFill>
                  <a:srgbClr val="344863"/>
                </a:solidFill>
                <a:latin typeface="Sitka Banner" panose="02000505000000020004" pitchFamily="2" charset="0"/>
                <a:cs typeface="Calibri"/>
              </a:rPr>
              <a:t> </a:t>
            </a:r>
            <a:r>
              <a:rPr lang="ru-RU" sz="1400" b="1" dirty="0">
                <a:solidFill>
                  <a:srgbClr val="344863"/>
                </a:solidFill>
                <a:latin typeface="Sitka Banner" panose="02000505000000020004" pitchFamily="2" charset="0"/>
                <a:cs typeface="Calibri"/>
              </a:rPr>
              <a:t>написания</a:t>
            </a:r>
            <a:r>
              <a:rPr lang="ru-RU" sz="1400" b="1" spc="-25" dirty="0">
                <a:solidFill>
                  <a:srgbClr val="344863"/>
                </a:solidFill>
                <a:latin typeface="Sitka Banner" panose="02000505000000020004" pitchFamily="2" charset="0"/>
                <a:cs typeface="Calibri"/>
              </a:rPr>
              <a:t> </a:t>
            </a:r>
            <a:r>
              <a:rPr lang="ru-RU" sz="1400" b="1" dirty="0">
                <a:solidFill>
                  <a:srgbClr val="344863"/>
                </a:solidFill>
                <a:latin typeface="Sitka Banner" panose="02000505000000020004" pitchFamily="2" charset="0"/>
                <a:cs typeface="Calibri"/>
              </a:rPr>
              <a:t>итогового</a:t>
            </a:r>
            <a:r>
              <a:rPr lang="ru-RU" sz="1400" b="1" spc="-25" dirty="0">
                <a:solidFill>
                  <a:srgbClr val="344863"/>
                </a:solidFill>
                <a:latin typeface="Sitka Banner" panose="02000505000000020004" pitchFamily="2" charset="0"/>
                <a:cs typeface="Calibri"/>
              </a:rPr>
              <a:t> </a:t>
            </a:r>
            <a:r>
              <a:rPr lang="ru-RU" sz="1400" b="1" spc="-10" dirty="0" smtClean="0">
                <a:solidFill>
                  <a:srgbClr val="344863"/>
                </a:solidFill>
                <a:latin typeface="Sitka Banner" panose="02000505000000020004" pitchFamily="2" charset="0"/>
                <a:cs typeface="Calibri"/>
              </a:rPr>
              <a:t>сочинения</a:t>
            </a:r>
            <a:endParaRPr lang="ru-RU" sz="1400" dirty="0">
              <a:latin typeface="Sitka Banner" panose="02000505000000020004" pitchFamily="2" charset="0"/>
              <a:cs typeface="Calibri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995764" y="1745673"/>
            <a:ext cx="4925248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>
                <a:solidFill>
                  <a:srgbClr val="344863"/>
                </a:solidFill>
                <a:latin typeface="Sitka Banner" panose="02000505000000020004" pitchFamily="2" charset="0"/>
                <a:cs typeface="Calibri"/>
              </a:rPr>
              <a:t>Соответствие</a:t>
            </a:r>
            <a:r>
              <a:rPr lang="ru-RU" sz="1600" b="1" spc="-20" dirty="0">
                <a:solidFill>
                  <a:srgbClr val="344863"/>
                </a:solidFill>
                <a:latin typeface="Sitka Banner" panose="02000505000000020004" pitchFamily="2" charset="0"/>
                <a:cs typeface="Calibri"/>
              </a:rPr>
              <a:t> </a:t>
            </a:r>
            <a:r>
              <a:rPr lang="ru-RU" sz="1600" b="1" dirty="0">
                <a:solidFill>
                  <a:srgbClr val="344863"/>
                </a:solidFill>
                <a:latin typeface="Sitka Banner" panose="02000505000000020004" pitchFamily="2" charset="0"/>
                <a:cs typeface="Calibri"/>
              </a:rPr>
              <a:t>теме</a:t>
            </a:r>
            <a:r>
              <a:rPr lang="ru-RU" sz="1600" b="1" spc="-15" dirty="0">
                <a:solidFill>
                  <a:srgbClr val="344863"/>
                </a:solidFill>
                <a:latin typeface="Sitka Banner" panose="02000505000000020004" pitchFamily="2" charset="0"/>
                <a:cs typeface="Calibri"/>
              </a:rPr>
              <a:t> </a:t>
            </a:r>
            <a:r>
              <a:rPr lang="ru-RU" sz="1200" b="1" spc="-10" dirty="0">
                <a:solidFill>
                  <a:srgbClr val="C00000"/>
                </a:solidFill>
                <a:cs typeface="Calibri"/>
              </a:rPr>
              <a:t>(ориентация</a:t>
            </a:r>
            <a:r>
              <a:rPr lang="ru-RU" sz="1200" b="1" spc="-45" dirty="0">
                <a:solidFill>
                  <a:srgbClr val="C00000"/>
                </a:solidFill>
                <a:cs typeface="Calibri"/>
              </a:rPr>
              <a:t> </a:t>
            </a:r>
            <a:r>
              <a:rPr lang="ru-RU" sz="1200" b="1" dirty="0">
                <a:solidFill>
                  <a:srgbClr val="C00000"/>
                </a:solidFill>
                <a:cs typeface="Calibri"/>
              </a:rPr>
              <a:t>на</a:t>
            </a:r>
            <a:r>
              <a:rPr lang="ru-RU" sz="1200" b="1" spc="-20" dirty="0">
                <a:solidFill>
                  <a:srgbClr val="C00000"/>
                </a:solidFill>
                <a:cs typeface="Calibri"/>
              </a:rPr>
              <a:t> </a:t>
            </a:r>
            <a:r>
              <a:rPr lang="ru-RU" sz="1200" b="1" spc="-10" dirty="0">
                <a:solidFill>
                  <a:srgbClr val="C00000"/>
                </a:solidFill>
                <a:cs typeface="Calibri"/>
              </a:rPr>
              <a:t>тему,</a:t>
            </a:r>
            <a:r>
              <a:rPr lang="ru-RU" sz="1200" b="1" spc="-5" dirty="0">
                <a:solidFill>
                  <a:srgbClr val="C00000"/>
                </a:solidFill>
                <a:cs typeface="Calibri"/>
              </a:rPr>
              <a:t> </a:t>
            </a:r>
            <a:r>
              <a:rPr lang="ru-RU" sz="1200" b="1" dirty="0">
                <a:solidFill>
                  <a:srgbClr val="C00000"/>
                </a:solidFill>
                <a:cs typeface="Calibri"/>
              </a:rPr>
              <a:t>а</a:t>
            </a:r>
            <a:r>
              <a:rPr lang="ru-RU" sz="1200" b="1" spc="-10" dirty="0">
                <a:solidFill>
                  <a:srgbClr val="C00000"/>
                </a:solidFill>
                <a:cs typeface="Calibri"/>
              </a:rPr>
              <a:t> </a:t>
            </a:r>
            <a:r>
              <a:rPr lang="ru-RU" sz="1200" b="1" dirty="0">
                <a:solidFill>
                  <a:srgbClr val="C00000"/>
                </a:solidFill>
                <a:cs typeface="Calibri"/>
              </a:rPr>
              <a:t>не</a:t>
            </a:r>
            <a:r>
              <a:rPr lang="ru-RU" sz="1200" b="1" spc="-25" dirty="0">
                <a:solidFill>
                  <a:srgbClr val="C00000"/>
                </a:solidFill>
                <a:cs typeface="Calibri"/>
              </a:rPr>
              <a:t> </a:t>
            </a:r>
            <a:r>
              <a:rPr lang="ru-RU" sz="1200" b="1" spc="-10" dirty="0">
                <a:solidFill>
                  <a:srgbClr val="C00000"/>
                </a:solidFill>
                <a:cs typeface="Calibri"/>
              </a:rPr>
              <a:t>направление!)</a:t>
            </a:r>
            <a:endParaRPr lang="ru-RU" sz="1200" dirty="0">
              <a:cs typeface="Calibri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995763" y="2145165"/>
            <a:ext cx="4925249" cy="5155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2700" marR="0" lvl="0" indent="0" defTabSz="914400" eaLnBrk="1" fontAlgn="auto" latinLnBrk="0" hangingPunct="1">
              <a:lnSpc>
                <a:spcPts val="11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>
                <a:solidFill>
                  <a:srgbClr val="344863"/>
                </a:solidFill>
                <a:latin typeface="Sitka Banner" panose="02000505000000020004" pitchFamily="2" charset="0"/>
                <a:cs typeface="Calibri"/>
              </a:rPr>
              <a:t>Аргументация.</a:t>
            </a:r>
            <a:r>
              <a:rPr lang="ru-RU" sz="1600" b="1" spc="-95" dirty="0">
                <a:solidFill>
                  <a:srgbClr val="344863"/>
                </a:solidFill>
                <a:latin typeface="Sitka Banner" panose="02000505000000020004" pitchFamily="2" charset="0"/>
                <a:cs typeface="Calibri"/>
              </a:rPr>
              <a:t> </a:t>
            </a:r>
            <a:r>
              <a:rPr lang="ru-RU" sz="1600" b="1" dirty="0">
                <a:solidFill>
                  <a:srgbClr val="344863"/>
                </a:solidFill>
                <a:latin typeface="Sitka Banner" panose="02000505000000020004" pitchFamily="2" charset="0"/>
                <a:cs typeface="Calibri"/>
              </a:rPr>
              <a:t>Привлечение</a:t>
            </a:r>
            <a:r>
              <a:rPr lang="ru-RU" sz="1600" b="1" spc="-95" dirty="0">
                <a:solidFill>
                  <a:srgbClr val="344863"/>
                </a:solidFill>
                <a:latin typeface="Sitka Banner" panose="02000505000000020004" pitchFamily="2" charset="0"/>
                <a:cs typeface="Calibri"/>
              </a:rPr>
              <a:t> </a:t>
            </a:r>
            <a:r>
              <a:rPr lang="ru-RU" sz="1600" b="1" dirty="0">
                <a:solidFill>
                  <a:srgbClr val="344863"/>
                </a:solidFill>
                <a:latin typeface="Sitka Banner" panose="02000505000000020004" pitchFamily="2" charset="0"/>
                <a:cs typeface="Calibri"/>
              </a:rPr>
              <a:t>литературного</a:t>
            </a:r>
            <a:r>
              <a:rPr lang="ru-RU" sz="1600" b="1" spc="-80" dirty="0">
                <a:solidFill>
                  <a:srgbClr val="344863"/>
                </a:solidFill>
                <a:latin typeface="Sitka Banner" panose="02000505000000020004" pitchFamily="2" charset="0"/>
                <a:cs typeface="Calibri"/>
              </a:rPr>
              <a:t> </a:t>
            </a:r>
            <a:r>
              <a:rPr lang="ru-RU" sz="1600" b="1" spc="-10" dirty="0" smtClean="0">
                <a:solidFill>
                  <a:srgbClr val="344863"/>
                </a:solidFill>
                <a:latin typeface="Sitka Banner" panose="02000505000000020004" pitchFamily="2" charset="0"/>
                <a:cs typeface="Calibri"/>
              </a:rPr>
              <a:t>мате-риала </a:t>
            </a:r>
            <a:r>
              <a:rPr lang="ru-RU" sz="1100" b="1" spc="-10" dirty="0" smtClean="0">
                <a:solidFill>
                  <a:srgbClr val="C00000"/>
                </a:solidFill>
                <a:cs typeface="Calibri"/>
              </a:rPr>
              <a:t>(достаточно</a:t>
            </a:r>
            <a:r>
              <a:rPr lang="ru-RU" sz="1100" b="1" dirty="0" smtClean="0">
                <a:solidFill>
                  <a:srgbClr val="C00000"/>
                </a:solidFill>
                <a:cs typeface="Calibri"/>
              </a:rPr>
              <a:t> </a:t>
            </a:r>
            <a:r>
              <a:rPr lang="ru-RU" sz="1100" b="1" dirty="0">
                <a:solidFill>
                  <a:srgbClr val="C00000"/>
                </a:solidFill>
                <a:cs typeface="Calibri"/>
              </a:rPr>
              <a:t>1</a:t>
            </a:r>
            <a:r>
              <a:rPr lang="ru-RU" sz="1100" b="1" spc="15" dirty="0">
                <a:solidFill>
                  <a:srgbClr val="C00000"/>
                </a:solidFill>
                <a:cs typeface="Calibri"/>
              </a:rPr>
              <a:t> </a:t>
            </a:r>
            <a:r>
              <a:rPr lang="ru-RU" sz="1100" b="1" dirty="0">
                <a:solidFill>
                  <a:srgbClr val="C00000"/>
                </a:solidFill>
                <a:cs typeface="Calibri"/>
              </a:rPr>
              <a:t>литературного</a:t>
            </a:r>
            <a:r>
              <a:rPr lang="ru-RU" sz="1100" b="1" spc="275" dirty="0">
                <a:solidFill>
                  <a:srgbClr val="C00000"/>
                </a:solidFill>
                <a:cs typeface="Calibri"/>
              </a:rPr>
              <a:t> </a:t>
            </a:r>
            <a:r>
              <a:rPr lang="ru-RU" sz="1100" b="1" spc="-10" dirty="0">
                <a:solidFill>
                  <a:srgbClr val="C00000"/>
                </a:solidFill>
                <a:cs typeface="Calibri"/>
              </a:rPr>
              <a:t>источника</a:t>
            </a:r>
            <a:r>
              <a:rPr lang="ru-RU" sz="1100" b="1" spc="-35" dirty="0">
                <a:solidFill>
                  <a:srgbClr val="C00000"/>
                </a:solidFill>
                <a:cs typeface="Calibri"/>
              </a:rPr>
              <a:t> </a:t>
            </a:r>
            <a:r>
              <a:rPr lang="ru-RU" sz="1100" b="1" dirty="0">
                <a:solidFill>
                  <a:srgbClr val="C00000"/>
                </a:solidFill>
                <a:cs typeface="Calibri"/>
              </a:rPr>
              <a:t>,</a:t>
            </a:r>
            <a:r>
              <a:rPr lang="ru-RU" sz="1100" b="1" spc="15" dirty="0">
                <a:solidFill>
                  <a:srgbClr val="C00000"/>
                </a:solidFill>
                <a:cs typeface="Calibri"/>
              </a:rPr>
              <a:t> </a:t>
            </a:r>
            <a:r>
              <a:rPr lang="ru-RU" sz="1100" b="1" dirty="0">
                <a:solidFill>
                  <a:srgbClr val="C00000"/>
                </a:solidFill>
                <a:cs typeface="Calibri"/>
              </a:rPr>
              <a:t>многообразие</a:t>
            </a:r>
            <a:r>
              <a:rPr lang="ru-RU" sz="1100" b="1" spc="-5" dirty="0">
                <a:solidFill>
                  <a:srgbClr val="C00000"/>
                </a:solidFill>
                <a:cs typeface="Calibri"/>
              </a:rPr>
              <a:t> </a:t>
            </a:r>
            <a:r>
              <a:rPr lang="ru-RU" sz="1100" b="1" spc="-10" dirty="0">
                <a:solidFill>
                  <a:srgbClr val="C00000"/>
                </a:solidFill>
                <a:cs typeface="Calibri"/>
              </a:rPr>
              <a:t>жанрово-</a:t>
            </a:r>
            <a:r>
              <a:rPr lang="ru-RU" sz="1100" b="1" dirty="0">
                <a:solidFill>
                  <a:srgbClr val="C00000"/>
                </a:solidFill>
                <a:cs typeface="Calibri"/>
              </a:rPr>
              <a:t>стилевой</a:t>
            </a:r>
            <a:r>
              <a:rPr lang="ru-RU" sz="1100" b="1" spc="-35" dirty="0">
                <a:solidFill>
                  <a:srgbClr val="C00000"/>
                </a:solidFill>
                <a:cs typeface="Calibri"/>
              </a:rPr>
              <a:t> </a:t>
            </a:r>
            <a:r>
              <a:rPr lang="ru-RU" sz="1100" b="1" spc="-10" dirty="0">
                <a:solidFill>
                  <a:srgbClr val="C00000"/>
                </a:solidFill>
                <a:cs typeface="Calibri"/>
              </a:rPr>
              <a:t>принадлежности</a:t>
            </a:r>
            <a:r>
              <a:rPr lang="ru-RU" sz="1100" b="1" spc="-35" dirty="0">
                <a:solidFill>
                  <a:srgbClr val="C00000"/>
                </a:solidFill>
                <a:cs typeface="Calibri"/>
              </a:rPr>
              <a:t> </a:t>
            </a:r>
            <a:r>
              <a:rPr lang="ru-RU" sz="1100" b="1" spc="-10" dirty="0">
                <a:solidFill>
                  <a:srgbClr val="C00000"/>
                </a:solidFill>
                <a:cs typeface="Calibri"/>
              </a:rPr>
              <a:t>текстов</a:t>
            </a:r>
            <a:r>
              <a:rPr lang="ru-RU" sz="1200" b="1" spc="-10" dirty="0">
                <a:solidFill>
                  <a:srgbClr val="C00000"/>
                </a:solidFill>
                <a:cs typeface="Calibri"/>
              </a:rPr>
              <a:t>)</a:t>
            </a:r>
            <a:endParaRPr lang="ru-RU" sz="1200" dirty="0">
              <a:cs typeface="Calibri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995760" y="2736852"/>
            <a:ext cx="4925251" cy="29751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2700" marR="0" lvl="0" indent="0" defTabSz="914400" eaLnBrk="1" fontAlgn="auto" latinLnBrk="0" hangingPunct="1">
              <a:lnSpc>
                <a:spcPts val="16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>
                <a:solidFill>
                  <a:srgbClr val="344863"/>
                </a:solidFill>
                <a:latin typeface="Sitka Banner" panose="02000505000000020004" pitchFamily="2" charset="0"/>
                <a:cs typeface="Calibri"/>
              </a:rPr>
              <a:t>Композиция</a:t>
            </a:r>
            <a:r>
              <a:rPr lang="ru-RU" sz="1600" b="1" spc="-40" dirty="0">
                <a:solidFill>
                  <a:srgbClr val="344863"/>
                </a:solidFill>
                <a:latin typeface="Sitka Banner" panose="02000505000000020004" pitchFamily="2" charset="0"/>
                <a:cs typeface="Calibri"/>
              </a:rPr>
              <a:t> </a:t>
            </a:r>
            <a:r>
              <a:rPr lang="ru-RU" sz="1600" b="1" dirty="0">
                <a:solidFill>
                  <a:srgbClr val="344863"/>
                </a:solidFill>
                <a:latin typeface="Sitka Banner" panose="02000505000000020004" pitchFamily="2" charset="0"/>
                <a:cs typeface="Calibri"/>
              </a:rPr>
              <a:t>и</a:t>
            </a:r>
            <a:r>
              <a:rPr lang="ru-RU" sz="1600" b="1" spc="-20" dirty="0">
                <a:solidFill>
                  <a:srgbClr val="344863"/>
                </a:solidFill>
                <a:latin typeface="Sitka Banner" panose="02000505000000020004" pitchFamily="2" charset="0"/>
                <a:cs typeface="Calibri"/>
              </a:rPr>
              <a:t> </a:t>
            </a:r>
            <a:r>
              <a:rPr lang="ru-RU" sz="1600" b="1" dirty="0">
                <a:solidFill>
                  <a:srgbClr val="344863"/>
                </a:solidFill>
                <a:latin typeface="Sitka Banner" panose="02000505000000020004" pitchFamily="2" charset="0"/>
                <a:cs typeface="Calibri"/>
              </a:rPr>
              <a:t>логика</a:t>
            </a:r>
            <a:r>
              <a:rPr lang="ru-RU" sz="1600" b="1" spc="-30" dirty="0">
                <a:solidFill>
                  <a:srgbClr val="344863"/>
                </a:solidFill>
                <a:latin typeface="Sitka Banner" panose="02000505000000020004" pitchFamily="2" charset="0"/>
                <a:cs typeface="Calibri"/>
              </a:rPr>
              <a:t> </a:t>
            </a:r>
            <a:r>
              <a:rPr lang="ru-RU" sz="1600" b="1" spc="-10" dirty="0">
                <a:solidFill>
                  <a:srgbClr val="344863"/>
                </a:solidFill>
                <a:latin typeface="Sitka Banner" panose="02000505000000020004" pitchFamily="2" charset="0"/>
                <a:cs typeface="Calibri"/>
              </a:rPr>
              <a:t>рассуждения</a:t>
            </a:r>
            <a:endParaRPr lang="ru-RU" sz="1600" dirty="0">
              <a:latin typeface="Sitka Banner" panose="02000505000000020004" pitchFamily="2" charset="0"/>
              <a:cs typeface="Calibri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995760" y="3181351"/>
            <a:ext cx="4925251" cy="3103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2700" marR="0" lvl="0" indent="0" defTabSz="914400" eaLnBrk="1" fontAlgn="auto" latinLnBrk="0" hangingPunct="1">
              <a:lnSpc>
                <a:spcPts val="17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>
                <a:solidFill>
                  <a:srgbClr val="344863"/>
                </a:solidFill>
                <a:latin typeface="Sitka Banner" panose="02000505000000020004" pitchFamily="2" charset="0"/>
                <a:cs typeface="Calibri"/>
              </a:rPr>
              <a:t>Качество</a:t>
            </a:r>
            <a:r>
              <a:rPr lang="ru-RU" sz="1600" b="1" spc="-80" dirty="0">
                <a:solidFill>
                  <a:srgbClr val="344863"/>
                </a:solidFill>
                <a:latin typeface="Sitka Banner" panose="02000505000000020004" pitchFamily="2" charset="0"/>
                <a:cs typeface="Calibri"/>
              </a:rPr>
              <a:t> </a:t>
            </a:r>
            <a:r>
              <a:rPr lang="ru-RU" sz="1600" b="1" dirty="0">
                <a:solidFill>
                  <a:srgbClr val="344863"/>
                </a:solidFill>
                <a:latin typeface="Sitka Banner" panose="02000505000000020004" pitchFamily="2" charset="0"/>
                <a:cs typeface="Calibri"/>
              </a:rPr>
              <a:t>письменной</a:t>
            </a:r>
            <a:r>
              <a:rPr lang="ru-RU" sz="1600" b="1" spc="-80" dirty="0">
                <a:solidFill>
                  <a:srgbClr val="344863"/>
                </a:solidFill>
                <a:latin typeface="Sitka Banner" panose="02000505000000020004" pitchFamily="2" charset="0"/>
                <a:cs typeface="Calibri"/>
              </a:rPr>
              <a:t> </a:t>
            </a:r>
            <a:r>
              <a:rPr lang="ru-RU" sz="1600" b="1" spc="-20" dirty="0">
                <a:solidFill>
                  <a:srgbClr val="344863"/>
                </a:solidFill>
                <a:latin typeface="Sitka Banner" panose="02000505000000020004" pitchFamily="2" charset="0"/>
                <a:cs typeface="Calibri"/>
              </a:rPr>
              <a:t>речи</a:t>
            </a:r>
            <a:endParaRPr lang="ru-RU" sz="1600" dirty="0">
              <a:latin typeface="Sitka Banner" panose="02000505000000020004" pitchFamily="2" charset="0"/>
              <a:cs typeface="Calibri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995764" y="3625849"/>
            <a:ext cx="4925247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spc="-10" dirty="0">
                <a:solidFill>
                  <a:srgbClr val="344863"/>
                </a:solidFill>
                <a:latin typeface="Sitka Banner" panose="02000505000000020004" pitchFamily="2" charset="0"/>
                <a:cs typeface="Calibri"/>
              </a:rPr>
              <a:t>Грамотность</a:t>
            </a:r>
            <a:endParaRPr lang="ru-RU" sz="1600" dirty="0">
              <a:latin typeface="Sitka Banner" panose="02000505000000020004" pitchFamily="2" charset="0"/>
              <a:cs typeface="Calibri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34"/>
            <a:ext cx="7056438" cy="37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228092" y="4064000"/>
            <a:ext cx="6692920" cy="1019125"/>
          </a:xfrm>
          <a:prstGeom prst="rect">
            <a:avLst/>
          </a:prstGeom>
          <a:ln w="28575">
            <a:solidFill>
              <a:srgbClr val="FF7C80"/>
            </a:solidFill>
          </a:ln>
        </p:spPr>
        <p:txBody>
          <a:bodyPr wrap="square">
            <a:spAutoFit/>
          </a:bodyPr>
          <a:lstStyle/>
          <a:p>
            <a:pPr marL="12700" marR="0" lvl="0" indent="0" defTabSz="914400" eaLnBrk="1" fontAlgn="auto" latinLnBrk="0" hangingPunct="1">
              <a:lnSpc>
                <a:spcPts val="12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>
                <a:solidFill>
                  <a:srgbClr val="344863"/>
                </a:solidFill>
                <a:latin typeface="Sitka Banner" panose="02000505000000020004" pitchFamily="2" charset="0"/>
                <a:cs typeface="Calibri"/>
              </a:rPr>
              <a:t>К</a:t>
            </a:r>
            <a:r>
              <a:rPr lang="ru-RU" sz="1400" b="1" spc="5" dirty="0">
                <a:solidFill>
                  <a:srgbClr val="344863"/>
                </a:solidFill>
                <a:latin typeface="Sitka Banner" panose="02000505000000020004" pitchFamily="2" charset="0"/>
                <a:cs typeface="Calibri"/>
              </a:rPr>
              <a:t> </a:t>
            </a:r>
            <a:r>
              <a:rPr lang="ru-RU" sz="1400" b="1" spc="-10" dirty="0">
                <a:solidFill>
                  <a:srgbClr val="344863"/>
                </a:solidFill>
                <a:latin typeface="Sitka Banner" panose="02000505000000020004" pitchFamily="2" charset="0"/>
                <a:cs typeface="Calibri"/>
              </a:rPr>
              <a:t>проверке</a:t>
            </a:r>
            <a:r>
              <a:rPr lang="ru-RU" sz="1400" b="1" spc="-45" dirty="0">
                <a:solidFill>
                  <a:srgbClr val="344863"/>
                </a:solidFill>
                <a:latin typeface="Sitka Banner" panose="02000505000000020004" pitchFamily="2" charset="0"/>
                <a:cs typeface="Calibri"/>
              </a:rPr>
              <a:t> </a:t>
            </a:r>
            <a:r>
              <a:rPr lang="ru-RU" sz="1400" b="1" dirty="0">
                <a:solidFill>
                  <a:srgbClr val="344863"/>
                </a:solidFill>
                <a:latin typeface="Sitka Banner" panose="02000505000000020004" pitchFamily="2" charset="0"/>
                <a:cs typeface="Calibri"/>
              </a:rPr>
              <a:t>по</a:t>
            </a:r>
            <a:r>
              <a:rPr lang="ru-RU" sz="1400" b="1" spc="-15" dirty="0">
                <a:solidFill>
                  <a:srgbClr val="344863"/>
                </a:solidFill>
                <a:latin typeface="Sitka Banner" panose="02000505000000020004" pitchFamily="2" charset="0"/>
                <a:cs typeface="Calibri"/>
              </a:rPr>
              <a:t> </a:t>
            </a:r>
            <a:r>
              <a:rPr lang="ru-RU" sz="1400" b="1" dirty="0">
                <a:solidFill>
                  <a:srgbClr val="344863"/>
                </a:solidFill>
                <a:latin typeface="Sitka Banner" panose="02000505000000020004" pitchFamily="2" charset="0"/>
                <a:cs typeface="Calibri"/>
              </a:rPr>
              <a:t>критериям</a:t>
            </a:r>
            <a:r>
              <a:rPr lang="ru-RU" sz="1400" b="1" spc="-30" dirty="0">
                <a:solidFill>
                  <a:srgbClr val="344863"/>
                </a:solidFill>
                <a:latin typeface="Sitka Banner" panose="02000505000000020004" pitchFamily="2" charset="0"/>
                <a:cs typeface="Calibri"/>
              </a:rPr>
              <a:t> </a:t>
            </a:r>
            <a:r>
              <a:rPr lang="ru-RU" sz="1400" b="1" spc="-10" dirty="0">
                <a:solidFill>
                  <a:srgbClr val="344863"/>
                </a:solidFill>
                <a:latin typeface="Sitka Banner" panose="02000505000000020004" pitchFamily="2" charset="0"/>
                <a:cs typeface="Calibri"/>
              </a:rPr>
              <a:t>допускаются</a:t>
            </a:r>
            <a:r>
              <a:rPr lang="ru-RU" sz="1400" b="1" spc="-40" dirty="0">
                <a:solidFill>
                  <a:srgbClr val="344863"/>
                </a:solidFill>
                <a:latin typeface="Sitka Banner" panose="02000505000000020004" pitchFamily="2" charset="0"/>
                <a:cs typeface="Calibri"/>
              </a:rPr>
              <a:t> </a:t>
            </a:r>
            <a:r>
              <a:rPr lang="ru-RU" sz="1400" b="1" spc="-10" dirty="0">
                <a:solidFill>
                  <a:srgbClr val="344863"/>
                </a:solidFill>
                <a:latin typeface="Sitka Banner" panose="02000505000000020004" pitchFamily="2" charset="0"/>
                <a:cs typeface="Calibri"/>
              </a:rPr>
              <a:t>сочинения</a:t>
            </a:r>
            <a:r>
              <a:rPr lang="ru-RU" sz="1400" b="1" spc="-10" dirty="0" smtClean="0">
                <a:solidFill>
                  <a:srgbClr val="344863"/>
                </a:solidFill>
                <a:latin typeface="Sitka Banner" panose="02000505000000020004" pitchFamily="2" charset="0"/>
                <a:cs typeface="Calibri"/>
              </a:rPr>
              <a:t>, соответствующие</a:t>
            </a:r>
            <a:r>
              <a:rPr lang="ru-RU" sz="1400" b="1" spc="-25" dirty="0" smtClean="0">
                <a:solidFill>
                  <a:srgbClr val="344863"/>
                </a:solidFill>
                <a:latin typeface="Sitka Banner" panose="02000505000000020004" pitchFamily="2" charset="0"/>
                <a:cs typeface="Calibri"/>
              </a:rPr>
              <a:t> </a:t>
            </a:r>
            <a:r>
              <a:rPr lang="ru-RU" sz="1400" b="1" spc="-10" dirty="0">
                <a:solidFill>
                  <a:srgbClr val="344863"/>
                </a:solidFill>
                <a:latin typeface="Sitka Banner" panose="02000505000000020004" pitchFamily="2" charset="0"/>
                <a:cs typeface="Calibri"/>
              </a:rPr>
              <a:t>требованиям </a:t>
            </a:r>
            <a:r>
              <a:rPr lang="ru-RU" sz="1400" b="1" dirty="0">
                <a:solidFill>
                  <a:srgbClr val="344863"/>
                </a:solidFill>
                <a:latin typeface="Sitka Banner" panose="02000505000000020004" pitchFamily="2" charset="0"/>
                <a:cs typeface="Calibri"/>
              </a:rPr>
              <a:t>1</a:t>
            </a:r>
            <a:r>
              <a:rPr lang="ru-RU" sz="1400" b="1" spc="45" dirty="0">
                <a:solidFill>
                  <a:srgbClr val="344863"/>
                </a:solidFill>
                <a:latin typeface="Sitka Banner" panose="02000505000000020004" pitchFamily="2" charset="0"/>
                <a:cs typeface="Calibri"/>
              </a:rPr>
              <a:t> </a:t>
            </a:r>
            <a:r>
              <a:rPr lang="ru-RU" sz="1400" b="1" dirty="0">
                <a:solidFill>
                  <a:srgbClr val="344863"/>
                </a:solidFill>
                <a:latin typeface="Sitka Banner" panose="02000505000000020004" pitchFamily="2" charset="0"/>
                <a:cs typeface="Calibri"/>
              </a:rPr>
              <a:t>и</a:t>
            </a:r>
            <a:r>
              <a:rPr lang="ru-RU" sz="1400" b="1" spc="20" dirty="0">
                <a:solidFill>
                  <a:srgbClr val="344863"/>
                </a:solidFill>
                <a:latin typeface="Sitka Banner" panose="02000505000000020004" pitchFamily="2" charset="0"/>
                <a:cs typeface="Calibri"/>
              </a:rPr>
              <a:t> </a:t>
            </a:r>
            <a:r>
              <a:rPr lang="ru-RU" sz="1400" b="1" spc="-25" dirty="0">
                <a:solidFill>
                  <a:srgbClr val="344863"/>
                </a:solidFill>
                <a:latin typeface="Sitka Banner" panose="02000505000000020004" pitchFamily="2" charset="0"/>
                <a:cs typeface="Calibri"/>
              </a:rPr>
              <a:t>2</a:t>
            </a:r>
            <a:r>
              <a:rPr lang="ru-RU" sz="1400" b="1" spc="-25" dirty="0" smtClean="0">
                <a:solidFill>
                  <a:srgbClr val="344863"/>
                </a:solidFill>
                <a:latin typeface="Sitka Banner" panose="02000505000000020004" pitchFamily="2" charset="0"/>
                <a:cs typeface="Calibri"/>
              </a:rPr>
              <a:t>. </a:t>
            </a:r>
            <a:r>
              <a:rPr lang="ru-RU" sz="1400" b="1" dirty="0" smtClean="0">
                <a:solidFill>
                  <a:srgbClr val="344863"/>
                </a:solidFill>
                <a:latin typeface="Sitka Banner" panose="02000505000000020004" pitchFamily="2" charset="0"/>
                <a:cs typeface="Calibri"/>
              </a:rPr>
              <a:t>Критерии</a:t>
            </a:r>
            <a:r>
              <a:rPr lang="ru-RU" sz="1400" b="1" spc="-60" dirty="0" smtClean="0">
                <a:solidFill>
                  <a:srgbClr val="344863"/>
                </a:solidFill>
                <a:latin typeface="Sitka Banner" panose="02000505000000020004" pitchFamily="2" charset="0"/>
                <a:cs typeface="Calibri"/>
              </a:rPr>
              <a:t> </a:t>
            </a:r>
            <a:r>
              <a:rPr lang="ru-RU" sz="1400" b="1" dirty="0">
                <a:solidFill>
                  <a:srgbClr val="344863"/>
                </a:solidFill>
                <a:latin typeface="Sitka Banner" panose="02000505000000020004" pitchFamily="2" charset="0"/>
                <a:cs typeface="Calibri"/>
              </a:rPr>
              <a:t>1</a:t>
            </a:r>
            <a:r>
              <a:rPr lang="ru-RU" sz="1400" b="1" spc="-30" dirty="0">
                <a:solidFill>
                  <a:srgbClr val="344863"/>
                </a:solidFill>
                <a:latin typeface="Sitka Banner" panose="02000505000000020004" pitchFamily="2" charset="0"/>
                <a:cs typeface="Calibri"/>
              </a:rPr>
              <a:t> </a:t>
            </a:r>
            <a:r>
              <a:rPr lang="ru-RU" sz="1400" b="1" dirty="0">
                <a:solidFill>
                  <a:srgbClr val="344863"/>
                </a:solidFill>
                <a:latin typeface="Sitka Banner" panose="02000505000000020004" pitchFamily="2" charset="0"/>
                <a:cs typeface="Calibri"/>
              </a:rPr>
              <a:t>и</a:t>
            </a:r>
            <a:r>
              <a:rPr lang="ru-RU" sz="1400" b="1" spc="-25" dirty="0">
                <a:solidFill>
                  <a:srgbClr val="344863"/>
                </a:solidFill>
                <a:latin typeface="Sitka Banner" panose="02000505000000020004" pitchFamily="2" charset="0"/>
                <a:cs typeface="Calibri"/>
              </a:rPr>
              <a:t> </a:t>
            </a:r>
            <a:r>
              <a:rPr lang="ru-RU" sz="1400" b="1" dirty="0">
                <a:solidFill>
                  <a:srgbClr val="344863"/>
                </a:solidFill>
                <a:latin typeface="Sitka Banner" panose="02000505000000020004" pitchFamily="2" charset="0"/>
                <a:cs typeface="Calibri"/>
              </a:rPr>
              <a:t>2</a:t>
            </a:r>
            <a:r>
              <a:rPr lang="ru-RU" sz="1400" b="1" spc="-25" dirty="0">
                <a:solidFill>
                  <a:srgbClr val="344863"/>
                </a:solidFill>
                <a:latin typeface="Sitka Banner" panose="02000505000000020004" pitchFamily="2" charset="0"/>
                <a:cs typeface="Calibri"/>
              </a:rPr>
              <a:t> </a:t>
            </a:r>
            <a:r>
              <a:rPr lang="ru-RU" sz="1400" b="1" dirty="0">
                <a:solidFill>
                  <a:srgbClr val="344863"/>
                </a:solidFill>
                <a:latin typeface="Sitka Banner" panose="02000505000000020004" pitchFamily="2" charset="0"/>
                <a:cs typeface="Calibri"/>
              </a:rPr>
              <a:t>являются</a:t>
            </a:r>
            <a:r>
              <a:rPr lang="ru-RU" sz="1400" b="1" spc="-35" dirty="0">
                <a:solidFill>
                  <a:srgbClr val="344863"/>
                </a:solidFill>
                <a:latin typeface="Sitka Banner" panose="02000505000000020004" pitchFamily="2" charset="0"/>
                <a:cs typeface="Calibri"/>
              </a:rPr>
              <a:t> </a:t>
            </a:r>
            <a:r>
              <a:rPr lang="ru-RU" sz="1400" b="1" spc="-10" dirty="0">
                <a:solidFill>
                  <a:srgbClr val="344863"/>
                </a:solidFill>
                <a:latin typeface="Sitka Banner" panose="02000505000000020004" pitchFamily="2" charset="0"/>
                <a:cs typeface="Calibri"/>
              </a:rPr>
              <a:t>основными.</a:t>
            </a:r>
            <a:endParaRPr lang="ru-RU" sz="1400" dirty="0">
              <a:latin typeface="Sitka Banner" panose="02000505000000020004" pitchFamily="2" charset="0"/>
              <a:cs typeface="Calibri"/>
            </a:endParaRPr>
          </a:p>
          <a:p>
            <a:pPr marL="12700" marR="0" lvl="0" indent="0" defTabSz="914400" eaLnBrk="1" fontAlgn="auto" latinLnBrk="0" hangingPunct="1">
              <a:lnSpc>
                <a:spcPts val="12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>
                <a:solidFill>
                  <a:srgbClr val="C00000"/>
                </a:solidFill>
                <a:latin typeface="Sitka Banner" panose="02000505000000020004" pitchFamily="2" charset="0"/>
                <a:cs typeface="Calibri"/>
              </a:rPr>
              <a:t>Для</a:t>
            </a:r>
            <a:r>
              <a:rPr lang="ru-RU" sz="1400" b="1" spc="-15" dirty="0">
                <a:solidFill>
                  <a:srgbClr val="C00000"/>
                </a:solidFill>
                <a:latin typeface="Sitka Banner" panose="02000505000000020004" pitchFamily="2" charset="0"/>
                <a:cs typeface="Calibri"/>
              </a:rPr>
              <a:t> </a:t>
            </a:r>
            <a:r>
              <a:rPr lang="ru-RU" sz="1400" b="1" spc="-10" dirty="0">
                <a:solidFill>
                  <a:srgbClr val="C00000"/>
                </a:solidFill>
                <a:latin typeface="Sitka Banner" panose="02000505000000020004" pitchFamily="2" charset="0"/>
                <a:cs typeface="Calibri"/>
              </a:rPr>
              <a:t>получения</a:t>
            </a:r>
            <a:r>
              <a:rPr lang="ru-RU" sz="1400" b="1" spc="-20" dirty="0">
                <a:solidFill>
                  <a:srgbClr val="C00000"/>
                </a:solidFill>
                <a:latin typeface="Sitka Banner" panose="02000505000000020004" pitchFamily="2" charset="0"/>
                <a:cs typeface="Calibri"/>
              </a:rPr>
              <a:t> </a:t>
            </a:r>
            <a:r>
              <a:rPr lang="ru-RU" sz="1400" b="1" dirty="0">
                <a:solidFill>
                  <a:srgbClr val="C00000"/>
                </a:solidFill>
                <a:latin typeface="Sitka Banner" panose="02000505000000020004" pitchFamily="2" charset="0"/>
                <a:cs typeface="Calibri"/>
              </a:rPr>
              <a:t>«зачёта»</a:t>
            </a:r>
            <a:r>
              <a:rPr lang="ru-RU" sz="1400" b="1" spc="-25" dirty="0">
                <a:solidFill>
                  <a:srgbClr val="C00000"/>
                </a:solidFill>
                <a:latin typeface="Sitka Banner" panose="02000505000000020004" pitchFamily="2" charset="0"/>
                <a:cs typeface="Calibri"/>
              </a:rPr>
              <a:t> </a:t>
            </a:r>
            <a:r>
              <a:rPr lang="ru-RU" sz="1400" b="1" dirty="0">
                <a:solidFill>
                  <a:srgbClr val="C00000"/>
                </a:solidFill>
                <a:latin typeface="Sitka Banner" panose="02000505000000020004" pitchFamily="2" charset="0"/>
                <a:cs typeface="Calibri"/>
              </a:rPr>
              <a:t>за </a:t>
            </a:r>
            <a:r>
              <a:rPr lang="ru-RU" sz="1400" b="1" spc="-10" dirty="0">
                <a:solidFill>
                  <a:srgbClr val="C00000"/>
                </a:solidFill>
                <a:latin typeface="Sitka Banner" panose="02000505000000020004" pitchFamily="2" charset="0"/>
                <a:cs typeface="Calibri"/>
              </a:rPr>
              <a:t>итоговое</a:t>
            </a:r>
            <a:r>
              <a:rPr lang="ru-RU" sz="1400" b="1" spc="-25" dirty="0">
                <a:solidFill>
                  <a:srgbClr val="C00000"/>
                </a:solidFill>
                <a:latin typeface="Sitka Banner" panose="02000505000000020004" pitchFamily="2" charset="0"/>
                <a:cs typeface="Calibri"/>
              </a:rPr>
              <a:t> </a:t>
            </a:r>
            <a:r>
              <a:rPr lang="ru-RU" sz="1400" b="1" spc="-10" dirty="0" smtClean="0">
                <a:solidFill>
                  <a:srgbClr val="C00000"/>
                </a:solidFill>
                <a:latin typeface="Sitka Banner" panose="02000505000000020004" pitchFamily="2" charset="0"/>
                <a:cs typeface="Calibri"/>
              </a:rPr>
              <a:t>сочинение </a:t>
            </a:r>
            <a:r>
              <a:rPr lang="ru-RU" sz="1400" spc="-10" dirty="0" smtClean="0">
                <a:solidFill>
                  <a:srgbClr val="344863"/>
                </a:solidFill>
                <a:latin typeface="Sitka Banner" panose="02000505000000020004" pitchFamily="2" charset="0"/>
                <a:cs typeface="Calibri"/>
              </a:rPr>
              <a:t>необходимо</a:t>
            </a:r>
            <a:r>
              <a:rPr lang="ru-RU" sz="1400" spc="-20" dirty="0" smtClean="0">
                <a:solidFill>
                  <a:srgbClr val="344863"/>
                </a:solidFill>
                <a:latin typeface="Sitka Banner" panose="02000505000000020004" pitchFamily="2" charset="0"/>
                <a:cs typeface="Calibri"/>
              </a:rPr>
              <a:t> </a:t>
            </a:r>
            <a:r>
              <a:rPr lang="ru-RU" sz="1400" spc="-10" dirty="0">
                <a:solidFill>
                  <a:srgbClr val="344863"/>
                </a:solidFill>
                <a:latin typeface="Sitka Banner" panose="02000505000000020004" pitchFamily="2" charset="0"/>
                <a:cs typeface="Calibri"/>
              </a:rPr>
              <a:t>получить</a:t>
            </a:r>
            <a:r>
              <a:rPr lang="ru-RU" sz="1400" spc="-35" dirty="0">
                <a:solidFill>
                  <a:srgbClr val="344863"/>
                </a:solidFill>
                <a:latin typeface="Sitka Banner" panose="02000505000000020004" pitchFamily="2" charset="0"/>
                <a:cs typeface="Calibri"/>
              </a:rPr>
              <a:t> </a:t>
            </a:r>
            <a:r>
              <a:rPr lang="ru-RU" sz="1400" dirty="0">
                <a:solidFill>
                  <a:srgbClr val="344863"/>
                </a:solidFill>
                <a:latin typeface="Sitka Banner" panose="02000505000000020004" pitchFamily="2" charset="0"/>
                <a:cs typeface="Calibri"/>
              </a:rPr>
              <a:t>«зачёт»</a:t>
            </a:r>
            <a:r>
              <a:rPr lang="ru-RU" sz="1400" spc="-35" dirty="0">
                <a:solidFill>
                  <a:srgbClr val="344863"/>
                </a:solidFill>
                <a:latin typeface="Sitka Banner" panose="02000505000000020004" pitchFamily="2" charset="0"/>
                <a:cs typeface="Calibri"/>
              </a:rPr>
              <a:t> </a:t>
            </a:r>
            <a:r>
              <a:rPr lang="ru-RU" sz="1400" dirty="0">
                <a:solidFill>
                  <a:srgbClr val="344863"/>
                </a:solidFill>
                <a:latin typeface="Sitka Banner" panose="02000505000000020004" pitchFamily="2" charset="0"/>
                <a:cs typeface="Calibri"/>
              </a:rPr>
              <a:t>по</a:t>
            </a:r>
            <a:r>
              <a:rPr lang="ru-RU" sz="1400" spc="-45" dirty="0">
                <a:solidFill>
                  <a:srgbClr val="344863"/>
                </a:solidFill>
                <a:latin typeface="Sitka Banner" panose="02000505000000020004" pitchFamily="2" charset="0"/>
                <a:cs typeface="Calibri"/>
              </a:rPr>
              <a:t> </a:t>
            </a:r>
            <a:r>
              <a:rPr lang="ru-RU" sz="1400" spc="-10" dirty="0">
                <a:solidFill>
                  <a:srgbClr val="34486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Banner" panose="02000505000000020004" pitchFamily="2" charset="0"/>
                <a:cs typeface="Calibri"/>
              </a:rPr>
              <a:t>критериям</a:t>
            </a:r>
            <a:r>
              <a:rPr lang="ru-RU" sz="1400" spc="5" dirty="0">
                <a:solidFill>
                  <a:srgbClr val="34486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Banner" panose="02000505000000020004" pitchFamily="2" charset="0"/>
                <a:cs typeface="Calibri"/>
              </a:rPr>
              <a:t> </a:t>
            </a:r>
            <a:r>
              <a:rPr lang="ru-RU" sz="1400" dirty="0">
                <a:solidFill>
                  <a:srgbClr val="34486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Banner" panose="02000505000000020004" pitchFamily="2" charset="0"/>
                <a:cs typeface="Calibri"/>
              </a:rPr>
              <a:t>1</a:t>
            </a:r>
            <a:r>
              <a:rPr lang="ru-RU" sz="1400" spc="-15" dirty="0">
                <a:solidFill>
                  <a:srgbClr val="34486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Banner" panose="02000505000000020004" pitchFamily="2" charset="0"/>
                <a:cs typeface="Calibri"/>
              </a:rPr>
              <a:t> </a:t>
            </a:r>
            <a:r>
              <a:rPr lang="ru-RU" sz="1400" dirty="0">
                <a:solidFill>
                  <a:srgbClr val="34486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Banner" panose="02000505000000020004" pitchFamily="2" charset="0"/>
                <a:cs typeface="Calibri"/>
              </a:rPr>
              <a:t>и</a:t>
            </a:r>
            <a:r>
              <a:rPr lang="ru-RU" sz="1400" spc="-20" dirty="0">
                <a:solidFill>
                  <a:srgbClr val="34486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Banner" panose="02000505000000020004" pitchFamily="2" charset="0"/>
                <a:cs typeface="Calibri"/>
              </a:rPr>
              <a:t> </a:t>
            </a:r>
            <a:r>
              <a:rPr lang="ru-RU" sz="1400" spc="-50" dirty="0" smtClean="0">
                <a:solidFill>
                  <a:srgbClr val="34486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Banner" panose="02000505000000020004" pitchFamily="2" charset="0"/>
                <a:cs typeface="Calibri"/>
              </a:rPr>
              <a:t>2 </a:t>
            </a:r>
            <a:r>
              <a:rPr lang="ru-RU" sz="1400" dirty="0" smtClean="0">
                <a:solidFill>
                  <a:srgbClr val="344863"/>
                </a:solidFill>
                <a:latin typeface="Sitka Banner" panose="02000505000000020004" pitchFamily="2" charset="0"/>
                <a:cs typeface="Calibri"/>
              </a:rPr>
              <a:t>(</a:t>
            </a:r>
            <a:r>
              <a:rPr lang="ru-RU" sz="1400" dirty="0">
                <a:solidFill>
                  <a:srgbClr val="344863"/>
                </a:solidFill>
                <a:latin typeface="Sitka Banner" panose="02000505000000020004" pitchFamily="2" charset="0"/>
                <a:cs typeface="Calibri"/>
              </a:rPr>
              <a:t>выставление</a:t>
            </a:r>
            <a:r>
              <a:rPr lang="ru-RU" sz="1400" spc="-20" dirty="0">
                <a:solidFill>
                  <a:srgbClr val="344863"/>
                </a:solidFill>
                <a:latin typeface="Sitka Banner" panose="02000505000000020004" pitchFamily="2" charset="0"/>
                <a:cs typeface="Calibri"/>
              </a:rPr>
              <a:t> </a:t>
            </a:r>
            <a:r>
              <a:rPr lang="ru-RU" sz="1400" spc="-10" dirty="0">
                <a:solidFill>
                  <a:srgbClr val="344863"/>
                </a:solidFill>
                <a:latin typeface="Sitka Banner" panose="02000505000000020004" pitchFamily="2" charset="0"/>
                <a:cs typeface="Calibri"/>
              </a:rPr>
              <a:t>«незачета»</a:t>
            </a:r>
            <a:r>
              <a:rPr lang="ru-RU" sz="1400" spc="-35" dirty="0">
                <a:solidFill>
                  <a:srgbClr val="344863"/>
                </a:solidFill>
                <a:latin typeface="Sitka Banner" panose="02000505000000020004" pitchFamily="2" charset="0"/>
                <a:cs typeface="Calibri"/>
              </a:rPr>
              <a:t> </a:t>
            </a:r>
            <a:r>
              <a:rPr lang="ru-RU" sz="1400" dirty="0">
                <a:solidFill>
                  <a:srgbClr val="344863"/>
                </a:solidFill>
                <a:latin typeface="Sitka Banner" panose="02000505000000020004" pitchFamily="2" charset="0"/>
                <a:cs typeface="Calibri"/>
              </a:rPr>
              <a:t>по</a:t>
            </a:r>
            <a:r>
              <a:rPr lang="ru-RU" sz="1400" spc="-30" dirty="0">
                <a:solidFill>
                  <a:srgbClr val="344863"/>
                </a:solidFill>
                <a:latin typeface="Sitka Banner" panose="02000505000000020004" pitchFamily="2" charset="0"/>
                <a:cs typeface="Calibri"/>
              </a:rPr>
              <a:t> </a:t>
            </a:r>
            <a:r>
              <a:rPr lang="ru-RU" sz="1400" spc="-10" dirty="0">
                <a:solidFill>
                  <a:srgbClr val="344863"/>
                </a:solidFill>
                <a:latin typeface="Sitka Banner" panose="02000505000000020004" pitchFamily="2" charset="0"/>
                <a:cs typeface="Calibri"/>
              </a:rPr>
              <a:t>одному</a:t>
            </a:r>
            <a:r>
              <a:rPr lang="ru-RU" sz="1400" spc="-35" dirty="0">
                <a:solidFill>
                  <a:srgbClr val="344863"/>
                </a:solidFill>
                <a:latin typeface="Sitka Banner" panose="02000505000000020004" pitchFamily="2" charset="0"/>
                <a:cs typeface="Calibri"/>
              </a:rPr>
              <a:t> </a:t>
            </a:r>
            <a:r>
              <a:rPr lang="ru-RU" sz="1400" dirty="0">
                <a:solidFill>
                  <a:srgbClr val="344863"/>
                </a:solidFill>
                <a:latin typeface="Sitka Banner" panose="02000505000000020004" pitchFamily="2" charset="0"/>
                <a:cs typeface="Calibri"/>
              </a:rPr>
              <a:t>из</a:t>
            </a:r>
            <a:r>
              <a:rPr lang="ru-RU" sz="1400" spc="-20" dirty="0">
                <a:solidFill>
                  <a:srgbClr val="344863"/>
                </a:solidFill>
                <a:latin typeface="Sitka Banner" panose="02000505000000020004" pitchFamily="2" charset="0"/>
                <a:cs typeface="Calibri"/>
              </a:rPr>
              <a:t> </a:t>
            </a:r>
            <a:r>
              <a:rPr lang="ru-RU" sz="1400" dirty="0">
                <a:solidFill>
                  <a:srgbClr val="344863"/>
                </a:solidFill>
                <a:latin typeface="Sitka Banner" panose="02000505000000020004" pitchFamily="2" charset="0"/>
                <a:cs typeface="Calibri"/>
              </a:rPr>
              <a:t>этих</a:t>
            </a:r>
            <a:r>
              <a:rPr lang="ru-RU" sz="1400" spc="-10" dirty="0">
                <a:solidFill>
                  <a:srgbClr val="344863"/>
                </a:solidFill>
                <a:latin typeface="Sitka Banner" panose="02000505000000020004" pitchFamily="2" charset="0"/>
                <a:cs typeface="Calibri"/>
              </a:rPr>
              <a:t> критериев </a:t>
            </a:r>
            <a:r>
              <a:rPr lang="ru-RU" sz="1400" dirty="0">
                <a:solidFill>
                  <a:srgbClr val="344863"/>
                </a:solidFill>
                <a:latin typeface="Sitka Banner" panose="02000505000000020004" pitchFamily="2" charset="0"/>
                <a:cs typeface="Calibri"/>
              </a:rPr>
              <a:t>автоматически</a:t>
            </a:r>
            <a:r>
              <a:rPr lang="ru-RU" sz="1400" spc="-15" dirty="0">
                <a:solidFill>
                  <a:srgbClr val="344863"/>
                </a:solidFill>
                <a:latin typeface="Sitka Banner" panose="02000505000000020004" pitchFamily="2" charset="0"/>
                <a:cs typeface="Calibri"/>
              </a:rPr>
              <a:t> </a:t>
            </a:r>
            <a:r>
              <a:rPr lang="ru-RU" sz="1400" spc="-10" dirty="0">
                <a:solidFill>
                  <a:srgbClr val="344863"/>
                </a:solidFill>
                <a:latin typeface="Sitka Banner" panose="02000505000000020004" pitchFamily="2" charset="0"/>
                <a:cs typeface="Calibri"/>
              </a:rPr>
              <a:t>ведет</a:t>
            </a:r>
            <a:r>
              <a:rPr lang="ru-RU" sz="1400" spc="-20" dirty="0">
                <a:solidFill>
                  <a:srgbClr val="344863"/>
                </a:solidFill>
                <a:latin typeface="Sitka Banner" panose="02000505000000020004" pitchFamily="2" charset="0"/>
                <a:cs typeface="Calibri"/>
              </a:rPr>
              <a:t> </a:t>
            </a:r>
            <a:r>
              <a:rPr lang="ru-RU" sz="1400" dirty="0">
                <a:solidFill>
                  <a:srgbClr val="344863"/>
                </a:solidFill>
                <a:latin typeface="Sitka Banner" panose="02000505000000020004" pitchFamily="2" charset="0"/>
                <a:cs typeface="Calibri"/>
              </a:rPr>
              <a:t>к</a:t>
            </a:r>
            <a:r>
              <a:rPr lang="ru-RU" sz="1400" spc="-15" dirty="0">
                <a:solidFill>
                  <a:srgbClr val="344863"/>
                </a:solidFill>
                <a:latin typeface="Sitka Banner" panose="02000505000000020004" pitchFamily="2" charset="0"/>
                <a:cs typeface="Calibri"/>
              </a:rPr>
              <a:t> </a:t>
            </a:r>
            <a:r>
              <a:rPr lang="ru-RU" sz="1400" spc="-10" dirty="0">
                <a:solidFill>
                  <a:srgbClr val="344863"/>
                </a:solidFill>
                <a:latin typeface="Sitka Banner" panose="02000505000000020004" pitchFamily="2" charset="0"/>
                <a:cs typeface="Calibri"/>
              </a:rPr>
              <a:t>«незачёту»</a:t>
            </a:r>
            <a:r>
              <a:rPr lang="ru-RU" sz="1400" spc="-45" dirty="0">
                <a:solidFill>
                  <a:srgbClr val="344863"/>
                </a:solidFill>
                <a:latin typeface="Sitka Banner" panose="02000505000000020004" pitchFamily="2" charset="0"/>
                <a:cs typeface="Calibri"/>
              </a:rPr>
              <a:t> </a:t>
            </a:r>
            <a:r>
              <a:rPr lang="ru-RU" sz="1400" dirty="0">
                <a:solidFill>
                  <a:srgbClr val="344863"/>
                </a:solidFill>
                <a:latin typeface="Sitka Banner" panose="02000505000000020004" pitchFamily="2" charset="0"/>
                <a:cs typeface="Calibri"/>
              </a:rPr>
              <a:t>за</a:t>
            </a:r>
            <a:r>
              <a:rPr lang="ru-RU" sz="1400" spc="-10" dirty="0">
                <a:solidFill>
                  <a:srgbClr val="344863"/>
                </a:solidFill>
                <a:latin typeface="Sitka Banner" panose="02000505000000020004" pitchFamily="2" charset="0"/>
                <a:cs typeface="Calibri"/>
              </a:rPr>
              <a:t> </a:t>
            </a:r>
            <a:r>
              <a:rPr lang="ru-RU" sz="1400" dirty="0">
                <a:solidFill>
                  <a:srgbClr val="344863"/>
                </a:solidFill>
                <a:latin typeface="Sitka Banner" panose="02000505000000020004" pitchFamily="2" charset="0"/>
                <a:cs typeface="Calibri"/>
              </a:rPr>
              <a:t>работу</a:t>
            </a:r>
            <a:r>
              <a:rPr lang="ru-RU" sz="1400" spc="-25" dirty="0">
                <a:solidFill>
                  <a:srgbClr val="344863"/>
                </a:solidFill>
                <a:latin typeface="Sitka Banner" panose="02000505000000020004" pitchFamily="2" charset="0"/>
                <a:cs typeface="Calibri"/>
              </a:rPr>
              <a:t> </a:t>
            </a:r>
            <a:r>
              <a:rPr lang="ru-RU" sz="1400" dirty="0">
                <a:solidFill>
                  <a:srgbClr val="344863"/>
                </a:solidFill>
                <a:latin typeface="Sitka Banner" panose="02000505000000020004" pitchFamily="2" charset="0"/>
                <a:cs typeface="Calibri"/>
              </a:rPr>
              <a:t>в</a:t>
            </a:r>
            <a:r>
              <a:rPr lang="ru-RU" sz="1400" spc="-10" dirty="0">
                <a:solidFill>
                  <a:srgbClr val="344863"/>
                </a:solidFill>
                <a:latin typeface="Sitka Banner" panose="02000505000000020004" pitchFamily="2" charset="0"/>
                <a:cs typeface="Calibri"/>
              </a:rPr>
              <a:t> целом),</a:t>
            </a:r>
            <a:r>
              <a:rPr lang="ru-RU" sz="1400" spc="-25" dirty="0">
                <a:solidFill>
                  <a:srgbClr val="344863"/>
                </a:solidFill>
                <a:latin typeface="Sitka Banner" panose="02000505000000020004" pitchFamily="2" charset="0"/>
                <a:cs typeface="Calibri"/>
              </a:rPr>
              <a:t> </a:t>
            </a:r>
            <a:r>
              <a:rPr lang="ru-RU" sz="1400" spc="-50" dirty="0">
                <a:solidFill>
                  <a:srgbClr val="344863"/>
                </a:solidFill>
                <a:latin typeface="Sitka Banner" panose="02000505000000020004" pitchFamily="2" charset="0"/>
                <a:cs typeface="Calibri"/>
              </a:rPr>
              <a:t>а </a:t>
            </a:r>
            <a:r>
              <a:rPr lang="ru-RU" sz="1400" dirty="0">
                <a:solidFill>
                  <a:srgbClr val="344863"/>
                </a:solidFill>
                <a:latin typeface="Sitka Banner" panose="02000505000000020004" pitchFamily="2" charset="0"/>
                <a:cs typeface="Calibri"/>
              </a:rPr>
              <a:t>также</a:t>
            </a:r>
            <a:r>
              <a:rPr lang="ru-RU" sz="1400" spc="-40" dirty="0">
                <a:solidFill>
                  <a:srgbClr val="344863"/>
                </a:solidFill>
                <a:latin typeface="Sitka Banner" panose="02000505000000020004" pitchFamily="2" charset="0"/>
                <a:cs typeface="Calibri"/>
              </a:rPr>
              <a:t> </a:t>
            </a:r>
            <a:r>
              <a:rPr lang="ru-RU" sz="1400" spc="-10" dirty="0">
                <a:solidFill>
                  <a:srgbClr val="344863"/>
                </a:solidFill>
                <a:latin typeface="Sitka Banner" panose="02000505000000020004" pitchFamily="2" charset="0"/>
                <a:cs typeface="Calibri"/>
              </a:rPr>
              <a:t>дополнительно</a:t>
            </a:r>
            <a:r>
              <a:rPr lang="ru-RU" sz="1400" spc="-55" dirty="0">
                <a:solidFill>
                  <a:srgbClr val="344863"/>
                </a:solidFill>
                <a:latin typeface="Sitka Banner" panose="02000505000000020004" pitchFamily="2" charset="0"/>
                <a:cs typeface="Calibri"/>
              </a:rPr>
              <a:t> </a:t>
            </a:r>
            <a:r>
              <a:rPr lang="ru-RU" sz="1400" dirty="0">
                <a:solidFill>
                  <a:srgbClr val="344863"/>
                </a:solidFill>
                <a:latin typeface="Sitka Banner" panose="02000505000000020004" pitchFamily="2" charset="0"/>
                <a:cs typeface="Calibri"/>
              </a:rPr>
              <a:t>«</a:t>
            </a:r>
            <a:r>
              <a:rPr lang="ru-RU" sz="1400" dirty="0">
                <a:solidFill>
                  <a:srgbClr val="34486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Banner" panose="02000505000000020004" pitchFamily="2" charset="0"/>
                <a:cs typeface="Calibri"/>
              </a:rPr>
              <a:t>зачёт»</a:t>
            </a:r>
            <a:r>
              <a:rPr lang="ru-RU" sz="1400" spc="-35" dirty="0">
                <a:solidFill>
                  <a:srgbClr val="34486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Banner" panose="02000505000000020004" pitchFamily="2" charset="0"/>
                <a:cs typeface="Calibri"/>
              </a:rPr>
              <a:t> </a:t>
            </a:r>
            <a:r>
              <a:rPr lang="ru-RU" sz="1400" dirty="0">
                <a:solidFill>
                  <a:srgbClr val="34486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Banner" panose="02000505000000020004" pitchFamily="2" charset="0"/>
                <a:cs typeface="Calibri"/>
              </a:rPr>
              <a:t>по</a:t>
            </a:r>
            <a:r>
              <a:rPr lang="ru-RU" sz="1400" spc="-35" dirty="0">
                <a:solidFill>
                  <a:srgbClr val="34486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Banner" panose="02000505000000020004" pitchFamily="2" charset="0"/>
                <a:cs typeface="Calibri"/>
              </a:rPr>
              <a:t> </a:t>
            </a:r>
            <a:r>
              <a:rPr lang="ru-RU" sz="1400" spc="-10" dirty="0">
                <a:solidFill>
                  <a:srgbClr val="34486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Banner" panose="02000505000000020004" pitchFamily="2" charset="0"/>
                <a:cs typeface="Calibri"/>
              </a:rPr>
              <a:t>одному</a:t>
            </a:r>
            <a:r>
              <a:rPr lang="ru-RU" sz="1400" spc="-20" dirty="0">
                <a:solidFill>
                  <a:srgbClr val="34486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Banner" panose="02000505000000020004" pitchFamily="2" charset="0"/>
                <a:cs typeface="Calibri"/>
              </a:rPr>
              <a:t> </a:t>
            </a:r>
            <a:r>
              <a:rPr lang="ru-RU" sz="1400" dirty="0">
                <a:solidFill>
                  <a:srgbClr val="34486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Banner" panose="02000505000000020004" pitchFamily="2" charset="0"/>
                <a:cs typeface="Calibri"/>
              </a:rPr>
              <a:t>из</a:t>
            </a:r>
            <a:r>
              <a:rPr lang="ru-RU" sz="1400" spc="-35" dirty="0">
                <a:solidFill>
                  <a:srgbClr val="34486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Banner" panose="02000505000000020004" pitchFamily="2" charset="0"/>
                <a:cs typeface="Calibri"/>
              </a:rPr>
              <a:t> </a:t>
            </a:r>
            <a:r>
              <a:rPr lang="ru-RU" sz="1400" spc="-10" dirty="0">
                <a:solidFill>
                  <a:srgbClr val="344863"/>
                </a:solidFill>
                <a:latin typeface="Sitka Banner" panose="02000505000000020004" pitchFamily="2" charset="0"/>
                <a:cs typeface="Calibri"/>
              </a:rPr>
              <a:t>других критериев.</a:t>
            </a:r>
            <a:endParaRPr lang="ru-RU" sz="1400" dirty="0">
              <a:latin typeface="Sitka Banner" panose="02000505000000020004" pitchFamily="2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8618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3843" y="175260"/>
            <a:ext cx="5375245" cy="955638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Sitka Heading" panose="02000505000000020004" pitchFamily="2" charset="0"/>
              </a:rPr>
              <a:t>Перед проверкой итогового сочинения эксперты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 </a:t>
            </a:r>
            <a:r>
              <a:rPr lang="ru-RU" sz="1800" dirty="0">
                <a:latin typeface="Sitka Banner" panose="02000505000000020004" pitchFamily="2" charset="0"/>
              </a:rPr>
              <a:t>проверяют соблюдение участниками итогового сочинения (изложения) требований «</a:t>
            </a:r>
            <a:r>
              <a:rPr lang="ru-RU" sz="1800" b="1" dirty="0">
                <a:solidFill>
                  <a:srgbClr val="6678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Banner" panose="02000505000000020004" pitchFamily="2" charset="0"/>
              </a:rPr>
              <a:t>Объём сочинения (изложения)» и «Самостоятельность написания итогового сочинения (изложения)</a:t>
            </a:r>
            <a:r>
              <a:rPr lang="ru-RU" sz="1800" dirty="0">
                <a:latin typeface="Sitka Banner" panose="02000505000000020004" pitchFamily="2" charset="0"/>
              </a:rPr>
              <a:t>» </a:t>
            </a:r>
            <a:endParaRPr lang="ru-RU" sz="1800" dirty="0" smtClean="0">
              <a:latin typeface="Sitka Banner" panose="02000505000000020004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800" dirty="0" smtClean="0">
                <a:latin typeface="Sitka Banner" panose="02000505000000020004" pitchFamily="2" charset="0"/>
              </a:rPr>
              <a:t> </a:t>
            </a:r>
            <a:r>
              <a:rPr lang="ru-RU" sz="1800" dirty="0">
                <a:latin typeface="Sitka Banner" panose="02000505000000020004" pitchFamily="2" charset="0"/>
              </a:rPr>
              <a:t>учитывают правила подсчёта слов, которые совпадают с правилами подсчета слов при проверке сочинений, написанных в рамках единого государственного экзамена (ЕГЭ) и основного государственного экзамена (ОГЭ) по русскому языку и литературе.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34"/>
            <a:ext cx="7056438" cy="37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854" y="55659"/>
            <a:ext cx="961412" cy="540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922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0853" y="70283"/>
            <a:ext cx="5644360" cy="784851"/>
          </a:xfrm>
        </p:spPr>
        <p:txBody>
          <a:bodyPr>
            <a:noAutofit/>
          </a:bodyPr>
          <a:lstStyle/>
          <a:p>
            <a:r>
              <a:rPr lang="ru-RU" sz="2400" dirty="0">
                <a:latin typeface="Sitka Subheading" panose="02000505000000020004" pitchFamily="2" charset="0"/>
              </a:rPr>
              <a:t>Требования к итоговому сочинению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3843" y="1079256"/>
            <a:ext cx="4507332" cy="51642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270854" y="510541"/>
            <a:ext cx="6597412" cy="1783079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pPr>
              <a:spcBef>
                <a:spcPts val="0"/>
              </a:spcBef>
            </a:pPr>
            <a:r>
              <a:rPr lang="ru-RU" sz="1700" dirty="0" smtClean="0">
                <a:latin typeface="Sitka Banner" panose="02000505000000020004" pitchFamily="2" charset="0"/>
                <a:cs typeface="Times New Roman" panose="02020603050405020304" pitchFamily="18" charset="0"/>
              </a:rPr>
              <a:t> </a:t>
            </a:r>
            <a:r>
              <a:rPr lang="ru-RU" sz="2600" b="1" kern="0" dirty="0">
                <a:solidFill>
                  <a:srgbClr val="6678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Banner" panose="02000505000000020004" pitchFamily="2" charset="0"/>
                <a:cs typeface="+mn-cs"/>
                <a:sym typeface="Helvetica Neue"/>
              </a:rPr>
              <a:t>Требование № </a:t>
            </a:r>
            <a:r>
              <a:rPr lang="ru-RU" sz="2600" b="1" kern="0" dirty="0" smtClean="0">
                <a:solidFill>
                  <a:srgbClr val="6678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Banner" panose="02000505000000020004" pitchFamily="2" charset="0"/>
                <a:cs typeface="+mn-cs"/>
                <a:sym typeface="Helvetica Neue"/>
              </a:rPr>
              <a:t>1.</a:t>
            </a:r>
            <a:r>
              <a:rPr lang="ru-RU" sz="2600" dirty="0" smtClean="0">
                <a:latin typeface="Sitka Banner" panose="02000505000000020004" pitchFamily="2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Sitka Banner" panose="02000505000000020004" pitchFamily="2" charset="0"/>
              </a:rPr>
              <a:t>«Объём итогового сочинения (изложения)»</a:t>
            </a:r>
            <a:endParaRPr lang="ru-RU" sz="1700" dirty="0" smtClean="0">
              <a:latin typeface="Sitka Banner" panose="02000505000000020004" pitchFamily="2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1700" dirty="0" smtClean="0">
                <a:latin typeface="Sitka Banner" panose="02000505000000020004" pitchFamily="2" charset="0"/>
                <a:cs typeface="Times New Roman" panose="02020603050405020304" pitchFamily="18" charset="0"/>
              </a:rPr>
              <a:t>  </a:t>
            </a:r>
            <a:r>
              <a:rPr lang="ru-RU" sz="1700" dirty="0" smtClean="0">
                <a:latin typeface="Sitka Banner" panose="02000505000000020004" pitchFamily="2" charset="0"/>
              </a:rPr>
              <a:t>Рекомендуемое </a:t>
            </a:r>
            <a:r>
              <a:rPr lang="ru-RU" sz="1700" dirty="0">
                <a:latin typeface="Sitka Banner" panose="02000505000000020004" pitchFamily="2" charset="0"/>
              </a:rPr>
              <a:t>количество слов – </a:t>
            </a:r>
            <a:r>
              <a:rPr lang="ru-RU" sz="17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Banner" panose="02000505000000020004" pitchFamily="2" charset="0"/>
              </a:rPr>
              <a:t>от 350</a:t>
            </a:r>
            <a:r>
              <a:rPr lang="ru-RU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Banner" panose="02000505000000020004" pitchFamily="2" charset="0"/>
              </a:rPr>
              <a:t>. </a:t>
            </a:r>
            <a:endParaRPr lang="ru-RU" sz="17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tka Banner" panose="02000505000000020004" pitchFamily="2" charset="0"/>
            </a:endParaRPr>
          </a:p>
          <a:p>
            <a:pPr>
              <a:spcBef>
                <a:spcPts val="0"/>
              </a:spcBef>
            </a:pPr>
            <a:r>
              <a:rPr lang="ru-RU" sz="1700" dirty="0" smtClean="0">
                <a:latin typeface="Sitka Banner" panose="02000505000000020004" pitchFamily="2" charset="0"/>
              </a:rPr>
              <a:t>  Максимальное </a:t>
            </a:r>
            <a:r>
              <a:rPr lang="ru-RU" sz="1700" dirty="0">
                <a:latin typeface="Sitka Banner" panose="02000505000000020004" pitchFamily="2" charset="0"/>
              </a:rPr>
              <a:t>количество слов в сочинении не устанавливается. </a:t>
            </a:r>
            <a:r>
              <a:rPr lang="ru-RU" sz="1700" dirty="0" smtClean="0">
                <a:latin typeface="Sitka Banner" panose="02000505000000020004" pitchFamily="2" charset="0"/>
              </a:rPr>
              <a:t> Если </a:t>
            </a:r>
            <a:r>
              <a:rPr lang="ru-RU" sz="1700" dirty="0">
                <a:latin typeface="Sitka Banner" panose="02000505000000020004" pitchFamily="2" charset="0"/>
              </a:rPr>
              <a:t>в сочинении </a:t>
            </a:r>
            <a:r>
              <a:rPr lang="ru-RU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Banner" panose="02000505000000020004" pitchFamily="2" charset="0"/>
              </a:rPr>
              <a:t>менее 250 слов </a:t>
            </a:r>
            <a:r>
              <a:rPr lang="ru-RU" sz="1700" dirty="0">
                <a:latin typeface="Sitka Banner" panose="02000505000000020004" pitchFamily="2" charset="0"/>
              </a:rPr>
              <a:t>(в подсчёт включаются все </a:t>
            </a:r>
            <a:r>
              <a:rPr lang="ru-RU" sz="1700" dirty="0" smtClean="0">
                <a:latin typeface="Sitka Banner" panose="02000505000000020004" pitchFamily="2" charset="0"/>
              </a:rPr>
              <a:t>   слова</a:t>
            </a:r>
            <a:r>
              <a:rPr lang="ru-RU" sz="1700" dirty="0">
                <a:latin typeface="Sitka Banner" panose="02000505000000020004" pitchFamily="2" charset="0"/>
              </a:rPr>
              <a:t>, в том числе служебные слова и цитаты; название темы не </a:t>
            </a:r>
            <a:r>
              <a:rPr lang="ru-RU" sz="1700" dirty="0" smtClean="0">
                <a:latin typeface="Sitka Banner" panose="02000505000000020004" pitchFamily="2" charset="0"/>
              </a:rPr>
              <a:t>   включается</a:t>
            </a:r>
            <a:r>
              <a:rPr lang="ru-RU" sz="1700" dirty="0">
                <a:latin typeface="Sitka Banner" panose="02000505000000020004" pitchFamily="2" charset="0"/>
              </a:rPr>
              <a:t>), то </a:t>
            </a:r>
            <a:r>
              <a:rPr lang="ru-RU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Banner" panose="02000505000000020004" pitchFamily="2" charset="0"/>
              </a:rPr>
              <a:t>выставляется «незачёт» </a:t>
            </a:r>
            <a:r>
              <a:rPr lang="ru-RU" sz="1700" dirty="0">
                <a:latin typeface="Sitka Banner" panose="02000505000000020004" pitchFamily="2" charset="0"/>
              </a:rPr>
              <a:t>за всю работу</a:t>
            </a:r>
            <a:r>
              <a:rPr lang="ru-RU" sz="1700" dirty="0" smtClean="0">
                <a:latin typeface="Sitka Banner" panose="02000505000000020004" pitchFamily="2" charset="0"/>
              </a:rPr>
              <a:t>.</a:t>
            </a:r>
          </a:p>
          <a:p>
            <a:pPr>
              <a:spcBef>
                <a:spcPts val="0"/>
              </a:spcBef>
            </a:pPr>
            <a:r>
              <a:rPr lang="ru-RU" sz="1700" dirty="0" smtClean="0">
                <a:latin typeface="Sitka Banner" panose="02000505000000020004" pitchFamily="2" charset="0"/>
              </a:rPr>
              <a:t>          Если </a:t>
            </a:r>
            <a:r>
              <a:rPr lang="ru-RU" sz="1700" dirty="0">
                <a:latin typeface="Sitka Banner" panose="02000505000000020004" pitchFamily="2" charset="0"/>
              </a:rPr>
              <a:t>сочинение признано списанным, то выставляется «незачёт</a:t>
            </a:r>
            <a:r>
              <a:rPr lang="ru-RU" sz="1700" dirty="0" smtClean="0">
                <a:latin typeface="Sitka Banner" panose="02000505000000020004" pitchFamily="2" charset="0"/>
              </a:rPr>
              <a:t>» за </a:t>
            </a:r>
            <a:r>
              <a:rPr lang="ru-RU" sz="1700" dirty="0">
                <a:latin typeface="Sitka Banner" panose="02000505000000020004" pitchFamily="2" charset="0"/>
              </a:rPr>
              <a:t>всю работу. </a:t>
            </a:r>
            <a:endParaRPr lang="ru-RU" sz="1700" dirty="0">
              <a:solidFill>
                <a:srgbClr val="FF0000"/>
              </a:solidFill>
              <a:latin typeface="Sitka Banner" panose="02000505000000020004" pitchFamily="2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26" y="5295900"/>
            <a:ext cx="14962262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3033" y="403524"/>
            <a:ext cx="1274079" cy="72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209" y="70285"/>
            <a:ext cx="867802" cy="440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34"/>
            <a:ext cx="7056438" cy="37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428110" y="855134"/>
            <a:ext cx="628328" cy="825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737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b="1" spc="-10" dirty="0">
              <a:solidFill>
                <a:schemeClr val="tx1"/>
              </a:solidFill>
              <a:cs typeface="Calibri"/>
            </a:endParaRPr>
          </a:p>
          <a:p>
            <a:pPr marL="54737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b="1" spc="-10" dirty="0" smtClean="0">
              <a:solidFill>
                <a:schemeClr val="tx1"/>
              </a:solidFill>
              <a:cs typeface="Calibri"/>
            </a:endParaRPr>
          </a:p>
          <a:p>
            <a:pPr marL="54737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>
              <a:solidFill>
                <a:schemeClr val="tx1"/>
              </a:solidFill>
              <a:cs typeface="Calibri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70853" y="2545081"/>
            <a:ext cx="6597414" cy="255454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2700" marR="5080" lvl="0" indent="0" defTabSz="914400" eaLnBrk="1" fontAlgn="auto" latinLnBrk="0" hangingPunct="1">
              <a:lnSpc>
                <a:spcPts val="16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solidFill>
                  <a:srgbClr val="6678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Banner" panose="02000505000000020004" pitchFamily="2" charset="0"/>
              </a:rPr>
              <a:t>Требование </a:t>
            </a:r>
            <a:r>
              <a:rPr lang="ru-RU" b="1" dirty="0">
                <a:solidFill>
                  <a:srgbClr val="6678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Banner" panose="02000505000000020004" pitchFamily="2" charset="0"/>
              </a:rPr>
              <a:t>№ 2. </a:t>
            </a:r>
            <a:r>
              <a:rPr lang="ru-RU" sz="1600" dirty="0">
                <a:latin typeface="Sitka Banner" panose="02000505000000020004" pitchFamily="2" charset="0"/>
              </a:rPr>
              <a:t>«Самостоятельность написания итогового сочинения (изложения)» Итоговое сочинение выполняется самостоятельно. Не допускается списывание сочинения (фрагментов сочинения) из какого-либо источника или воспроизведение по памяти чужого текста (работа другого участника, текст, опубликованный в бумажном и (или) электронном виде, и др.). Допускается прямое или косвенное цитирование с обязательной ссылкой на источник (ссылка дается в свободной форме). Объём цитирования </a:t>
            </a:r>
            <a:r>
              <a:rPr lang="ru-RU" sz="1600" b="1" dirty="0">
                <a:latin typeface="Sitka Banner" panose="02000505000000020004" pitchFamily="2" charset="0"/>
              </a:rPr>
              <a:t>не должен превышать объём </a:t>
            </a:r>
            <a:r>
              <a:rPr lang="ru-RU" sz="1600" dirty="0">
                <a:latin typeface="Sitka Banner" panose="02000505000000020004" pitchFamily="2" charset="0"/>
              </a:rPr>
              <a:t>собственного текста участника итогового сочинения. Если итоговое сочинение признано </a:t>
            </a:r>
            <a:r>
              <a:rPr lang="ru-RU" sz="1600" b="1" dirty="0">
                <a:solidFill>
                  <a:srgbClr val="6678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Banner" panose="02000505000000020004" pitchFamily="2" charset="0"/>
              </a:rPr>
              <a:t>несамостоятельным</a:t>
            </a:r>
            <a:r>
              <a:rPr lang="ru-RU" sz="1600" dirty="0">
                <a:latin typeface="Sitka Banner" panose="02000505000000020004" pitchFamily="2" charset="0"/>
              </a:rPr>
              <a:t>, то выставляется «</a:t>
            </a:r>
            <a:r>
              <a:rPr lang="ru-RU" sz="1600" b="1" dirty="0">
                <a:solidFill>
                  <a:srgbClr val="6678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Banner" panose="02000505000000020004" pitchFamily="2" charset="0"/>
              </a:rPr>
              <a:t>незачёт</a:t>
            </a:r>
            <a:r>
              <a:rPr lang="ru-RU" sz="1600" dirty="0">
                <a:latin typeface="Sitka Banner" panose="02000505000000020004" pitchFamily="2" charset="0"/>
              </a:rPr>
              <a:t>» за невыполнение требования № 2 и «</a:t>
            </a:r>
            <a:r>
              <a:rPr lang="ru-RU" sz="1600" b="1" dirty="0">
                <a:solidFill>
                  <a:srgbClr val="6678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Banner" panose="02000505000000020004" pitchFamily="2" charset="0"/>
              </a:rPr>
              <a:t>незачет» за работу </a:t>
            </a:r>
            <a:r>
              <a:rPr lang="ru-RU" sz="1600" dirty="0">
                <a:latin typeface="Sitka Banner" panose="02000505000000020004" pitchFamily="2" charset="0"/>
              </a:rPr>
              <a:t>в целом (такое итоговое сочинение не проверяется по критериям оценивания). </a:t>
            </a:r>
            <a:endParaRPr lang="ru-RU" sz="1600" dirty="0">
              <a:latin typeface="Sitka Banner" panose="02000505000000020004" pitchFamily="2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62295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3843" y="-651932"/>
            <a:ext cx="4507332" cy="22860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3843" y="-533399"/>
            <a:ext cx="4507332" cy="177800"/>
          </a:xfrm>
        </p:spPr>
        <p:txBody>
          <a:bodyPr>
            <a:normAutofit fontScale="40000" lnSpcReduction="20000"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209080" y="1257300"/>
            <a:ext cx="6664413" cy="3697816"/>
          </a:xfrm>
        </p:spPr>
        <p:txBody>
          <a:bodyPr>
            <a:normAutofit/>
          </a:bodyPr>
          <a:lstStyle/>
          <a:p>
            <a:pPr marL="13970" marR="330835" lvl="0" indent="-1905" defTabSz="914400">
              <a:lnSpc>
                <a:spcPts val="2100"/>
              </a:lnSpc>
              <a:spcBef>
                <a:spcPts val="0"/>
              </a:spcBef>
              <a:buFontTx/>
              <a:buAutoNum type="arabicPeriod"/>
              <a:tabLst>
                <a:tab pos="13970" algn="l"/>
                <a:tab pos="210820" algn="l"/>
              </a:tabLst>
              <a:defRPr/>
            </a:pPr>
            <a:r>
              <a:rPr lang="ru-RU" sz="1600" kern="0" dirty="0" smtClean="0">
                <a:latin typeface="Sitka Banner" panose="02000505000000020004" pitchFamily="2" charset="0"/>
                <a:ea typeface="+mj-ea"/>
                <a:cs typeface="Calibri"/>
                <a:sym typeface="Helvetica Neue"/>
              </a:rPr>
              <a:t>   </a:t>
            </a:r>
            <a:r>
              <a:rPr lang="ru-RU" sz="1800" kern="0" dirty="0" smtClean="0">
                <a:latin typeface="Sitka Banner" panose="02000505000000020004" pitchFamily="2" charset="0"/>
                <a:ea typeface="+mj-ea"/>
                <a:cs typeface="Calibri"/>
                <a:sym typeface="Helvetica Neue"/>
              </a:rPr>
              <a:t>При</a:t>
            </a:r>
            <a:r>
              <a:rPr lang="ru-RU" sz="1800" kern="0" spc="295" dirty="0" smtClean="0">
                <a:latin typeface="Sitka Banner" panose="02000505000000020004" pitchFamily="2" charset="0"/>
                <a:ea typeface="+mj-ea"/>
                <a:cs typeface="Calibri"/>
                <a:sym typeface="Helvetica Neue"/>
              </a:rPr>
              <a:t> </a:t>
            </a:r>
            <a:r>
              <a:rPr lang="ru-RU" sz="1800" kern="0" dirty="0">
                <a:latin typeface="Sitka Banner" panose="02000505000000020004" pitchFamily="2" charset="0"/>
                <a:ea typeface="+mj-ea"/>
                <a:cs typeface="Calibri"/>
                <a:sym typeface="Helvetica Neue"/>
              </a:rPr>
              <a:t>подсчёте</a:t>
            </a:r>
            <a:r>
              <a:rPr lang="ru-RU" sz="1800" kern="0" spc="325" dirty="0">
                <a:latin typeface="Sitka Banner" panose="02000505000000020004" pitchFamily="2" charset="0"/>
                <a:ea typeface="+mj-ea"/>
                <a:cs typeface="Calibri"/>
                <a:sym typeface="Helvetica Neue"/>
              </a:rPr>
              <a:t> </a:t>
            </a:r>
            <a:r>
              <a:rPr lang="ru-RU" sz="1800" kern="0" dirty="0">
                <a:latin typeface="Sitka Banner" panose="02000505000000020004" pitchFamily="2" charset="0"/>
                <a:ea typeface="+mj-ea"/>
                <a:cs typeface="Calibri"/>
                <a:sym typeface="Helvetica Neue"/>
              </a:rPr>
              <a:t>слов</a:t>
            </a:r>
            <a:r>
              <a:rPr lang="ru-RU" sz="1800" kern="0" spc="295" dirty="0">
                <a:latin typeface="Sitka Banner" panose="02000505000000020004" pitchFamily="2" charset="0"/>
                <a:ea typeface="+mj-ea"/>
                <a:cs typeface="Calibri"/>
                <a:sym typeface="Helvetica Neue"/>
              </a:rPr>
              <a:t> </a:t>
            </a:r>
            <a:r>
              <a:rPr lang="ru-RU" sz="1800" kern="0" dirty="0">
                <a:latin typeface="Sitka Banner" panose="02000505000000020004" pitchFamily="2" charset="0"/>
                <a:ea typeface="+mj-ea"/>
                <a:cs typeface="Calibri"/>
                <a:sym typeface="Helvetica Neue"/>
              </a:rPr>
              <a:t>учитываются</a:t>
            </a:r>
            <a:r>
              <a:rPr lang="ru-RU" sz="1800" kern="0" spc="285" dirty="0">
                <a:latin typeface="Sitka Banner" panose="02000505000000020004" pitchFamily="2" charset="0"/>
                <a:ea typeface="+mj-ea"/>
                <a:cs typeface="Calibri"/>
                <a:sym typeface="Helvetica Neue"/>
              </a:rPr>
              <a:t> </a:t>
            </a:r>
            <a:r>
              <a:rPr lang="ru-RU" sz="1800" kern="0" dirty="0">
                <a:latin typeface="Sitka Banner" panose="02000505000000020004" pitchFamily="2" charset="0"/>
                <a:ea typeface="+mj-ea"/>
                <a:cs typeface="Calibri"/>
                <a:sym typeface="Helvetica Neue"/>
              </a:rPr>
              <a:t>как</a:t>
            </a:r>
            <a:r>
              <a:rPr lang="ru-RU" sz="1800" kern="0" spc="280" dirty="0">
                <a:latin typeface="Sitka Banner" panose="02000505000000020004" pitchFamily="2" charset="0"/>
                <a:ea typeface="+mj-ea"/>
                <a:cs typeface="Calibri"/>
                <a:sym typeface="Helvetica Neue"/>
              </a:rPr>
              <a:t> </a:t>
            </a:r>
            <a:r>
              <a:rPr lang="ru-RU" sz="1800" kern="0" spc="-10" dirty="0">
                <a:latin typeface="Sitka Banner" panose="02000505000000020004" pitchFamily="2" charset="0"/>
                <a:ea typeface="+mj-ea"/>
                <a:cs typeface="Calibri"/>
                <a:sym typeface="Helvetica Neue"/>
              </a:rPr>
              <a:t>самостоятельные, </a:t>
            </a:r>
            <a:r>
              <a:rPr lang="ru-RU" sz="1800" kern="0" dirty="0">
                <a:latin typeface="Sitka Banner" panose="02000505000000020004" pitchFamily="2" charset="0"/>
                <a:ea typeface="+mj-ea"/>
                <a:cs typeface="Calibri"/>
                <a:sym typeface="Helvetica Neue"/>
              </a:rPr>
              <a:t>так</a:t>
            </a:r>
            <a:r>
              <a:rPr lang="ru-RU" sz="1800" kern="0" spc="310" dirty="0">
                <a:latin typeface="Sitka Banner" panose="02000505000000020004" pitchFamily="2" charset="0"/>
                <a:ea typeface="+mj-ea"/>
                <a:cs typeface="Calibri"/>
                <a:sym typeface="Helvetica Neue"/>
              </a:rPr>
              <a:t> </a:t>
            </a:r>
            <a:r>
              <a:rPr lang="ru-RU" sz="1800" kern="0" spc="310" dirty="0" smtClean="0">
                <a:latin typeface="Sitka Banner" panose="02000505000000020004" pitchFamily="2" charset="0"/>
                <a:ea typeface="+mj-ea"/>
                <a:cs typeface="Calibri"/>
                <a:sym typeface="Helvetica Neue"/>
              </a:rPr>
              <a:t>  </a:t>
            </a:r>
          </a:p>
          <a:p>
            <a:pPr marL="12065" marR="330835" lvl="0" defTabSz="914400">
              <a:lnSpc>
                <a:spcPts val="2100"/>
              </a:lnSpc>
              <a:spcBef>
                <a:spcPts val="0"/>
              </a:spcBef>
              <a:tabLst>
                <a:tab pos="13970" algn="l"/>
                <a:tab pos="210820" algn="l"/>
              </a:tabLst>
              <a:defRPr/>
            </a:pPr>
            <a:r>
              <a:rPr lang="ru-RU" sz="1800" kern="0" spc="310" dirty="0">
                <a:latin typeface="Sitka Banner" panose="02000505000000020004" pitchFamily="2" charset="0"/>
                <a:ea typeface="+mj-ea"/>
                <a:cs typeface="Calibri"/>
                <a:sym typeface="Helvetica Neue"/>
              </a:rPr>
              <a:t> </a:t>
            </a:r>
            <a:r>
              <a:rPr lang="ru-RU" sz="1800" kern="0" spc="310" dirty="0" smtClean="0">
                <a:latin typeface="Sitka Banner" panose="02000505000000020004" pitchFamily="2" charset="0"/>
                <a:ea typeface="+mj-ea"/>
                <a:cs typeface="Calibri"/>
                <a:sym typeface="Helvetica Neue"/>
              </a:rPr>
              <a:t>  </a:t>
            </a:r>
            <a:r>
              <a:rPr lang="ru-RU" sz="1800" kern="0" dirty="0" smtClean="0">
                <a:latin typeface="Sitka Banner" panose="02000505000000020004" pitchFamily="2" charset="0"/>
                <a:ea typeface="+mj-ea"/>
                <a:cs typeface="Calibri"/>
                <a:sym typeface="Helvetica Neue"/>
              </a:rPr>
              <a:t>и</a:t>
            </a:r>
            <a:r>
              <a:rPr lang="ru-RU" sz="1800" kern="0" spc="325" dirty="0" smtClean="0">
                <a:latin typeface="Sitka Banner" panose="02000505000000020004" pitchFamily="2" charset="0"/>
                <a:ea typeface="+mj-ea"/>
                <a:cs typeface="Calibri"/>
                <a:sym typeface="Helvetica Neue"/>
              </a:rPr>
              <a:t>  с</a:t>
            </a:r>
            <a:r>
              <a:rPr lang="ru-RU" sz="1800" kern="0" dirty="0" smtClean="0">
                <a:latin typeface="Sitka Banner" panose="02000505000000020004" pitchFamily="2" charset="0"/>
                <a:ea typeface="+mj-ea"/>
                <a:cs typeface="Calibri"/>
                <a:sym typeface="Helvetica Neue"/>
              </a:rPr>
              <a:t>лужебные</a:t>
            </a:r>
            <a:r>
              <a:rPr lang="ru-RU" sz="1800" kern="0" spc="325" dirty="0" smtClean="0">
                <a:latin typeface="Sitka Banner" panose="02000505000000020004" pitchFamily="2" charset="0"/>
                <a:ea typeface="+mj-ea"/>
                <a:cs typeface="Calibri"/>
                <a:sym typeface="Helvetica Neue"/>
              </a:rPr>
              <a:t> </a:t>
            </a:r>
            <a:r>
              <a:rPr lang="ru-RU" sz="1800" kern="0" dirty="0">
                <a:latin typeface="Sitka Banner" panose="02000505000000020004" pitchFamily="2" charset="0"/>
                <a:ea typeface="+mj-ea"/>
                <a:cs typeface="Calibri"/>
                <a:sym typeface="Helvetica Neue"/>
              </a:rPr>
              <a:t>части</a:t>
            </a:r>
            <a:r>
              <a:rPr lang="ru-RU" sz="1800" kern="0" spc="325" dirty="0">
                <a:latin typeface="Sitka Banner" panose="02000505000000020004" pitchFamily="2" charset="0"/>
                <a:ea typeface="+mj-ea"/>
                <a:cs typeface="Calibri"/>
                <a:sym typeface="Helvetica Neue"/>
              </a:rPr>
              <a:t> </a:t>
            </a:r>
            <a:r>
              <a:rPr lang="ru-RU" sz="1800" kern="0" spc="-20" dirty="0">
                <a:latin typeface="Sitka Banner" panose="02000505000000020004" pitchFamily="2" charset="0"/>
                <a:ea typeface="+mj-ea"/>
                <a:cs typeface="Calibri"/>
                <a:sym typeface="Helvetica Neue"/>
              </a:rPr>
              <a:t>речи.</a:t>
            </a:r>
          </a:p>
          <a:p>
            <a:pPr marL="354965" marR="92710" lvl="0" indent="-342900" defTabSz="914400">
              <a:lnSpc>
                <a:spcPts val="2100"/>
              </a:lnSpc>
              <a:spcBef>
                <a:spcPts val="0"/>
              </a:spcBef>
              <a:buAutoNum type="arabicPeriod" startAt="2"/>
              <a:tabLst>
                <a:tab pos="13970" algn="l"/>
                <a:tab pos="210820" algn="l"/>
                <a:tab pos="2720975" algn="l"/>
              </a:tabLst>
              <a:defRPr/>
            </a:pPr>
            <a:r>
              <a:rPr lang="ru-RU" sz="1800" kern="0" spc="-10" dirty="0" smtClean="0">
                <a:latin typeface="Sitka Banner" panose="02000505000000020004" pitchFamily="2" charset="0"/>
                <a:ea typeface="+mj-ea"/>
                <a:cs typeface="Calibri"/>
                <a:sym typeface="Helvetica Neue"/>
              </a:rPr>
              <a:t>Подсчитывается </a:t>
            </a:r>
            <a:r>
              <a:rPr lang="ru-RU" sz="1800" kern="0" dirty="0">
                <a:latin typeface="Sitka Banner" panose="02000505000000020004" pitchFamily="2" charset="0"/>
                <a:ea typeface="+mj-ea"/>
                <a:cs typeface="Calibri"/>
                <a:sym typeface="Helvetica Neue"/>
              </a:rPr>
              <a:t>любая</a:t>
            </a:r>
            <a:r>
              <a:rPr lang="ru-RU" sz="1800" kern="0" spc="-45" dirty="0">
                <a:latin typeface="Sitka Banner" panose="02000505000000020004" pitchFamily="2" charset="0"/>
                <a:ea typeface="+mj-ea"/>
                <a:cs typeface="Calibri"/>
                <a:sym typeface="Helvetica Neue"/>
              </a:rPr>
              <a:t> </a:t>
            </a:r>
            <a:r>
              <a:rPr lang="ru-RU" sz="1800" kern="0" spc="-10" dirty="0">
                <a:latin typeface="Sitka Banner" panose="02000505000000020004" pitchFamily="2" charset="0"/>
                <a:ea typeface="+mj-ea"/>
                <a:cs typeface="Calibri"/>
                <a:sym typeface="Helvetica Neue"/>
              </a:rPr>
              <a:t>последовательность</a:t>
            </a:r>
            <a:r>
              <a:rPr lang="ru-RU" sz="1800" kern="0" spc="5" dirty="0">
                <a:latin typeface="Sitka Banner" panose="02000505000000020004" pitchFamily="2" charset="0"/>
                <a:ea typeface="+mj-ea"/>
                <a:cs typeface="Calibri"/>
                <a:sym typeface="Helvetica Neue"/>
              </a:rPr>
              <a:t> </a:t>
            </a:r>
            <a:r>
              <a:rPr lang="ru-RU" sz="1800" kern="0" spc="-10" dirty="0">
                <a:latin typeface="Sitka Banner" panose="02000505000000020004" pitchFamily="2" charset="0"/>
                <a:ea typeface="+mj-ea"/>
                <a:cs typeface="Calibri"/>
                <a:sym typeface="Helvetica Neue"/>
              </a:rPr>
              <a:t>слов,</a:t>
            </a:r>
            <a:r>
              <a:rPr lang="ru-RU" sz="1800" kern="0" spc="500" dirty="0">
                <a:latin typeface="Sitka Banner" panose="02000505000000020004" pitchFamily="2" charset="0"/>
                <a:ea typeface="+mj-ea"/>
                <a:cs typeface="Calibri"/>
                <a:sym typeface="Helvetica Neue"/>
              </a:rPr>
              <a:t> </a:t>
            </a:r>
            <a:r>
              <a:rPr lang="ru-RU" sz="1800" kern="0" dirty="0">
                <a:latin typeface="Sitka Banner" panose="02000505000000020004" pitchFamily="2" charset="0"/>
                <a:ea typeface="+mj-ea"/>
                <a:cs typeface="Calibri"/>
                <a:sym typeface="Helvetica Neue"/>
              </a:rPr>
              <a:t>написанных</a:t>
            </a:r>
            <a:r>
              <a:rPr lang="ru-RU" sz="1800" kern="0" spc="-50" dirty="0">
                <a:latin typeface="Sitka Banner" panose="02000505000000020004" pitchFamily="2" charset="0"/>
                <a:ea typeface="+mj-ea"/>
                <a:cs typeface="Calibri"/>
                <a:sym typeface="Helvetica Neue"/>
              </a:rPr>
              <a:t> </a:t>
            </a:r>
            <a:r>
              <a:rPr lang="ru-RU" sz="1800" kern="0" spc="-50" dirty="0" smtClean="0">
                <a:latin typeface="Sitka Banner" panose="02000505000000020004" pitchFamily="2" charset="0"/>
                <a:ea typeface="+mj-ea"/>
                <a:cs typeface="Calibri"/>
                <a:sym typeface="Helvetica Neue"/>
              </a:rPr>
              <a:t> </a:t>
            </a:r>
          </a:p>
          <a:p>
            <a:pPr marL="12065" marR="92710" lvl="0" defTabSz="914400">
              <a:lnSpc>
                <a:spcPts val="2100"/>
              </a:lnSpc>
              <a:spcBef>
                <a:spcPts val="0"/>
              </a:spcBef>
              <a:tabLst>
                <a:tab pos="13970" algn="l"/>
                <a:tab pos="210820" algn="l"/>
                <a:tab pos="2720975" algn="l"/>
              </a:tabLst>
              <a:defRPr/>
            </a:pPr>
            <a:r>
              <a:rPr lang="ru-RU" sz="1800" kern="0" spc="-50" dirty="0">
                <a:latin typeface="Sitka Banner" panose="02000505000000020004" pitchFamily="2" charset="0"/>
                <a:ea typeface="+mj-ea"/>
                <a:cs typeface="Calibri"/>
                <a:sym typeface="Helvetica Neue"/>
              </a:rPr>
              <a:t> </a:t>
            </a:r>
            <a:r>
              <a:rPr lang="ru-RU" sz="1800" kern="0" spc="-50" dirty="0" smtClean="0">
                <a:latin typeface="Sitka Banner" panose="02000505000000020004" pitchFamily="2" charset="0"/>
                <a:ea typeface="+mj-ea"/>
                <a:cs typeface="Calibri"/>
                <a:sym typeface="Helvetica Neue"/>
              </a:rPr>
              <a:t>     </a:t>
            </a:r>
            <a:r>
              <a:rPr lang="ru-RU" sz="1800" kern="0" dirty="0" smtClean="0">
                <a:latin typeface="Sitka Banner" panose="02000505000000020004" pitchFamily="2" charset="0"/>
                <a:ea typeface="+mj-ea"/>
                <a:cs typeface="Calibri"/>
                <a:sym typeface="Helvetica Neue"/>
              </a:rPr>
              <a:t>без</a:t>
            </a:r>
            <a:r>
              <a:rPr lang="ru-RU" sz="1800" kern="0" spc="-45" dirty="0" smtClean="0">
                <a:latin typeface="Sitka Banner" panose="02000505000000020004" pitchFamily="2" charset="0"/>
                <a:ea typeface="+mj-ea"/>
                <a:cs typeface="Calibri"/>
                <a:sym typeface="Helvetica Neue"/>
              </a:rPr>
              <a:t>  </a:t>
            </a:r>
            <a:r>
              <a:rPr lang="ru-RU" sz="1800" kern="0" spc="-10" dirty="0" smtClean="0">
                <a:latin typeface="Sitka Banner" panose="02000505000000020004" pitchFamily="2" charset="0"/>
                <a:ea typeface="+mj-ea"/>
                <a:cs typeface="Calibri"/>
                <a:sym typeface="Helvetica Neue"/>
              </a:rPr>
              <a:t>пробела («</a:t>
            </a:r>
            <a:r>
              <a:rPr lang="ru-RU" sz="1800" kern="0" spc="-10" dirty="0">
                <a:latin typeface="Sitka Banner" panose="02000505000000020004" pitchFamily="2" charset="0"/>
                <a:ea typeface="+mj-ea"/>
                <a:cs typeface="Calibri"/>
                <a:sym typeface="Helvetica Neue"/>
              </a:rPr>
              <a:t>всё-</a:t>
            </a:r>
            <a:r>
              <a:rPr lang="ru-RU" sz="1800" kern="0" dirty="0">
                <a:latin typeface="Sitka Banner" panose="02000505000000020004" pitchFamily="2" charset="0"/>
                <a:ea typeface="+mj-ea"/>
                <a:cs typeface="Calibri"/>
                <a:sym typeface="Helvetica Neue"/>
              </a:rPr>
              <a:t>таки»</a:t>
            </a:r>
            <a:r>
              <a:rPr lang="ru-RU" sz="1800" kern="0" spc="-25" dirty="0">
                <a:latin typeface="Sitka Banner" panose="02000505000000020004" pitchFamily="2" charset="0"/>
                <a:ea typeface="+mj-ea"/>
                <a:cs typeface="Calibri"/>
                <a:sym typeface="Helvetica Neue"/>
              </a:rPr>
              <a:t> </a:t>
            </a:r>
            <a:r>
              <a:rPr lang="ru-RU" sz="1800" kern="0" dirty="0">
                <a:latin typeface="Sitka Banner" panose="02000505000000020004" pitchFamily="2" charset="0"/>
                <a:ea typeface="+mj-ea"/>
                <a:cs typeface="Calibri"/>
                <a:sym typeface="Helvetica Neue"/>
              </a:rPr>
              <a:t>–</a:t>
            </a:r>
            <a:r>
              <a:rPr lang="ru-RU" sz="1800" kern="0" spc="-35" dirty="0">
                <a:latin typeface="Sitka Banner" panose="02000505000000020004" pitchFamily="2" charset="0"/>
                <a:ea typeface="+mj-ea"/>
                <a:cs typeface="Calibri"/>
                <a:sym typeface="Helvetica Neue"/>
              </a:rPr>
              <a:t> </a:t>
            </a:r>
            <a:r>
              <a:rPr lang="ru-RU" sz="1800" kern="0" dirty="0">
                <a:latin typeface="Sitka Banner" panose="02000505000000020004" pitchFamily="2" charset="0"/>
                <a:ea typeface="+mj-ea"/>
                <a:cs typeface="Calibri"/>
                <a:sym typeface="Helvetica Neue"/>
              </a:rPr>
              <a:t>одно</a:t>
            </a:r>
            <a:r>
              <a:rPr lang="ru-RU" sz="1800" kern="0" spc="-25" dirty="0">
                <a:latin typeface="Sitka Banner" panose="02000505000000020004" pitchFamily="2" charset="0"/>
                <a:ea typeface="+mj-ea"/>
                <a:cs typeface="Calibri"/>
                <a:sym typeface="Helvetica Neue"/>
              </a:rPr>
              <a:t> </a:t>
            </a:r>
            <a:r>
              <a:rPr lang="ru-RU" sz="1800" kern="0" dirty="0">
                <a:latin typeface="Sitka Banner" panose="02000505000000020004" pitchFamily="2" charset="0"/>
                <a:ea typeface="+mj-ea"/>
                <a:cs typeface="Calibri"/>
                <a:sym typeface="Helvetica Neue"/>
              </a:rPr>
              <a:t>слово,</a:t>
            </a:r>
            <a:r>
              <a:rPr lang="ru-RU" sz="1800" kern="0" spc="-25" dirty="0">
                <a:latin typeface="Sitka Banner" panose="02000505000000020004" pitchFamily="2" charset="0"/>
                <a:ea typeface="+mj-ea"/>
                <a:cs typeface="Calibri"/>
                <a:sym typeface="Helvetica Neue"/>
              </a:rPr>
              <a:t> </a:t>
            </a:r>
            <a:r>
              <a:rPr lang="ru-RU" sz="1800" kern="0" spc="-20" dirty="0">
                <a:latin typeface="Sitka Banner" panose="02000505000000020004" pitchFamily="2" charset="0"/>
                <a:ea typeface="+mj-ea"/>
                <a:cs typeface="Calibri"/>
                <a:sym typeface="Helvetica Neue"/>
              </a:rPr>
              <a:t>«всё </a:t>
            </a:r>
            <a:r>
              <a:rPr lang="ru-RU" sz="1800" kern="0" dirty="0">
                <a:latin typeface="Sitka Banner" panose="02000505000000020004" pitchFamily="2" charset="0"/>
                <a:ea typeface="+mj-ea"/>
                <a:cs typeface="Calibri"/>
                <a:sym typeface="Helvetica Neue"/>
              </a:rPr>
              <a:t>же»</a:t>
            </a:r>
            <a:r>
              <a:rPr lang="ru-RU" sz="1800" kern="0" spc="-10" dirty="0">
                <a:latin typeface="Sitka Banner" panose="02000505000000020004" pitchFamily="2" charset="0"/>
                <a:ea typeface="+mj-ea"/>
                <a:cs typeface="Calibri"/>
                <a:sym typeface="Helvetica Neue"/>
              </a:rPr>
              <a:t> </a:t>
            </a:r>
            <a:r>
              <a:rPr lang="ru-RU" sz="1800" kern="0" dirty="0">
                <a:latin typeface="Sitka Banner" panose="02000505000000020004" pitchFamily="2" charset="0"/>
                <a:ea typeface="+mj-ea"/>
                <a:cs typeface="Calibri"/>
                <a:sym typeface="Helvetica Neue"/>
              </a:rPr>
              <a:t>–</a:t>
            </a:r>
            <a:r>
              <a:rPr lang="ru-RU" sz="1800" kern="0" spc="-15" dirty="0">
                <a:latin typeface="Sitka Banner" panose="02000505000000020004" pitchFamily="2" charset="0"/>
                <a:ea typeface="+mj-ea"/>
                <a:cs typeface="Calibri"/>
                <a:sym typeface="Helvetica Neue"/>
              </a:rPr>
              <a:t> </a:t>
            </a:r>
            <a:r>
              <a:rPr lang="ru-RU" sz="1800" kern="0" dirty="0">
                <a:latin typeface="Sitka Banner" panose="02000505000000020004" pitchFamily="2" charset="0"/>
                <a:ea typeface="+mj-ea"/>
                <a:cs typeface="Calibri"/>
                <a:sym typeface="Helvetica Neue"/>
              </a:rPr>
              <a:t>два</a:t>
            </a:r>
            <a:r>
              <a:rPr lang="ru-RU" sz="1800" kern="0" spc="-30" dirty="0">
                <a:latin typeface="Sitka Banner" panose="02000505000000020004" pitchFamily="2" charset="0"/>
                <a:ea typeface="+mj-ea"/>
                <a:cs typeface="Calibri"/>
                <a:sym typeface="Helvetica Neue"/>
              </a:rPr>
              <a:t> </a:t>
            </a:r>
            <a:r>
              <a:rPr lang="ru-RU" sz="1800" kern="0" spc="-10" dirty="0">
                <a:latin typeface="Sitka Banner" panose="02000505000000020004" pitchFamily="2" charset="0"/>
                <a:ea typeface="+mj-ea"/>
                <a:cs typeface="Calibri"/>
                <a:sym typeface="Helvetica Neue"/>
              </a:rPr>
              <a:t>слова).</a:t>
            </a:r>
          </a:p>
          <a:p>
            <a:pPr marL="12699" lvl="0" defTabSz="914400">
              <a:lnSpc>
                <a:spcPts val="2100"/>
              </a:lnSpc>
              <a:spcBef>
                <a:spcPts val="0"/>
              </a:spcBef>
              <a:tabLst>
                <a:tab pos="211454" algn="l"/>
              </a:tabLst>
              <a:defRPr/>
            </a:pPr>
            <a:r>
              <a:rPr lang="ru-RU" sz="1800" kern="0" dirty="0" smtClean="0">
                <a:latin typeface="Sitka Banner" panose="02000505000000020004" pitchFamily="2" charset="0"/>
                <a:ea typeface="+mj-ea"/>
                <a:cs typeface="Calibri"/>
                <a:sym typeface="Helvetica Neue"/>
              </a:rPr>
              <a:t>3.   Инициалы</a:t>
            </a:r>
            <a:r>
              <a:rPr lang="ru-RU" sz="1800" kern="0" spc="-45" dirty="0" smtClean="0">
                <a:latin typeface="Sitka Banner" panose="02000505000000020004" pitchFamily="2" charset="0"/>
                <a:ea typeface="+mj-ea"/>
                <a:cs typeface="Calibri"/>
                <a:sym typeface="Helvetica Neue"/>
              </a:rPr>
              <a:t> </a:t>
            </a:r>
            <a:r>
              <a:rPr lang="ru-RU" sz="1800" kern="0" dirty="0">
                <a:latin typeface="Sitka Banner" panose="02000505000000020004" pitchFamily="2" charset="0"/>
                <a:ea typeface="+mj-ea"/>
                <a:cs typeface="Calibri"/>
                <a:sym typeface="Helvetica Neue"/>
              </a:rPr>
              <a:t>с</a:t>
            </a:r>
            <a:r>
              <a:rPr lang="ru-RU" sz="1800" kern="0" spc="-30" dirty="0">
                <a:latin typeface="Sitka Banner" panose="02000505000000020004" pitchFamily="2" charset="0"/>
                <a:ea typeface="+mj-ea"/>
                <a:cs typeface="Calibri"/>
                <a:sym typeface="Helvetica Neue"/>
              </a:rPr>
              <a:t> </a:t>
            </a:r>
            <a:r>
              <a:rPr lang="ru-RU" sz="1800" kern="0" dirty="0">
                <a:latin typeface="Sitka Banner" panose="02000505000000020004" pitchFamily="2" charset="0"/>
                <a:ea typeface="+mj-ea"/>
                <a:cs typeface="Calibri"/>
                <a:sym typeface="Helvetica Neue"/>
              </a:rPr>
              <a:t>фамилией</a:t>
            </a:r>
            <a:r>
              <a:rPr lang="ru-RU" sz="1800" kern="0" spc="-35" dirty="0">
                <a:latin typeface="Sitka Banner" panose="02000505000000020004" pitchFamily="2" charset="0"/>
                <a:ea typeface="+mj-ea"/>
                <a:cs typeface="Calibri"/>
                <a:sym typeface="Helvetica Neue"/>
              </a:rPr>
              <a:t> </a:t>
            </a:r>
            <a:r>
              <a:rPr lang="ru-RU" sz="1800" kern="0" spc="-10" dirty="0">
                <a:latin typeface="Sitka Banner" panose="02000505000000020004" pitchFamily="2" charset="0"/>
                <a:ea typeface="+mj-ea"/>
                <a:cs typeface="Calibri"/>
                <a:sym typeface="Helvetica Neue"/>
              </a:rPr>
              <a:t>считаются</a:t>
            </a:r>
            <a:r>
              <a:rPr lang="ru-RU" sz="1800" kern="0" spc="-30" dirty="0">
                <a:latin typeface="Sitka Banner" panose="02000505000000020004" pitchFamily="2" charset="0"/>
                <a:ea typeface="+mj-ea"/>
                <a:cs typeface="Calibri"/>
                <a:sym typeface="Helvetica Neue"/>
              </a:rPr>
              <a:t> </a:t>
            </a:r>
            <a:r>
              <a:rPr lang="ru-RU" sz="1800" kern="0" spc="-10" dirty="0">
                <a:latin typeface="Sitka Banner" panose="02000505000000020004" pitchFamily="2" charset="0"/>
                <a:ea typeface="+mj-ea"/>
                <a:cs typeface="Calibri"/>
                <a:sym typeface="Helvetica Neue"/>
              </a:rPr>
              <a:t>одним</a:t>
            </a:r>
            <a:r>
              <a:rPr lang="ru-RU" sz="1800" kern="0" spc="-20" dirty="0">
                <a:latin typeface="Sitka Banner" panose="02000505000000020004" pitchFamily="2" charset="0"/>
                <a:ea typeface="+mj-ea"/>
                <a:cs typeface="Calibri"/>
                <a:sym typeface="Helvetica Neue"/>
              </a:rPr>
              <a:t> </a:t>
            </a:r>
            <a:r>
              <a:rPr lang="ru-RU" sz="1800" kern="0" dirty="0">
                <a:latin typeface="Sitka Banner" panose="02000505000000020004" pitchFamily="2" charset="0"/>
                <a:ea typeface="+mj-ea"/>
                <a:cs typeface="Calibri"/>
                <a:sym typeface="Helvetica Neue"/>
              </a:rPr>
              <a:t>словом</a:t>
            </a:r>
            <a:r>
              <a:rPr lang="ru-RU" sz="1800" kern="0" spc="310" dirty="0">
                <a:latin typeface="Sitka Banner" panose="02000505000000020004" pitchFamily="2" charset="0"/>
                <a:ea typeface="+mj-ea"/>
                <a:cs typeface="Calibri"/>
                <a:sym typeface="Helvetica Neue"/>
              </a:rPr>
              <a:t> </a:t>
            </a:r>
            <a:r>
              <a:rPr lang="ru-RU" sz="1800" kern="0" spc="-10" dirty="0">
                <a:latin typeface="Sitka Banner" panose="02000505000000020004" pitchFamily="2" charset="0"/>
                <a:ea typeface="+mj-ea"/>
                <a:cs typeface="Calibri"/>
                <a:sym typeface="Helvetica Neue"/>
              </a:rPr>
              <a:t>(«М.Ю.</a:t>
            </a:r>
          </a:p>
          <a:p>
            <a:pPr marL="13970" lvl="0" defTabSz="914400">
              <a:lnSpc>
                <a:spcPts val="2100"/>
              </a:lnSpc>
              <a:spcBef>
                <a:spcPts val="0"/>
              </a:spcBef>
              <a:defRPr/>
            </a:pPr>
            <a:r>
              <a:rPr lang="ru-RU" sz="1800" kern="0" spc="-10" dirty="0" smtClean="0">
                <a:latin typeface="Sitka Banner" panose="02000505000000020004" pitchFamily="2" charset="0"/>
                <a:ea typeface="+mj-ea"/>
                <a:cs typeface="Calibri"/>
                <a:sym typeface="Helvetica Neue"/>
              </a:rPr>
              <a:t>      Лермонтов</a:t>
            </a:r>
            <a:r>
              <a:rPr lang="ru-RU" sz="1800" kern="0" spc="-10" dirty="0">
                <a:latin typeface="Sitka Banner" panose="02000505000000020004" pitchFamily="2" charset="0"/>
                <a:ea typeface="+mj-ea"/>
                <a:cs typeface="Calibri"/>
                <a:sym typeface="Helvetica Neue"/>
              </a:rPr>
              <a:t>»</a:t>
            </a:r>
            <a:r>
              <a:rPr lang="ru-RU" sz="1800" kern="0" spc="-15" dirty="0">
                <a:latin typeface="Sitka Banner" panose="02000505000000020004" pitchFamily="2" charset="0"/>
                <a:ea typeface="+mj-ea"/>
                <a:cs typeface="Calibri"/>
                <a:sym typeface="Helvetica Neue"/>
              </a:rPr>
              <a:t> </a:t>
            </a:r>
            <a:r>
              <a:rPr lang="ru-RU" sz="1800" kern="0" dirty="0">
                <a:latin typeface="Sitka Banner" panose="02000505000000020004" pitchFamily="2" charset="0"/>
                <a:ea typeface="+mj-ea"/>
                <a:cs typeface="Calibri"/>
                <a:sym typeface="Helvetica Neue"/>
              </a:rPr>
              <a:t>–</a:t>
            </a:r>
            <a:r>
              <a:rPr lang="ru-RU" sz="1800" kern="0" spc="-30" dirty="0">
                <a:latin typeface="Sitka Banner" panose="02000505000000020004" pitchFamily="2" charset="0"/>
                <a:ea typeface="+mj-ea"/>
                <a:cs typeface="Calibri"/>
                <a:sym typeface="Helvetica Neue"/>
              </a:rPr>
              <a:t> </a:t>
            </a:r>
            <a:r>
              <a:rPr lang="ru-RU" sz="1800" kern="0" dirty="0">
                <a:latin typeface="Sitka Banner" panose="02000505000000020004" pitchFamily="2" charset="0"/>
                <a:ea typeface="+mj-ea"/>
                <a:cs typeface="Calibri"/>
                <a:sym typeface="Helvetica Neue"/>
              </a:rPr>
              <a:t>одно</a:t>
            </a:r>
            <a:r>
              <a:rPr lang="ru-RU" sz="1800" kern="0" spc="-20" dirty="0">
                <a:latin typeface="Sitka Banner" panose="02000505000000020004" pitchFamily="2" charset="0"/>
                <a:ea typeface="+mj-ea"/>
                <a:cs typeface="Calibri"/>
                <a:sym typeface="Helvetica Neue"/>
              </a:rPr>
              <a:t> </a:t>
            </a:r>
            <a:r>
              <a:rPr lang="ru-RU" sz="1800" kern="0" spc="-10" dirty="0">
                <a:latin typeface="Sitka Banner" panose="02000505000000020004" pitchFamily="2" charset="0"/>
                <a:ea typeface="+mj-ea"/>
                <a:cs typeface="Calibri"/>
                <a:sym typeface="Helvetica Neue"/>
              </a:rPr>
              <a:t>слово).</a:t>
            </a:r>
          </a:p>
          <a:p>
            <a:pPr marL="211454" lvl="0" indent="-198755" defTabSz="914400">
              <a:lnSpc>
                <a:spcPts val="2100"/>
              </a:lnSpc>
              <a:spcBef>
                <a:spcPts val="0"/>
              </a:spcBef>
              <a:buFontTx/>
              <a:buAutoNum type="arabicPeriod" startAt="4"/>
              <a:tabLst>
                <a:tab pos="211454" algn="l"/>
              </a:tabLst>
              <a:defRPr/>
            </a:pPr>
            <a:r>
              <a:rPr lang="ru-RU" sz="1800" kern="0" dirty="0" smtClean="0">
                <a:latin typeface="Sitka Banner" panose="02000505000000020004" pitchFamily="2" charset="0"/>
                <a:ea typeface="+mj-ea"/>
                <a:cs typeface="Calibri"/>
                <a:sym typeface="Helvetica Neue"/>
              </a:rPr>
              <a:t> Любые</a:t>
            </a:r>
            <a:r>
              <a:rPr lang="ru-RU" sz="1800" kern="0" spc="-50" dirty="0" smtClean="0">
                <a:latin typeface="Sitka Banner" panose="02000505000000020004" pitchFamily="2" charset="0"/>
                <a:ea typeface="+mj-ea"/>
                <a:cs typeface="Calibri"/>
                <a:sym typeface="Helvetica Neue"/>
              </a:rPr>
              <a:t> </a:t>
            </a:r>
            <a:r>
              <a:rPr lang="ru-RU" sz="1800" kern="0" dirty="0">
                <a:latin typeface="Sitka Banner" panose="02000505000000020004" pitchFamily="2" charset="0"/>
                <a:ea typeface="+mj-ea"/>
                <a:cs typeface="Calibri"/>
                <a:sym typeface="Helvetica Neue"/>
              </a:rPr>
              <a:t>другие</a:t>
            </a:r>
            <a:r>
              <a:rPr lang="ru-RU" sz="1800" kern="0" spc="-55" dirty="0">
                <a:latin typeface="Sitka Banner" panose="02000505000000020004" pitchFamily="2" charset="0"/>
                <a:ea typeface="+mj-ea"/>
                <a:cs typeface="Calibri"/>
                <a:sym typeface="Helvetica Neue"/>
              </a:rPr>
              <a:t> </a:t>
            </a:r>
            <a:r>
              <a:rPr lang="ru-RU" sz="1800" kern="0" dirty="0">
                <a:latin typeface="Sitka Banner" panose="02000505000000020004" pitchFamily="2" charset="0"/>
                <a:ea typeface="+mj-ea"/>
                <a:cs typeface="Calibri"/>
                <a:sym typeface="Helvetica Neue"/>
              </a:rPr>
              <a:t>символы,</a:t>
            </a:r>
            <a:r>
              <a:rPr lang="ru-RU" sz="1800" kern="0" spc="-45" dirty="0">
                <a:latin typeface="Sitka Banner" panose="02000505000000020004" pitchFamily="2" charset="0"/>
                <a:ea typeface="+mj-ea"/>
                <a:cs typeface="Calibri"/>
                <a:sym typeface="Helvetica Neue"/>
              </a:rPr>
              <a:t> </a:t>
            </a:r>
            <a:r>
              <a:rPr lang="ru-RU" sz="1800" kern="0" dirty="0">
                <a:latin typeface="Sitka Banner" panose="02000505000000020004" pitchFamily="2" charset="0"/>
                <a:ea typeface="+mj-ea"/>
                <a:cs typeface="Calibri"/>
                <a:sym typeface="Helvetica Neue"/>
              </a:rPr>
              <a:t>в</a:t>
            </a:r>
            <a:r>
              <a:rPr lang="ru-RU" sz="1800" kern="0" spc="-55" dirty="0">
                <a:latin typeface="Sitka Banner" panose="02000505000000020004" pitchFamily="2" charset="0"/>
                <a:ea typeface="+mj-ea"/>
                <a:cs typeface="Calibri"/>
                <a:sym typeface="Helvetica Neue"/>
              </a:rPr>
              <a:t> </a:t>
            </a:r>
            <a:r>
              <a:rPr lang="ru-RU" sz="1800" kern="0" dirty="0">
                <a:latin typeface="Sitka Banner" panose="02000505000000020004" pitchFamily="2" charset="0"/>
                <a:ea typeface="+mj-ea"/>
                <a:cs typeface="Calibri"/>
                <a:sym typeface="Helvetica Neue"/>
              </a:rPr>
              <a:t>частности</a:t>
            </a:r>
            <a:r>
              <a:rPr lang="ru-RU" sz="1800" kern="0" spc="-45" dirty="0">
                <a:latin typeface="Sitka Banner" panose="02000505000000020004" pitchFamily="2" charset="0"/>
                <a:ea typeface="+mj-ea"/>
                <a:cs typeface="Calibri"/>
                <a:sym typeface="Helvetica Neue"/>
              </a:rPr>
              <a:t> </a:t>
            </a:r>
            <a:r>
              <a:rPr lang="ru-RU" sz="1800" kern="0" dirty="0">
                <a:latin typeface="Sitka Banner" panose="02000505000000020004" pitchFamily="2" charset="0"/>
                <a:ea typeface="+mj-ea"/>
                <a:cs typeface="Calibri"/>
                <a:sym typeface="Helvetica Neue"/>
              </a:rPr>
              <a:t>цифры,</a:t>
            </a:r>
            <a:r>
              <a:rPr lang="ru-RU" sz="1800" kern="0" spc="-55" dirty="0">
                <a:latin typeface="Sitka Banner" panose="02000505000000020004" pitchFamily="2" charset="0"/>
                <a:ea typeface="+mj-ea"/>
                <a:cs typeface="Calibri"/>
                <a:sym typeface="Helvetica Neue"/>
              </a:rPr>
              <a:t> </a:t>
            </a:r>
            <a:r>
              <a:rPr lang="ru-RU" sz="1800" kern="0" dirty="0">
                <a:latin typeface="Sitka Banner" panose="02000505000000020004" pitchFamily="2" charset="0"/>
                <a:ea typeface="+mj-ea"/>
                <a:cs typeface="Calibri"/>
                <a:sym typeface="Helvetica Neue"/>
              </a:rPr>
              <a:t>при</a:t>
            </a:r>
            <a:r>
              <a:rPr lang="ru-RU" sz="1800" kern="0" spc="-40" dirty="0">
                <a:latin typeface="Sitka Banner" panose="02000505000000020004" pitchFamily="2" charset="0"/>
                <a:ea typeface="+mj-ea"/>
                <a:cs typeface="Calibri"/>
                <a:sym typeface="Helvetica Neue"/>
              </a:rPr>
              <a:t> </a:t>
            </a:r>
            <a:r>
              <a:rPr lang="ru-RU" sz="1800" kern="0" spc="-10" dirty="0">
                <a:latin typeface="Sitka Banner" panose="02000505000000020004" pitchFamily="2" charset="0"/>
                <a:ea typeface="+mj-ea"/>
                <a:cs typeface="Calibri"/>
                <a:sym typeface="Helvetica Neue"/>
              </a:rPr>
              <a:t>подсчёте</a:t>
            </a:r>
          </a:p>
          <a:p>
            <a:pPr marL="13970" lvl="0" defTabSz="914400">
              <a:lnSpc>
                <a:spcPts val="2100"/>
              </a:lnSpc>
              <a:spcBef>
                <a:spcPts val="0"/>
              </a:spcBef>
              <a:defRPr/>
            </a:pPr>
            <a:r>
              <a:rPr lang="ru-RU" sz="1800" kern="0" dirty="0" smtClean="0">
                <a:latin typeface="Sitka Banner" panose="02000505000000020004" pitchFamily="2" charset="0"/>
                <a:ea typeface="+mj-ea"/>
                <a:cs typeface="Calibri"/>
                <a:sym typeface="Helvetica Neue"/>
              </a:rPr>
              <a:t>     не</a:t>
            </a:r>
            <a:r>
              <a:rPr lang="ru-RU" sz="1800" kern="0" spc="-35" dirty="0" smtClean="0">
                <a:latin typeface="Sitka Banner" panose="02000505000000020004" pitchFamily="2" charset="0"/>
                <a:ea typeface="+mj-ea"/>
                <a:cs typeface="Calibri"/>
                <a:sym typeface="Helvetica Neue"/>
              </a:rPr>
              <a:t> </a:t>
            </a:r>
            <a:r>
              <a:rPr lang="ru-RU" sz="1800" kern="0" spc="-10" dirty="0">
                <a:latin typeface="Sitka Banner" panose="02000505000000020004" pitchFamily="2" charset="0"/>
                <a:ea typeface="+mj-ea"/>
                <a:cs typeface="Calibri"/>
                <a:sym typeface="Helvetica Neue"/>
              </a:rPr>
              <a:t>учитываются</a:t>
            </a:r>
            <a:r>
              <a:rPr lang="ru-RU" sz="1800" kern="0" spc="-35" dirty="0">
                <a:latin typeface="Sitka Banner" panose="02000505000000020004" pitchFamily="2" charset="0"/>
                <a:ea typeface="+mj-ea"/>
                <a:cs typeface="Calibri"/>
                <a:sym typeface="Helvetica Neue"/>
              </a:rPr>
              <a:t> </a:t>
            </a:r>
            <a:r>
              <a:rPr lang="ru-RU" sz="1800" kern="0" dirty="0">
                <a:latin typeface="Sitka Banner" panose="02000505000000020004" pitchFamily="2" charset="0"/>
                <a:ea typeface="+mj-ea"/>
                <a:cs typeface="Calibri"/>
                <a:sym typeface="Helvetica Neue"/>
              </a:rPr>
              <a:t>(«5</a:t>
            </a:r>
            <a:r>
              <a:rPr lang="ru-RU" sz="1800" kern="0" spc="-20" dirty="0">
                <a:latin typeface="Sitka Banner" panose="02000505000000020004" pitchFamily="2" charset="0"/>
                <a:ea typeface="+mj-ea"/>
                <a:cs typeface="Calibri"/>
                <a:sym typeface="Helvetica Neue"/>
              </a:rPr>
              <a:t> </a:t>
            </a:r>
            <a:r>
              <a:rPr lang="ru-RU" sz="1800" kern="0" dirty="0">
                <a:latin typeface="Sitka Banner" panose="02000505000000020004" pitchFamily="2" charset="0"/>
                <a:ea typeface="+mj-ea"/>
                <a:cs typeface="Calibri"/>
                <a:sym typeface="Helvetica Neue"/>
              </a:rPr>
              <a:t>лет»</a:t>
            </a:r>
            <a:r>
              <a:rPr lang="ru-RU" sz="1800" kern="0" spc="5" dirty="0">
                <a:latin typeface="Sitka Banner" panose="02000505000000020004" pitchFamily="2" charset="0"/>
                <a:ea typeface="+mj-ea"/>
                <a:cs typeface="Calibri"/>
                <a:sym typeface="Helvetica Neue"/>
              </a:rPr>
              <a:t> </a:t>
            </a:r>
            <a:r>
              <a:rPr lang="ru-RU" sz="1800" kern="0" dirty="0">
                <a:latin typeface="Sitka Banner" panose="02000505000000020004" pitchFamily="2" charset="0"/>
                <a:ea typeface="+mj-ea"/>
                <a:cs typeface="Calibri"/>
                <a:sym typeface="Helvetica Neue"/>
              </a:rPr>
              <a:t>–</a:t>
            </a:r>
            <a:r>
              <a:rPr lang="ru-RU" sz="1800" kern="0" spc="-30" dirty="0">
                <a:latin typeface="Sitka Banner" panose="02000505000000020004" pitchFamily="2" charset="0"/>
                <a:ea typeface="+mj-ea"/>
                <a:cs typeface="Calibri"/>
                <a:sym typeface="Helvetica Neue"/>
              </a:rPr>
              <a:t> </a:t>
            </a:r>
            <a:r>
              <a:rPr lang="ru-RU" sz="1800" kern="0" dirty="0">
                <a:latin typeface="Sitka Banner" panose="02000505000000020004" pitchFamily="2" charset="0"/>
                <a:ea typeface="+mj-ea"/>
                <a:cs typeface="Calibri"/>
                <a:sym typeface="Helvetica Neue"/>
              </a:rPr>
              <a:t>одно</a:t>
            </a:r>
            <a:r>
              <a:rPr lang="ru-RU" sz="1800" kern="0" spc="-15" dirty="0">
                <a:latin typeface="Sitka Banner" panose="02000505000000020004" pitchFamily="2" charset="0"/>
                <a:ea typeface="+mj-ea"/>
                <a:cs typeface="Calibri"/>
                <a:sym typeface="Helvetica Neue"/>
              </a:rPr>
              <a:t> </a:t>
            </a:r>
            <a:r>
              <a:rPr lang="ru-RU" sz="1800" kern="0" dirty="0">
                <a:latin typeface="Sitka Banner" panose="02000505000000020004" pitchFamily="2" charset="0"/>
                <a:ea typeface="+mj-ea"/>
                <a:cs typeface="Calibri"/>
                <a:sym typeface="Helvetica Neue"/>
              </a:rPr>
              <a:t>слово,</a:t>
            </a:r>
            <a:r>
              <a:rPr lang="ru-RU" sz="1800" kern="0" spc="-20" dirty="0">
                <a:latin typeface="Sitka Banner" panose="02000505000000020004" pitchFamily="2" charset="0"/>
                <a:ea typeface="+mj-ea"/>
                <a:cs typeface="Calibri"/>
                <a:sym typeface="Helvetica Neue"/>
              </a:rPr>
              <a:t> </a:t>
            </a:r>
            <a:r>
              <a:rPr lang="ru-RU" sz="1800" kern="0" dirty="0">
                <a:latin typeface="Sitka Banner" panose="02000505000000020004" pitchFamily="2" charset="0"/>
                <a:ea typeface="+mj-ea"/>
                <a:cs typeface="Calibri"/>
                <a:sym typeface="Helvetica Neue"/>
              </a:rPr>
              <a:t>«пять</a:t>
            </a:r>
            <a:r>
              <a:rPr lang="ru-RU" sz="1800" kern="0" spc="-10" dirty="0">
                <a:latin typeface="Sitka Banner" panose="02000505000000020004" pitchFamily="2" charset="0"/>
                <a:ea typeface="+mj-ea"/>
                <a:cs typeface="Calibri"/>
                <a:sym typeface="Helvetica Neue"/>
              </a:rPr>
              <a:t> </a:t>
            </a:r>
            <a:r>
              <a:rPr lang="ru-RU" sz="1800" kern="0" dirty="0">
                <a:latin typeface="Sitka Banner" panose="02000505000000020004" pitchFamily="2" charset="0"/>
                <a:ea typeface="+mj-ea"/>
                <a:cs typeface="Calibri"/>
                <a:sym typeface="Helvetica Neue"/>
              </a:rPr>
              <a:t>лет»</a:t>
            </a:r>
            <a:r>
              <a:rPr lang="ru-RU" sz="1800" kern="0" spc="-20" dirty="0">
                <a:latin typeface="Sitka Banner" panose="02000505000000020004" pitchFamily="2" charset="0"/>
                <a:ea typeface="+mj-ea"/>
                <a:cs typeface="Calibri"/>
                <a:sym typeface="Helvetica Neue"/>
              </a:rPr>
              <a:t> </a:t>
            </a:r>
            <a:r>
              <a:rPr lang="ru-RU" sz="1800" kern="0" dirty="0">
                <a:latin typeface="Sitka Banner" panose="02000505000000020004" pitchFamily="2" charset="0"/>
                <a:ea typeface="+mj-ea"/>
                <a:cs typeface="Calibri"/>
                <a:sym typeface="Helvetica Neue"/>
              </a:rPr>
              <a:t>–</a:t>
            </a:r>
            <a:r>
              <a:rPr lang="ru-RU" sz="1800" kern="0" spc="-30" dirty="0">
                <a:latin typeface="Sitka Banner" panose="02000505000000020004" pitchFamily="2" charset="0"/>
                <a:ea typeface="+mj-ea"/>
                <a:cs typeface="Calibri"/>
                <a:sym typeface="Helvetica Neue"/>
              </a:rPr>
              <a:t> </a:t>
            </a:r>
            <a:r>
              <a:rPr lang="ru-RU" sz="1800" kern="0" dirty="0">
                <a:latin typeface="Sitka Banner" panose="02000505000000020004" pitchFamily="2" charset="0"/>
                <a:ea typeface="+mj-ea"/>
                <a:cs typeface="Calibri"/>
                <a:sym typeface="Helvetica Neue"/>
              </a:rPr>
              <a:t>два</a:t>
            </a:r>
            <a:r>
              <a:rPr lang="ru-RU" sz="1800" kern="0" spc="-35" dirty="0">
                <a:latin typeface="Sitka Banner" panose="02000505000000020004" pitchFamily="2" charset="0"/>
                <a:ea typeface="+mj-ea"/>
                <a:cs typeface="Calibri"/>
                <a:sym typeface="Helvetica Neue"/>
              </a:rPr>
              <a:t> </a:t>
            </a:r>
            <a:r>
              <a:rPr lang="ru-RU" sz="1800" kern="0" spc="-10" dirty="0">
                <a:latin typeface="Sitka Banner" panose="02000505000000020004" pitchFamily="2" charset="0"/>
                <a:ea typeface="+mj-ea"/>
                <a:cs typeface="Calibri"/>
                <a:sym typeface="Helvetica Neue"/>
              </a:rPr>
              <a:t>слова).</a:t>
            </a:r>
          </a:p>
          <a:p>
            <a:pPr marL="211454" lvl="0" indent="-198755" defTabSz="914400">
              <a:lnSpc>
                <a:spcPts val="2100"/>
              </a:lnSpc>
              <a:spcBef>
                <a:spcPts val="0"/>
              </a:spcBef>
              <a:buFontTx/>
              <a:buAutoNum type="arabicPeriod" startAt="5"/>
              <a:tabLst>
                <a:tab pos="211454" algn="l"/>
              </a:tabLst>
              <a:defRPr/>
            </a:pPr>
            <a:r>
              <a:rPr lang="ru-RU" sz="1800" kern="0" dirty="0" smtClean="0">
                <a:latin typeface="Sitka Banner" panose="02000505000000020004" pitchFamily="2" charset="0"/>
                <a:ea typeface="+mj-ea"/>
                <a:cs typeface="Calibri"/>
                <a:sym typeface="Helvetica Neue"/>
              </a:rPr>
              <a:t> Цитаты</a:t>
            </a:r>
            <a:r>
              <a:rPr lang="ru-RU" sz="1800" kern="0" spc="-45" dirty="0" smtClean="0">
                <a:latin typeface="Sitka Banner" panose="02000505000000020004" pitchFamily="2" charset="0"/>
                <a:ea typeface="+mj-ea"/>
                <a:cs typeface="Calibri"/>
                <a:sym typeface="Helvetica Neue"/>
              </a:rPr>
              <a:t> </a:t>
            </a:r>
            <a:r>
              <a:rPr lang="ru-RU" sz="1800" kern="0" dirty="0">
                <a:latin typeface="Sitka Banner" panose="02000505000000020004" pitchFamily="2" charset="0"/>
                <a:ea typeface="+mj-ea"/>
                <a:cs typeface="Calibri"/>
                <a:sym typeface="Helvetica Neue"/>
              </a:rPr>
              <a:t>включаются</a:t>
            </a:r>
            <a:r>
              <a:rPr lang="ru-RU" sz="1800" kern="0" spc="-55" dirty="0">
                <a:latin typeface="Sitka Banner" panose="02000505000000020004" pitchFamily="2" charset="0"/>
                <a:ea typeface="+mj-ea"/>
                <a:cs typeface="Calibri"/>
                <a:sym typeface="Helvetica Neue"/>
              </a:rPr>
              <a:t> </a:t>
            </a:r>
            <a:r>
              <a:rPr lang="ru-RU" sz="1800" kern="0" dirty="0">
                <a:latin typeface="Sitka Banner" panose="02000505000000020004" pitchFamily="2" charset="0"/>
                <a:ea typeface="+mj-ea"/>
                <a:cs typeface="Calibri"/>
                <a:sym typeface="Helvetica Neue"/>
              </a:rPr>
              <a:t>в</a:t>
            </a:r>
            <a:r>
              <a:rPr lang="ru-RU" sz="1800" kern="0" spc="-45" dirty="0">
                <a:latin typeface="Sitka Banner" panose="02000505000000020004" pitchFamily="2" charset="0"/>
                <a:ea typeface="+mj-ea"/>
                <a:cs typeface="Calibri"/>
                <a:sym typeface="Helvetica Neue"/>
              </a:rPr>
              <a:t> </a:t>
            </a:r>
            <a:r>
              <a:rPr lang="ru-RU" sz="1800" kern="0" dirty="0">
                <a:latin typeface="Sitka Banner" panose="02000505000000020004" pitchFamily="2" charset="0"/>
                <a:ea typeface="+mj-ea"/>
                <a:cs typeface="Calibri"/>
                <a:sym typeface="Helvetica Neue"/>
              </a:rPr>
              <a:t>общее</a:t>
            </a:r>
            <a:r>
              <a:rPr lang="ru-RU" sz="1800" kern="0" spc="-30" dirty="0">
                <a:latin typeface="Sitka Banner" panose="02000505000000020004" pitchFamily="2" charset="0"/>
                <a:ea typeface="+mj-ea"/>
                <a:cs typeface="Calibri"/>
                <a:sym typeface="Helvetica Neue"/>
              </a:rPr>
              <a:t> </a:t>
            </a:r>
            <a:r>
              <a:rPr lang="ru-RU" sz="1800" kern="0" spc="-10" dirty="0">
                <a:latin typeface="Sitka Banner" panose="02000505000000020004" pitchFamily="2" charset="0"/>
                <a:ea typeface="+mj-ea"/>
                <a:cs typeface="Calibri"/>
                <a:sym typeface="Helvetica Neue"/>
              </a:rPr>
              <a:t>количество</a:t>
            </a:r>
            <a:r>
              <a:rPr lang="ru-RU" sz="1800" kern="0" spc="-30" dirty="0">
                <a:latin typeface="Sitka Banner" panose="02000505000000020004" pitchFamily="2" charset="0"/>
                <a:ea typeface="+mj-ea"/>
                <a:cs typeface="Calibri"/>
                <a:sym typeface="Helvetica Neue"/>
              </a:rPr>
              <a:t> </a:t>
            </a:r>
            <a:r>
              <a:rPr lang="ru-RU" sz="1800" kern="0" spc="-10" dirty="0">
                <a:latin typeface="Sitka Banner" panose="02000505000000020004" pitchFamily="2" charset="0"/>
                <a:ea typeface="+mj-ea"/>
                <a:cs typeface="Calibri"/>
                <a:sym typeface="Helvetica Neue"/>
              </a:rPr>
              <a:t>слов.</a:t>
            </a:r>
          </a:p>
          <a:p>
            <a:pPr marL="165735" lvl="0" indent="-161925" defTabSz="914400">
              <a:lnSpc>
                <a:spcPts val="2100"/>
              </a:lnSpc>
              <a:spcBef>
                <a:spcPts val="0"/>
              </a:spcBef>
              <a:buSzPct val="90625"/>
              <a:buFontTx/>
              <a:buAutoNum type="arabicPeriod" startAt="5"/>
              <a:tabLst>
                <a:tab pos="165735" algn="l"/>
              </a:tabLst>
              <a:defRPr/>
            </a:pPr>
            <a:r>
              <a:rPr lang="ru-RU" sz="1800" kern="0" dirty="0" smtClean="0">
                <a:solidFill>
                  <a:srgbClr val="C00000"/>
                </a:solidFill>
                <a:latin typeface="Sitka Banner" panose="02000505000000020004" pitchFamily="2" charset="0"/>
                <a:ea typeface="+mj-ea"/>
                <a:cs typeface="Calibri"/>
                <a:sym typeface="Helvetica Neue"/>
              </a:rPr>
              <a:t>  Слова</a:t>
            </a:r>
            <a:r>
              <a:rPr lang="ru-RU" sz="1800" kern="0" spc="-40" dirty="0" smtClean="0">
                <a:solidFill>
                  <a:srgbClr val="C00000"/>
                </a:solidFill>
                <a:latin typeface="Sitka Banner" panose="02000505000000020004" pitchFamily="2" charset="0"/>
                <a:ea typeface="+mj-ea"/>
                <a:cs typeface="Calibri"/>
                <a:sym typeface="Helvetica Neue"/>
              </a:rPr>
              <a:t> </a:t>
            </a:r>
            <a:r>
              <a:rPr lang="ru-RU" sz="1800" kern="0" dirty="0">
                <a:solidFill>
                  <a:srgbClr val="C00000"/>
                </a:solidFill>
                <a:latin typeface="Sitka Banner" panose="02000505000000020004" pitchFamily="2" charset="0"/>
                <a:ea typeface="+mj-ea"/>
                <a:cs typeface="Calibri"/>
                <a:sym typeface="Helvetica Neue"/>
              </a:rPr>
              <a:t>из</a:t>
            </a:r>
            <a:r>
              <a:rPr lang="ru-RU" sz="1800" kern="0" spc="-35" dirty="0">
                <a:solidFill>
                  <a:srgbClr val="C00000"/>
                </a:solidFill>
                <a:latin typeface="Sitka Banner" panose="02000505000000020004" pitchFamily="2" charset="0"/>
                <a:ea typeface="+mj-ea"/>
                <a:cs typeface="Calibri"/>
                <a:sym typeface="Helvetica Neue"/>
              </a:rPr>
              <a:t> </a:t>
            </a:r>
            <a:r>
              <a:rPr lang="ru-RU" sz="1800" kern="0" spc="-10" dirty="0">
                <a:solidFill>
                  <a:srgbClr val="C00000"/>
                </a:solidFill>
                <a:latin typeface="Sitka Banner" panose="02000505000000020004" pitchFamily="2" charset="0"/>
                <a:ea typeface="+mj-ea"/>
                <a:cs typeface="Calibri"/>
                <a:sym typeface="Helvetica Neue"/>
              </a:rPr>
              <a:t>формулировки</a:t>
            </a:r>
            <a:r>
              <a:rPr lang="ru-RU" sz="1800" kern="0" spc="-25" dirty="0">
                <a:solidFill>
                  <a:srgbClr val="C00000"/>
                </a:solidFill>
                <a:latin typeface="Sitka Banner" panose="02000505000000020004" pitchFamily="2" charset="0"/>
                <a:ea typeface="+mj-ea"/>
                <a:cs typeface="Calibri"/>
                <a:sym typeface="Helvetica Neue"/>
              </a:rPr>
              <a:t> </a:t>
            </a:r>
            <a:r>
              <a:rPr lang="ru-RU" sz="1800" kern="0" dirty="0">
                <a:solidFill>
                  <a:srgbClr val="C00000"/>
                </a:solidFill>
                <a:latin typeface="Sitka Banner" panose="02000505000000020004" pitchFamily="2" charset="0"/>
                <a:ea typeface="+mj-ea"/>
                <a:cs typeface="Calibri"/>
                <a:sym typeface="Helvetica Neue"/>
              </a:rPr>
              <a:t>темы</a:t>
            </a:r>
            <a:r>
              <a:rPr lang="ru-RU" sz="1800" kern="0" spc="325" dirty="0">
                <a:solidFill>
                  <a:srgbClr val="C00000"/>
                </a:solidFill>
                <a:latin typeface="Sitka Banner" panose="02000505000000020004" pitchFamily="2" charset="0"/>
                <a:ea typeface="+mj-ea"/>
                <a:cs typeface="Calibri"/>
                <a:sym typeface="Helvetica Neue"/>
              </a:rPr>
              <a:t> </a:t>
            </a:r>
            <a:r>
              <a:rPr lang="ru-RU" sz="1800" u="sng" kern="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Sitka Banner" panose="02000505000000020004" pitchFamily="2" charset="0"/>
                <a:ea typeface="+mj-ea"/>
                <a:cs typeface="Calibri"/>
                <a:sym typeface="Helvetica Neue"/>
              </a:rPr>
              <a:t>в</a:t>
            </a:r>
            <a:r>
              <a:rPr lang="ru-RU" sz="1800" u="sng" kern="0" spc="-4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Sitka Banner" panose="02000505000000020004" pitchFamily="2" charset="0"/>
                <a:ea typeface="+mj-ea"/>
                <a:cs typeface="Calibri"/>
                <a:sym typeface="Helvetica Neue"/>
              </a:rPr>
              <a:t> </a:t>
            </a:r>
            <a:r>
              <a:rPr lang="ru-RU" sz="1800" u="sng" kern="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Sitka Banner" panose="02000505000000020004" pitchFamily="2" charset="0"/>
                <a:ea typeface="+mj-ea"/>
                <a:cs typeface="Calibri"/>
                <a:sym typeface="Helvetica Neue"/>
              </a:rPr>
              <a:t>заглавии</a:t>
            </a:r>
            <a:r>
              <a:rPr lang="ru-RU" sz="1800" u="sng" kern="0" spc="-5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Sitka Banner" panose="02000505000000020004" pitchFamily="2" charset="0"/>
                <a:ea typeface="+mj-ea"/>
                <a:cs typeface="Calibri"/>
                <a:sym typeface="Helvetica Neue"/>
              </a:rPr>
              <a:t> </a:t>
            </a:r>
            <a:r>
              <a:rPr lang="ru-RU" sz="1800" u="sng" kern="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Sitka Banner" panose="02000505000000020004" pitchFamily="2" charset="0"/>
                <a:ea typeface="+mj-ea"/>
                <a:cs typeface="Calibri"/>
                <a:sym typeface="Helvetica Neue"/>
              </a:rPr>
              <a:t>работы</a:t>
            </a:r>
            <a:r>
              <a:rPr lang="ru-RU" sz="1800" kern="0" spc="-30" dirty="0">
                <a:solidFill>
                  <a:srgbClr val="C00000"/>
                </a:solidFill>
                <a:latin typeface="Sitka Banner" panose="02000505000000020004" pitchFamily="2" charset="0"/>
                <a:ea typeface="+mj-ea"/>
                <a:cs typeface="Calibri"/>
                <a:sym typeface="Helvetica Neue"/>
              </a:rPr>
              <a:t> </a:t>
            </a:r>
            <a:r>
              <a:rPr lang="ru-RU" sz="1800" kern="0" spc="-50" dirty="0" smtClean="0">
                <a:solidFill>
                  <a:srgbClr val="C00000"/>
                </a:solidFill>
                <a:latin typeface="Sitka Banner" panose="02000505000000020004" pitchFamily="2" charset="0"/>
                <a:ea typeface="+mj-ea"/>
                <a:cs typeface="Calibri"/>
                <a:sym typeface="Helvetica Neue"/>
              </a:rPr>
              <a:t>в </a:t>
            </a:r>
            <a:r>
              <a:rPr lang="ru-RU" sz="1800" kern="0" spc="-10" dirty="0" smtClean="0">
                <a:solidFill>
                  <a:srgbClr val="C00000"/>
                </a:solidFill>
                <a:latin typeface="Sitka Banner" panose="02000505000000020004" pitchFamily="2" charset="0"/>
                <a:ea typeface="+mj-ea"/>
                <a:cs typeface="Calibri"/>
                <a:sym typeface="Helvetica Neue"/>
              </a:rPr>
              <a:t>количество</a:t>
            </a:r>
            <a:r>
              <a:rPr lang="ru-RU" sz="1800" kern="0" spc="-20" dirty="0" smtClean="0">
                <a:solidFill>
                  <a:srgbClr val="C00000"/>
                </a:solidFill>
                <a:latin typeface="Sitka Banner" panose="02000505000000020004" pitchFamily="2" charset="0"/>
                <a:ea typeface="+mj-ea"/>
                <a:cs typeface="Calibri"/>
                <a:sym typeface="Helvetica Neue"/>
              </a:rPr>
              <a:t>  </a:t>
            </a:r>
          </a:p>
          <a:p>
            <a:pPr marL="3810" lvl="0" defTabSz="914400">
              <a:lnSpc>
                <a:spcPts val="2100"/>
              </a:lnSpc>
              <a:spcBef>
                <a:spcPts val="0"/>
              </a:spcBef>
              <a:buSzPct val="90625"/>
              <a:tabLst>
                <a:tab pos="165735" algn="l"/>
              </a:tabLst>
              <a:defRPr/>
            </a:pPr>
            <a:r>
              <a:rPr lang="ru-RU" sz="1800" kern="0" spc="-20" dirty="0">
                <a:solidFill>
                  <a:srgbClr val="C00000"/>
                </a:solidFill>
                <a:latin typeface="Sitka Banner" panose="02000505000000020004" pitchFamily="2" charset="0"/>
                <a:ea typeface="+mj-ea"/>
                <a:cs typeface="Calibri"/>
                <a:sym typeface="Helvetica Neue"/>
              </a:rPr>
              <a:t> </a:t>
            </a:r>
            <a:r>
              <a:rPr lang="ru-RU" sz="1800" kern="0" spc="-20" dirty="0" smtClean="0">
                <a:solidFill>
                  <a:srgbClr val="C00000"/>
                </a:solidFill>
                <a:latin typeface="Sitka Banner" panose="02000505000000020004" pitchFamily="2" charset="0"/>
                <a:ea typeface="+mj-ea"/>
                <a:cs typeface="Calibri"/>
                <a:sym typeface="Helvetica Neue"/>
              </a:rPr>
              <a:t>    </a:t>
            </a:r>
            <a:r>
              <a:rPr lang="ru-RU" sz="1800" kern="0" dirty="0" smtClean="0">
                <a:solidFill>
                  <a:srgbClr val="C00000"/>
                </a:solidFill>
                <a:latin typeface="Sitka Banner" panose="02000505000000020004" pitchFamily="2" charset="0"/>
                <a:ea typeface="+mj-ea"/>
                <a:cs typeface="Calibri"/>
                <a:sym typeface="Helvetica Neue"/>
              </a:rPr>
              <a:t>слов</a:t>
            </a:r>
            <a:r>
              <a:rPr lang="ru-RU" sz="1800" kern="0" spc="-40" dirty="0" smtClean="0">
                <a:solidFill>
                  <a:srgbClr val="C00000"/>
                </a:solidFill>
                <a:latin typeface="Sitka Banner" panose="02000505000000020004" pitchFamily="2" charset="0"/>
                <a:ea typeface="+mj-ea"/>
                <a:cs typeface="Calibri"/>
                <a:sym typeface="Helvetica Neue"/>
              </a:rPr>
              <a:t>   </a:t>
            </a:r>
            <a:r>
              <a:rPr lang="ru-RU" sz="1800" kern="0" dirty="0" smtClean="0">
                <a:solidFill>
                  <a:srgbClr val="C00000"/>
                </a:solidFill>
                <a:latin typeface="Sitka Banner" panose="02000505000000020004" pitchFamily="2" charset="0"/>
                <a:ea typeface="+mj-ea"/>
                <a:cs typeface="Calibri"/>
                <a:sym typeface="Helvetica Neue"/>
              </a:rPr>
              <a:t>сочинения</a:t>
            </a:r>
            <a:r>
              <a:rPr lang="ru-RU" sz="1800" kern="0" spc="-10" dirty="0" smtClean="0">
                <a:solidFill>
                  <a:srgbClr val="C00000"/>
                </a:solidFill>
                <a:latin typeface="Sitka Banner" panose="02000505000000020004" pitchFamily="2" charset="0"/>
                <a:ea typeface="+mj-ea"/>
                <a:cs typeface="Calibri"/>
                <a:sym typeface="Helvetica Neue"/>
              </a:rPr>
              <a:t> </a:t>
            </a:r>
            <a:r>
              <a:rPr lang="ru-RU" sz="1800" kern="0" dirty="0">
                <a:solidFill>
                  <a:srgbClr val="C00000"/>
                </a:solidFill>
                <a:latin typeface="Sitka Banner" panose="02000505000000020004" pitchFamily="2" charset="0"/>
                <a:ea typeface="+mj-ea"/>
                <a:cs typeface="Calibri"/>
                <a:sym typeface="Helvetica Neue"/>
              </a:rPr>
              <a:t>не</a:t>
            </a:r>
            <a:r>
              <a:rPr lang="ru-RU" sz="1800" kern="0" spc="-40" dirty="0">
                <a:solidFill>
                  <a:srgbClr val="C00000"/>
                </a:solidFill>
                <a:latin typeface="Sitka Banner" panose="02000505000000020004" pitchFamily="2" charset="0"/>
                <a:ea typeface="+mj-ea"/>
                <a:cs typeface="Calibri"/>
                <a:sym typeface="Helvetica Neue"/>
              </a:rPr>
              <a:t> </a:t>
            </a:r>
            <a:r>
              <a:rPr lang="ru-RU" sz="1800" kern="0" spc="-10" dirty="0">
                <a:solidFill>
                  <a:srgbClr val="C00000"/>
                </a:solidFill>
                <a:latin typeface="Sitka Banner" panose="02000505000000020004" pitchFamily="2" charset="0"/>
                <a:ea typeface="+mj-ea"/>
                <a:cs typeface="Calibri"/>
                <a:sym typeface="Helvetica Neue"/>
              </a:rPr>
              <a:t>входят!</a:t>
            </a:r>
          </a:p>
          <a:p>
            <a:pPr marL="13970" marR="90170" lvl="0" indent="-10795" defTabSz="914400">
              <a:lnSpc>
                <a:spcPts val="2100"/>
              </a:lnSpc>
              <a:spcBef>
                <a:spcPts val="0"/>
              </a:spcBef>
              <a:buSzPct val="90625"/>
              <a:buFontTx/>
              <a:buAutoNum type="arabicPeriod" startAt="7"/>
              <a:tabLst>
                <a:tab pos="13970" algn="l"/>
                <a:tab pos="165100" algn="l"/>
              </a:tabLst>
              <a:defRPr/>
            </a:pPr>
            <a:r>
              <a:rPr lang="ru-RU" sz="1800" kern="0" spc="-10" dirty="0" smtClean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Sitka Banner" panose="02000505000000020004" pitchFamily="2" charset="0"/>
                <a:ea typeface="+mj-ea"/>
                <a:cs typeface="Calibri"/>
                <a:sym typeface="Helvetica Neue"/>
              </a:rPr>
              <a:t>   </a:t>
            </a:r>
            <a:r>
              <a:rPr lang="ru-RU" sz="1800" u="sng" kern="0" spc="-10" dirty="0" smtClean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Sitka Banner" panose="02000505000000020004" pitchFamily="2" charset="0"/>
                <a:ea typeface="+mj-ea"/>
                <a:cs typeface="Calibri"/>
                <a:sym typeface="Helvetica Neue"/>
              </a:rPr>
              <a:t>Необходимо</a:t>
            </a:r>
            <a:r>
              <a:rPr lang="ru-RU" sz="1800" u="sng" kern="0" spc="-25" dirty="0" smtClean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Sitka Banner" panose="02000505000000020004" pitchFamily="2" charset="0"/>
                <a:ea typeface="+mj-ea"/>
                <a:cs typeface="Calibri"/>
                <a:sym typeface="Helvetica Neue"/>
              </a:rPr>
              <a:t> </a:t>
            </a:r>
            <a:r>
              <a:rPr lang="ru-RU" sz="1800" u="sng" kern="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Sitka Banner" panose="02000505000000020004" pitchFamily="2" charset="0"/>
                <a:ea typeface="+mj-ea"/>
                <a:cs typeface="Calibri"/>
                <a:sym typeface="Helvetica Neue"/>
              </a:rPr>
              <a:t>учитывать</a:t>
            </a:r>
            <a:r>
              <a:rPr lang="ru-RU" sz="1800" u="sng" kern="0" spc="-6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Sitka Banner" panose="02000505000000020004" pitchFamily="2" charset="0"/>
                <a:ea typeface="+mj-ea"/>
                <a:cs typeface="Calibri"/>
                <a:sym typeface="Helvetica Neue"/>
              </a:rPr>
              <a:t> </a:t>
            </a:r>
            <a:r>
              <a:rPr lang="ru-RU" sz="1800" u="sng" kern="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Sitka Banner" panose="02000505000000020004" pitchFamily="2" charset="0"/>
                <a:ea typeface="+mj-ea"/>
                <a:cs typeface="Calibri"/>
                <a:sym typeface="Helvetica Neue"/>
              </a:rPr>
              <a:t>авторскую</a:t>
            </a:r>
            <a:r>
              <a:rPr lang="ru-RU" sz="1800" kern="0" spc="-55" dirty="0">
                <a:solidFill>
                  <a:srgbClr val="C00000"/>
                </a:solidFill>
                <a:latin typeface="Sitka Banner" panose="02000505000000020004" pitchFamily="2" charset="0"/>
                <a:ea typeface="+mj-ea"/>
                <a:cs typeface="Calibri"/>
                <a:sym typeface="Helvetica Neue"/>
              </a:rPr>
              <a:t> </a:t>
            </a:r>
            <a:r>
              <a:rPr lang="ru-RU" sz="1800" kern="0" dirty="0">
                <a:solidFill>
                  <a:srgbClr val="C00000"/>
                </a:solidFill>
                <a:latin typeface="Sitka Banner" panose="02000505000000020004" pitchFamily="2" charset="0"/>
                <a:ea typeface="+mj-ea"/>
                <a:cs typeface="Calibri"/>
                <a:sym typeface="Helvetica Neue"/>
              </a:rPr>
              <a:t>(в</a:t>
            </a:r>
            <a:r>
              <a:rPr lang="ru-RU" sz="1800" kern="0" spc="-50" dirty="0">
                <a:solidFill>
                  <a:srgbClr val="C00000"/>
                </a:solidFill>
                <a:latin typeface="Sitka Banner" panose="02000505000000020004" pitchFamily="2" charset="0"/>
                <a:ea typeface="+mj-ea"/>
                <a:cs typeface="Calibri"/>
                <a:sym typeface="Helvetica Neue"/>
              </a:rPr>
              <a:t> </a:t>
            </a:r>
            <a:r>
              <a:rPr lang="ru-RU" sz="1800" kern="0" dirty="0">
                <a:solidFill>
                  <a:srgbClr val="C00000"/>
                </a:solidFill>
                <a:latin typeface="Sitka Banner" panose="02000505000000020004" pitchFamily="2" charset="0"/>
                <a:ea typeface="+mj-ea"/>
                <a:cs typeface="Calibri"/>
                <a:sym typeface="Helvetica Neue"/>
              </a:rPr>
              <a:t>том</a:t>
            </a:r>
            <a:r>
              <a:rPr lang="ru-RU" sz="1800" kern="0" spc="-50" dirty="0">
                <a:solidFill>
                  <a:srgbClr val="C00000"/>
                </a:solidFill>
                <a:latin typeface="Sitka Banner" panose="02000505000000020004" pitchFamily="2" charset="0"/>
                <a:ea typeface="+mj-ea"/>
                <a:cs typeface="Calibri"/>
                <a:sym typeface="Helvetica Neue"/>
              </a:rPr>
              <a:t> </a:t>
            </a:r>
            <a:r>
              <a:rPr lang="ru-RU" sz="1800" kern="0" dirty="0">
                <a:solidFill>
                  <a:srgbClr val="C00000"/>
                </a:solidFill>
                <a:latin typeface="Sitka Banner" panose="02000505000000020004" pitchFamily="2" charset="0"/>
                <a:ea typeface="+mj-ea"/>
                <a:cs typeface="Calibri"/>
                <a:sym typeface="Helvetica Neue"/>
              </a:rPr>
              <a:t>числе</a:t>
            </a:r>
            <a:r>
              <a:rPr lang="ru-RU" sz="1800" kern="0" spc="-55" dirty="0">
                <a:solidFill>
                  <a:srgbClr val="C00000"/>
                </a:solidFill>
                <a:latin typeface="Sitka Banner" panose="02000505000000020004" pitchFamily="2" charset="0"/>
                <a:ea typeface="+mj-ea"/>
                <a:cs typeface="Calibri"/>
                <a:sym typeface="Helvetica Neue"/>
              </a:rPr>
              <a:t> </a:t>
            </a:r>
            <a:r>
              <a:rPr lang="ru-RU" sz="1800" kern="0" spc="-10" dirty="0">
                <a:solidFill>
                  <a:srgbClr val="C00000"/>
                </a:solidFill>
                <a:latin typeface="Sitka Banner" panose="02000505000000020004" pitchFamily="2" charset="0"/>
                <a:ea typeface="+mj-ea"/>
                <a:cs typeface="Calibri"/>
                <a:sym typeface="Helvetica Neue"/>
              </a:rPr>
              <a:t>ошибочную) </a:t>
            </a:r>
            <a:r>
              <a:rPr lang="ru-RU" sz="1800" kern="0" spc="-10" dirty="0" smtClean="0">
                <a:solidFill>
                  <a:srgbClr val="C00000"/>
                </a:solidFill>
                <a:latin typeface="Sitka Banner" panose="02000505000000020004" pitchFamily="2" charset="0"/>
                <a:ea typeface="+mj-ea"/>
                <a:cs typeface="Calibri"/>
                <a:sym typeface="Helvetica Neue"/>
              </a:rPr>
              <a:t> </a:t>
            </a:r>
          </a:p>
          <a:p>
            <a:pPr marL="3175" marR="90170" lvl="0" defTabSz="914400">
              <a:lnSpc>
                <a:spcPts val="2100"/>
              </a:lnSpc>
              <a:spcBef>
                <a:spcPts val="0"/>
              </a:spcBef>
              <a:buSzPct val="90625"/>
              <a:tabLst>
                <a:tab pos="13970" algn="l"/>
                <a:tab pos="165100" algn="l"/>
              </a:tabLst>
              <a:defRPr/>
            </a:pPr>
            <a:r>
              <a:rPr lang="ru-RU" sz="1800" kern="0" spc="-10" dirty="0">
                <a:solidFill>
                  <a:srgbClr val="C00000"/>
                </a:solidFill>
                <a:latin typeface="Sitka Banner" panose="02000505000000020004" pitchFamily="2" charset="0"/>
                <a:ea typeface="+mj-ea"/>
                <a:cs typeface="Calibri"/>
                <a:sym typeface="Helvetica Neue"/>
              </a:rPr>
              <a:t> </a:t>
            </a:r>
            <a:r>
              <a:rPr lang="ru-RU" sz="1800" kern="0" spc="-10" dirty="0" smtClean="0">
                <a:solidFill>
                  <a:srgbClr val="C00000"/>
                </a:solidFill>
                <a:latin typeface="Sitka Banner" panose="02000505000000020004" pitchFamily="2" charset="0"/>
                <a:ea typeface="+mj-ea"/>
                <a:cs typeface="Calibri"/>
                <a:sym typeface="Helvetica Neue"/>
              </a:rPr>
              <a:t>     </a:t>
            </a:r>
            <a:r>
              <a:rPr lang="ru-RU" sz="1800" kern="0" dirty="0" smtClean="0">
                <a:solidFill>
                  <a:srgbClr val="C00000"/>
                </a:solidFill>
                <a:latin typeface="Sitka Banner" panose="02000505000000020004" pitchFamily="2" charset="0"/>
                <a:ea typeface="+mj-ea"/>
                <a:cs typeface="Calibri"/>
                <a:sym typeface="Helvetica Neue"/>
              </a:rPr>
              <a:t>орфографию</a:t>
            </a:r>
            <a:r>
              <a:rPr lang="ru-RU" sz="1800" kern="0" dirty="0">
                <a:solidFill>
                  <a:srgbClr val="C00000"/>
                </a:solidFill>
                <a:latin typeface="Sitka Banner" panose="02000505000000020004" pitchFamily="2" charset="0"/>
                <a:ea typeface="+mj-ea"/>
                <a:cs typeface="Calibri"/>
                <a:sym typeface="Helvetica Neue"/>
              </a:rPr>
              <a:t>:</a:t>
            </a:r>
            <a:r>
              <a:rPr lang="ru-RU" sz="1800" kern="0" spc="-45" dirty="0">
                <a:solidFill>
                  <a:srgbClr val="C00000"/>
                </a:solidFill>
                <a:latin typeface="Sitka Banner" panose="02000505000000020004" pitchFamily="2" charset="0"/>
                <a:ea typeface="+mj-ea"/>
                <a:cs typeface="Calibri"/>
                <a:sym typeface="Helvetica Neue"/>
              </a:rPr>
              <a:t> </a:t>
            </a:r>
            <a:r>
              <a:rPr lang="ru-RU" sz="1800" kern="0" dirty="0">
                <a:solidFill>
                  <a:srgbClr val="C00000"/>
                </a:solidFill>
                <a:latin typeface="Sitka Banner" panose="02000505000000020004" pitchFamily="2" charset="0"/>
                <a:ea typeface="+mj-ea"/>
                <a:cs typeface="Calibri"/>
                <a:sym typeface="Helvetica Neue"/>
              </a:rPr>
              <a:t>«черно</a:t>
            </a:r>
            <a:r>
              <a:rPr lang="ru-RU" sz="1800" kern="0" spc="-35" dirty="0">
                <a:solidFill>
                  <a:srgbClr val="C00000"/>
                </a:solidFill>
                <a:latin typeface="Sitka Banner" panose="02000505000000020004" pitchFamily="2" charset="0"/>
                <a:ea typeface="+mj-ea"/>
                <a:cs typeface="Calibri"/>
                <a:sym typeface="Helvetica Neue"/>
              </a:rPr>
              <a:t> </a:t>
            </a:r>
            <a:r>
              <a:rPr lang="ru-RU" sz="1800" kern="0" dirty="0">
                <a:solidFill>
                  <a:srgbClr val="C00000"/>
                </a:solidFill>
                <a:latin typeface="Sitka Banner" panose="02000505000000020004" pitchFamily="2" charset="0"/>
                <a:ea typeface="+mj-ea"/>
                <a:cs typeface="Calibri"/>
                <a:sym typeface="Helvetica Neue"/>
              </a:rPr>
              <a:t>белый»</a:t>
            </a:r>
            <a:r>
              <a:rPr lang="ru-RU" sz="1800" kern="0" spc="-30" dirty="0">
                <a:solidFill>
                  <a:srgbClr val="C00000"/>
                </a:solidFill>
                <a:latin typeface="Sitka Banner" panose="02000505000000020004" pitchFamily="2" charset="0"/>
                <a:ea typeface="+mj-ea"/>
                <a:cs typeface="Calibri"/>
                <a:sym typeface="Helvetica Neue"/>
              </a:rPr>
              <a:t> </a:t>
            </a:r>
            <a:r>
              <a:rPr lang="ru-RU" sz="1800" kern="0" dirty="0">
                <a:solidFill>
                  <a:srgbClr val="C00000"/>
                </a:solidFill>
                <a:latin typeface="Sitka Banner" panose="02000505000000020004" pitchFamily="2" charset="0"/>
                <a:ea typeface="+mj-ea"/>
                <a:cs typeface="Calibri"/>
                <a:sym typeface="Helvetica Neue"/>
              </a:rPr>
              <a:t>–</a:t>
            </a:r>
            <a:r>
              <a:rPr lang="ru-RU" sz="1800" kern="0" spc="-55" dirty="0">
                <a:solidFill>
                  <a:srgbClr val="C00000"/>
                </a:solidFill>
                <a:latin typeface="Sitka Banner" panose="02000505000000020004" pitchFamily="2" charset="0"/>
                <a:ea typeface="+mj-ea"/>
                <a:cs typeface="Calibri"/>
                <a:sym typeface="Helvetica Neue"/>
              </a:rPr>
              <a:t> </a:t>
            </a:r>
            <a:r>
              <a:rPr lang="ru-RU" sz="1800" kern="0" dirty="0">
                <a:solidFill>
                  <a:srgbClr val="C00000"/>
                </a:solidFill>
                <a:latin typeface="Sitka Banner" panose="02000505000000020004" pitchFamily="2" charset="0"/>
                <a:ea typeface="+mj-ea"/>
                <a:cs typeface="Calibri"/>
                <a:sym typeface="Helvetica Neue"/>
              </a:rPr>
              <a:t>2</a:t>
            </a:r>
            <a:r>
              <a:rPr lang="ru-RU" sz="1800" kern="0" spc="-45" dirty="0">
                <a:solidFill>
                  <a:srgbClr val="C00000"/>
                </a:solidFill>
                <a:latin typeface="Sitka Banner" panose="02000505000000020004" pitchFamily="2" charset="0"/>
                <a:ea typeface="+mj-ea"/>
                <a:cs typeface="Calibri"/>
                <a:sym typeface="Helvetica Neue"/>
              </a:rPr>
              <a:t> </a:t>
            </a:r>
            <a:r>
              <a:rPr lang="ru-RU" sz="1800" kern="0" spc="-10" dirty="0">
                <a:solidFill>
                  <a:srgbClr val="C00000"/>
                </a:solidFill>
                <a:latin typeface="Sitka Banner" panose="02000505000000020004" pitchFamily="2" charset="0"/>
                <a:ea typeface="+mj-ea"/>
                <a:cs typeface="Calibri"/>
                <a:sym typeface="Helvetica Neue"/>
              </a:rPr>
              <a:t>слова.</a:t>
            </a:r>
          </a:p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34"/>
            <a:ext cx="7056438" cy="37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713509" y="572255"/>
            <a:ext cx="5825836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54737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Sitka Banner" panose="02000505000000020004" pitchFamily="2" charset="0"/>
                <a:ea typeface="+mn-ea"/>
                <a:cs typeface="Calibri"/>
              </a:rPr>
              <a:t>Правила</a:t>
            </a:r>
            <a:r>
              <a:rPr lang="ru-RU" sz="2400" b="1" spc="295" dirty="0" smtClean="0">
                <a:solidFill>
                  <a:schemeClr val="bg1"/>
                </a:solidFill>
                <a:latin typeface="Sitka Banner" panose="02000505000000020004" pitchFamily="2" charset="0"/>
                <a:ea typeface="+mn-ea"/>
                <a:cs typeface="Calibri"/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  <a:latin typeface="Sitka Banner" panose="02000505000000020004" pitchFamily="2" charset="0"/>
                <a:ea typeface="+mn-ea"/>
                <a:cs typeface="Calibri"/>
              </a:rPr>
              <a:t>подсчёта</a:t>
            </a:r>
            <a:r>
              <a:rPr lang="ru-RU" sz="2400" b="1" spc="300" dirty="0" smtClean="0">
                <a:solidFill>
                  <a:schemeClr val="bg1"/>
                </a:solidFill>
                <a:latin typeface="Sitka Banner" panose="02000505000000020004" pitchFamily="2" charset="0"/>
                <a:ea typeface="+mn-ea"/>
                <a:cs typeface="Calibri"/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  <a:latin typeface="Sitka Banner" panose="02000505000000020004" pitchFamily="2" charset="0"/>
                <a:ea typeface="+mn-ea"/>
                <a:cs typeface="Calibri"/>
              </a:rPr>
              <a:t>слов</a:t>
            </a:r>
            <a:r>
              <a:rPr lang="ru-RU" sz="2400" b="1" spc="310" dirty="0" smtClean="0">
                <a:solidFill>
                  <a:schemeClr val="bg1"/>
                </a:solidFill>
                <a:latin typeface="Sitka Banner" panose="02000505000000020004" pitchFamily="2" charset="0"/>
                <a:ea typeface="+mn-ea"/>
                <a:cs typeface="Calibri"/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  <a:latin typeface="Sitka Banner" panose="02000505000000020004" pitchFamily="2" charset="0"/>
                <a:ea typeface="+mn-ea"/>
                <a:cs typeface="Calibri"/>
              </a:rPr>
              <a:t>в</a:t>
            </a:r>
            <a:r>
              <a:rPr lang="ru-RU" sz="2400" b="1" spc="300" dirty="0" smtClean="0">
                <a:solidFill>
                  <a:schemeClr val="bg1"/>
                </a:solidFill>
                <a:latin typeface="Sitka Banner" panose="02000505000000020004" pitchFamily="2" charset="0"/>
                <a:ea typeface="+mn-ea"/>
                <a:cs typeface="Calibri"/>
              </a:rPr>
              <a:t> </a:t>
            </a:r>
            <a:r>
              <a:rPr lang="ru-RU" sz="2400" b="1" spc="-10" dirty="0" smtClean="0">
                <a:solidFill>
                  <a:schemeClr val="bg1"/>
                </a:solidFill>
                <a:latin typeface="Sitka Banner" panose="02000505000000020004" pitchFamily="2" charset="0"/>
                <a:ea typeface="+mn-ea"/>
                <a:cs typeface="Calibri"/>
              </a:rPr>
              <a:t>сочинении</a:t>
            </a:r>
            <a:endParaRPr lang="ru-RU" sz="2400" b="1" spc="-10" dirty="0">
              <a:solidFill>
                <a:schemeClr val="bg1"/>
              </a:solidFill>
              <a:latin typeface="Sitka Banner" panose="02000505000000020004" pitchFamily="2" charset="0"/>
              <a:ea typeface="+mn-ea"/>
              <a:cs typeface="Calibri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854" y="55659"/>
            <a:ext cx="961412" cy="540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561" y="3695130"/>
            <a:ext cx="591830" cy="62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759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5215" y="472440"/>
            <a:ext cx="6123419" cy="606816"/>
          </a:xfrm>
        </p:spPr>
        <p:txBody>
          <a:bodyPr>
            <a:noAutofit/>
          </a:bodyPr>
          <a:lstStyle/>
          <a:p>
            <a:r>
              <a:rPr lang="ru-RU" sz="2400" dirty="0">
                <a:latin typeface="Sitka Subheading" panose="02000505000000020004" pitchFamily="2" charset="0"/>
              </a:rPr>
              <a:t>Подсчёт слов в сочинении (изложении)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3843" y="1079256"/>
            <a:ext cx="4507332" cy="51642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713484" y="1295400"/>
            <a:ext cx="5990132" cy="3848100"/>
          </a:xfrm>
        </p:spPr>
        <p:txBody>
          <a:bodyPr>
            <a:normAutofit/>
          </a:bodyPr>
          <a:lstStyle/>
          <a:p>
            <a:r>
              <a:rPr lang="ru-RU" sz="1800" dirty="0">
                <a:latin typeface="Sitka Banner" panose="02000505000000020004" pitchFamily="2" charset="0"/>
              </a:rPr>
              <a:t>«</a:t>
            </a:r>
            <a:r>
              <a:rPr lang="ru-RU" sz="1800" dirty="0" err="1">
                <a:latin typeface="Sitka Banner" panose="02000505000000020004" pitchFamily="2" charset="0"/>
              </a:rPr>
              <a:t>Белогорская</a:t>
            </a:r>
            <a:r>
              <a:rPr lang="ru-RU" sz="1800" dirty="0">
                <a:latin typeface="Sitka Banner" panose="02000505000000020004" pitchFamily="2" charset="0"/>
              </a:rPr>
              <a:t> крепость» – 2 слова;</a:t>
            </a:r>
          </a:p>
          <a:p>
            <a:r>
              <a:rPr lang="ru-RU" sz="1800" dirty="0">
                <a:latin typeface="Sitka Banner" panose="02000505000000020004" pitchFamily="2" charset="0"/>
              </a:rPr>
              <a:t>«Александр Сергеевич Пушкин» – 3 слова;</a:t>
            </a:r>
          </a:p>
          <a:p>
            <a:r>
              <a:rPr lang="ru-RU" sz="1800" dirty="0">
                <a:latin typeface="Sitka Banner" panose="02000505000000020004" pitchFamily="2" charset="0"/>
              </a:rPr>
              <a:t>«А.С. Пушкин» – 1 слово;</a:t>
            </a:r>
          </a:p>
          <a:p>
            <a:r>
              <a:rPr lang="ru-RU" sz="1800" dirty="0">
                <a:latin typeface="Sitka Banner" panose="02000505000000020004" pitchFamily="2" charset="0"/>
              </a:rPr>
              <a:t>«для того чтобы» – 3 слова;</a:t>
            </a:r>
          </a:p>
          <a:p>
            <a:r>
              <a:rPr lang="ru-RU" sz="1800" dirty="0">
                <a:latin typeface="Sitka Banner" panose="02000505000000020004" pitchFamily="2" charset="0"/>
              </a:rPr>
              <a:t>«в возрасте двадцати двух лет» – 5 слов;</a:t>
            </a:r>
          </a:p>
          <a:p>
            <a:r>
              <a:rPr lang="ru-RU" sz="1800" dirty="0">
                <a:latin typeface="Sitka Banner" panose="02000505000000020004" pitchFamily="2" charset="0"/>
              </a:rPr>
              <a:t>«в возрасте 22 лет» – 3 слова;</a:t>
            </a:r>
          </a:p>
          <a:p>
            <a:r>
              <a:rPr lang="ru-RU" sz="1800" dirty="0">
                <a:latin typeface="Sitka Banner" panose="02000505000000020004" pitchFamily="2" charset="0"/>
              </a:rPr>
              <a:t>«</a:t>
            </a:r>
            <a:r>
              <a:rPr lang="ru-RU" sz="1800" dirty="0" err="1">
                <a:latin typeface="Sitka Banner" panose="02000505000000020004" pitchFamily="2" charset="0"/>
              </a:rPr>
              <a:t>влесу</a:t>
            </a:r>
            <a:r>
              <a:rPr lang="ru-RU" sz="1800" dirty="0">
                <a:latin typeface="Sitka Banner" panose="02000505000000020004" pitchFamily="2" charset="0"/>
              </a:rPr>
              <a:t> (ошибочное слитное написание)» </a:t>
            </a:r>
            <a:r>
              <a:rPr lang="ru-RU" sz="1800" dirty="0" smtClean="0">
                <a:latin typeface="Sitka Banner" panose="02000505000000020004" pitchFamily="2" charset="0"/>
              </a:rPr>
              <a:t>– 1 </a:t>
            </a:r>
            <a:r>
              <a:rPr lang="ru-RU" sz="1800" dirty="0">
                <a:latin typeface="Sitka Banner" panose="02000505000000020004" pitchFamily="2" charset="0"/>
              </a:rPr>
              <a:t>слово;</a:t>
            </a:r>
          </a:p>
          <a:p>
            <a:r>
              <a:rPr lang="ru-RU" sz="1800" dirty="0">
                <a:latin typeface="Sitka Banner" panose="02000505000000020004" pitchFamily="2" charset="0"/>
              </a:rPr>
              <a:t>«черно белый (ошибочное </a:t>
            </a:r>
            <a:r>
              <a:rPr lang="ru-RU" sz="1800" dirty="0" smtClean="0">
                <a:latin typeface="Sitka Banner" panose="02000505000000020004" pitchFamily="2" charset="0"/>
              </a:rPr>
              <a:t>раздельное написание</a:t>
            </a:r>
            <a:r>
              <a:rPr lang="ru-RU" sz="1800" dirty="0">
                <a:latin typeface="Sitka Banner" panose="02000505000000020004" pitchFamily="2" charset="0"/>
              </a:rPr>
              <a:t>)» – 2 </a:t>
            </a:r>
            <a:r>
              <a:rPr lang="ru-RU" sz="1800" dirty="0" smtClean="0">
                <a:latin typeface="Sitka Banner" panose="02000505000000020004" pitchFamily="2" charset="0"/>
              </a:rPr>
              <a:t>слова; «</a:t>
            </a:r>
            <a:r>
              <a:rPr lang="ru-RU" sz="1800" dirty="0" err="1" smtClean="0">
                <a:latin typeface="Sitka Banner" panose="02000505000000020004" pitchFamily="2" charset="0"/>
              </a:rPr>
              <a:t>врядли</a:t>
            </a:r>
            <a:r>
              <a:rPr lang="ru-RU" sz="1800" dirty="0">
                <a:latin typeface="Sitka Banner" panose="02000505000000020004" pitchFamily="2" charset="0"/>
              </a:rPr>
              <a:t>» – 1 слово</a:t>
            </a:r>
            <a:r>
              <a:rPr lang="ru-RU" sz="1800" dirty="0" smtClean="0">
                <a:latin typeface="Sitka Banner" panose="02000505000000020004" pitchFamily="2" charset="0"/>
              </a:rPr>
              <a:t>;</a:t>
            </a:r>
          </a:p>
          <a:p>
            <a:r>
              <a:rPr lang="ru-RU" sz="1800" dirty="0" smtClean="0">
                <a:latin typeface="Sitka Banner" panose="02000505000000020004" pitchFamily="2" charset="0"/>
              </a:rPr>
              <a:t>«через </a:t>
            </a:r>
            <a:r>
              <a:rPr lang="ru-RU" sz="1800" dirty="0">
                <a:latin typeface="Sitka Banner" panose="02000505000000020004" pitchFamily="2" charset="0"/>
              </a:rPr>
              <a:t>чур» – 2 </a:t>
            </a:r>
            <a:r>
              <a:rPr lang="ru-RU" sz="1800" dirty="0" smtClean="0">
                <a:latin typeface="Sitka Banner" panose="02000505000000020004" pitchFamily="2" charset="0"/>
              </a:rPr>
              <a:t>слова.</a:t>
            </a:r>
            <a:endParaRPr lang="ru-RU" sz="1800" dirty="0">
              <a:latin typeface="Sitka Banner" panose="02000505000000020004" pitchFamily="2" charset="0"/>
            </a:endParaRPr>
          </a:p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34"/>
            <a:ext cx="7056438" cy="37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854" y="55659"/>
            <a:ext cx="961412" cy="540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3490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4234" y="203200"/>
            <a:ext cx="5801960" cy="927698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solidFill>
                  <a:srgbClr val="1A1A1A"/>
                </a:solidFill>
                <a:latin typeface="Sitka Display" panose="02000505000000020004" pitchFamily="2" charset="0"/>
              </a:rPr>
              <a:t>ТЕМЫ ИТОГОВОГО СОЧИНЕНИЯ</a:t>
            </a:r>
            <a:br>
              <a:rPr lang="ru-RU" sz="1800" dirty="0" smtClean="0">
                <a:solidFill>
                  <a:srgbClr val="1A1A1A"/>
                </a:solidFill>
                <a:latin typeface="Sitka Display" panose="02000505000000020004" pitchFamily="2" charset="0"/>
              </a:rPr>
            </a:br>
            <a:r>
              <a:rPr lang="ru-RU" sz="1800" dirty="0" smtClean="0">
                <a:solidFill>
                  <a:srgbClr val="1A1A1A"/>
                </a:solidFill>
                <a:latin typeface="Sitka Display" panose="02000505000000020004" pitchFamily="2" charset="0"/>
              </a:rPr>
              <a:t>В МОСКОВСКОЙ ОБЛАСТИ 6 ДЕКАБРЯ 2023 г.</a:t>
            </a:r>
            <a:endParaRPr lang="ru-RU" sz="1800" b="0" i="0" dirty="0">
              <a:solidFill>
                <a:srgbClr val="1A1A1A"/>
              </a:solidFill>
              <a:effectLst/>
              <a:latin typeface="Sitka Display" panose="02000505000000020004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3843" y="1430867"/>
            <a:ext cx="4507332" cy="61545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322332" y="3776133"/>
            <a:ext cx="6381285" cy="2006600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173" y="94205"/>
            <a:ext cx="983225" cy="552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34"/>
            <a:ext cx="7056438" cy="37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5514623"/>
              </p:ext>
            </p:extLst>
          </p:nvPr>
        </p:nvGraphicFramePr>
        <p:xfrm>
          <a:off x="261350" y="1227666"/>
          <a:ext cx="6533737" cy="3610314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736530"/>
                <a:gridCol w="5046422"/>
                <a:gridCol w="750785"/>
              </a:tblGrid>
              <a:tr h="12980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Sitka Banner" panose="02000505000000020004" pitchFamily="2" charset="0"/>
                        </a:rPr>
                        <a:t>номер </a:t>
                      </a:r>
                      <a:endParaRPr lang="ru-RU" sz="1400" dirty="0">
                        <a:latin typeface="Sitka Banner" panose="02000505000000020004" pitchFamily="2" charset="0"/>
                      </a:endParaRPr>
                    </a:p>
                  </a:txBody>
                  <a:tcPr marL="94086" marR="94086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Sitka Banner" panose="02000505000000020004" pitchFamily="2" charset="0"/>
                        </a:rPr>
                        <a:t>ТЕМА</a:t>
                      </a:r>
                      <a:endParaRPr lang="ru-RU" sz="1400" dirty="0">
                        <a:latin typeface="Sitka Banner" panose="02000505000000020004" pitchFamily="2" charset="0"/>
                      </a:endParaRPr>
                    </a:p>
                  </a:txBody>
                  <a:tcPr marL="94086" marR="94086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Sitka Banner" panose="02000505000000020004" pitchFamily="2" charset="0"/>
                        </a:rPr>
                        <a:t>%</a:t>
                      </a:r>
                      <a:endParaRPr lang="ru-RU" dirty="0">
                        <a:latin typeface="Sitka Banner" panose="02000505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94086" marR="94086"/>
                </a:tc>
              </a:tr>
              <a:tr h="30928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Sitka Banner" panose="02000505000000020004" pitchFamily="2" charset="0"/>
                        </a:rPr>
                        <a:t>112 </a:t>
                      </a:r>
                      <a:endParaRPr lang="ru-RU" sz="1600" dirty="0">
                        <a:latin typeface="Sitka Banner" panose="02000505000000020004" pitchFamily="2" charset="0"/>
                      </a:endParaRPr>
                    </a:p>
                  </a:txBody>
                  <a:tcPr marL="94086" marR="94086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Sitka Banner" panose="02000505000000020004" pitchFamily="2" charset="0"/>
                        </a:rPr>
                        <a:t>Что мешает человеку быть счастливым?</a:t>
                      </a:r>
                      <a:endParaRPr lang="ru-RU" sz="1600" dirty="0">
                        <a:latin typeface="Sitka Banner" panose="02000505000000020004" pitchFamily="2" charset="0"/>
                      </a:endParaRPr>
                    </a:p>
                  </a:txBody>
                  <a:tcPr marL="94086" marR="94086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Sitka Banner" panose="02000505000000020004" pitchFamily="2" charset="0"/>
                        </a:rPr>
                        <a:t>39,87</a:t>
                      </a:r>
                      <a:endParaRPr lang="ru-RU" sz="1600" b="1" dirty="0">
                        <a:latin typeface="Sitka Banner" panose="02000505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94086" marR="94086"/>
                </a:tc>
              </a:tr>
              <a:tr h="53421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Sitka Banner" panose="02000505000000020004" pitchFamily="2" charset="0"/>
                        </a:rPr>
                        <a:t>203 </a:t>
                      </a:r>
                      <a:endParaRPr lang="ru-RU" sz="1600" dirty="0">
                        <a:latin typeface="Sitka Banner" panose="02000505000000020004" pitchFamily="2" charset="0"/>
                      </a:endParaRPr>
                    </a:p>
                  </a:txBody>
                  <a:tcPr marL="94086" marR="94086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Sitka Banner" panose="02000505000000020004" pitchFamily="2" charset="0"/>
                        </a:rPr>
                        <a:t>Согласны ли Вы с тем, что иногда надо смириться со своей судьбой?</a:t>
                      </a:r>
                      <a:endParaRPr lang="ru-RU" sz="1600" dirty="0">
                        <a:latin typeface="Sitka Banner" panose="02000505000000020004" pitchFamily="2" charset="0"/>
                      </a:endParaRPr>
                    </a:p>
                  </a:txBody>
                  <a:tcPr marL="94086" marR="94086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Sitka Banner" panose="02000505000000020004" pitchFamily="2" charset="0"/>
                        </a:rPr>
                        <a:t>23,17</a:t>
                      </a:r>
                      <a:endParaRPr lang="ru-RU" sz="1600" b="1" dirty="0">
                        <a:latin typeface="Sitka Banner" panose="02000505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94086" marR="94086"/>
                </a:tc>
              </a:tr>
              <a:tr h="75914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Sitka Banner" panose="02000505000000020004" pitchFamily="2" charset="0"/>
                        </a:rPr>
                        <a:t>311</a:t>
                      </a:r>
                      <a:endParaRPr lang="ru-RU" sz="1600" dirty="0">
                        <a:latin typeface="Sitka Banner" panose="02000505000000020004" pitchFamily="2" charset="0"/>
                      </a:endParaRPr>
                    </a:p>
                  </a:txBody>
                  <a:tcPr marL="94086" marR="94086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Sitka Banner" panose="02000505000000020004" pitchFamily="2" charset="0"/>
                        </a:rPr>
                        <a:t>Какая из мыслей М.Ю. Лермонтова Вам ближе: «Я ищу свободы и покоя» или «Так жизнь скучна, когда боренья нет»?</a:t>
                      </a:r>
                      <a:endParaRPr lang="ru-RU" sz="1600" dirty="0">
                        <a:latin typeface="Sitka Banner" panose="02000505000000020004" pitchFamily="2" charset="0"/>
                      </a:endParaRPr>
                    </a:p>
                  </a:txBody>
                  <a:tcPr marL="94086" marR="94086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Sitka Banner" panose="02000505000000020004" pitchFamily="2" charset="0"/>
                        </a:rPr>
                        <a:t>1,10</a:t>
                      </a:r>
                      <a:endParaRPr lang="ru-RU" sz="1600" dirty="0">
                        <a:latin typeface="Sitka Banner" panose="02000505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94086" marR="94086"/>
                </a:tc>
              </a:tr>
              <a:tr h="53421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Sitka Banner" panose="02000505000000020004" pitchFamily="2" charset="0"/>
                        </a:rPr>
                        <a:t>412 </a:t>
                      </a:r>
                      <a:endParaRPr lang="ru-RU" sz="1600" dirty="0">
                        <a:latin typeface="Sitka Banner" panose="02000505000000020004" pitchFamily="2" charset="0"/>
                      </a:endParaRPr>
                    </a:p>
                  </a:txBody>
                  <a:tcPr marL="94086" marR="94086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Sitka Banner" panose="02000505000000020004" pitchFamily="2" charset="0"/>
                        </a:rPr>
                        <a:t>Какими качествами обладают люди, способные изменить мир к лучшему?</a:t>
                      </a:r>
                      <a:endParaRPr lang="ru-RU" sz="1600" dirty="0">
                        <a:latin typeface="Sitka Banner" panose="02000505000000020004" pitchFamily="2" charset="0"/>
                      </a:endParaRPr>
                    </a:p>
                  </a:txBody>
                  <a:tcPr marL="94086" marR="94086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Sitka Banner" panose="02000505000000020004" pitchFamily="2" charset="0"/>
                        </a:rPr>
                        <a:t>28,91</a:t>
                      </a:r>
                      <a:endParaRPr lang="ru-RU" sz="1600" b="1" dirty="0">
                        <a:latin typeface="Sitka Banner" panose="02000505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94086" marR="94086"/>
                </a:tc>
              </a:tr>
              <a:tr h="39385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Sitka Banner" panose="02000505000000020004" pitchFamily="2" charset="0"/>
                        </a:rPr>
                        <a:t>508</a:t>
                      </a:r>
                      <a:endParaRPr lang="ru-RU" sz="1600" dirty="0">
                        <a:latin typeface="Sitka Banner" panose="02000505000000020004" pitchFamily="2" charset="0"/>
                      </a:endParaRPr>
                    </a:p>
                  </a:txBody>
                  <a:tcPr marL="94086" marR="94086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Sitka Banner" panose="02000505000000020004" pitchFamily="2" charset="0"/>
                        </a:rPr>
                        <a:t>Может ли общение с природой изменить человека?</a:t>
                      </a:r>
                      <a:endParaRPr lang="ru-RU" sz="1600" dirty="0">
                        <a:latin typeface="Sitka Banner" panose="02000505000000020004" pitchFamily="2" charset="0"/>
                      </a:endParaRPr>
                    </a:p>
                  </a:txBody>
                  <a:tcPr marL="94086" marR="94086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Sitka Banner" panose="02000505000000020004" pitchFamily="2" charset="0"/>
                        </a:rPr>
                        <a:t>4,79</a:t>
                      </a:r>
                      <a:endParaRPr lang="ru-RU" sz="1600" dirty="0">
                        <a:latin typeface="Sitka Banner" panose="02000505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94086" marR="94086"/>
                </a:tc>
              </a:tr>
              <a:tr h="53421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Sitka Banner" panose="02000505000000020004" pitchFamily="2" charset="0"/>
                        </a:rPr>
                        <a:t>604</a:t>
                      </a:r>
                      <a:endParaRPr lang="ru-RU" sz="1600" dirty="0">
                        <a:latin typeface="Sitka Banner" panose="02000505000000020004" pitchFamily="2" charset="0"/>
                      </a:endParaRPr>
                    </a:p>
                  </a:txBody>
                  <a:tcPr marL="94086" marR="94086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Sitka Banner" panose="02000505000000020004" pitchFamily="2" charset="0"/>
                        </a:rPr>
                        <a:t>Литература и кино: соперничество или сотрудничество?</a:t>
                      </a:r>
                      <a:endParaRPr lang="ru-RU" sz="1600" dirty="0">
                        <a:latin typeface="Sitka Banner" panose="02000505000000020004" pitchFamily="2" charset="0"/>
                      </a:endParaRPr>
                    </a:p>
                  </a:txBody>
                  <a:tcPr marL="94086" marR="94086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Sitka Banner" panose="02000505000000020004" pitchFamily="2" charset="0"/>
                        </a:rPr>
                        <a:t>1,26</a:t>
                      </a:r>
                      <a:endParaRPr lang="ru-RU" sz="1600" dirty="0">
                        <a:latin typeface="Sitka Banner" panose="02000505000000020004" pitchFamily="2" charset="0"/>
                        <a:cs typeface="Times New Roman" panose="02020603050405020304" pitchFamily="18" charset="0"/>
                      </a:endParaRPr>
                    </a:p>
                  </a:txBody>
                  <a:tcPr marL="94086" marR="94086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739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3842" y="480060"/>
            <a:ext cx="6238412" cy="650838"/>
          </a:xfrm>
        </p:spPr>
        <p:txBody>
          <a:bodyPr>
            <a:noAutofit/>
          </a:bodyPr>
          <a:lstStyle/>
          <a:p>
            <a:r>
              <a:rPr lang="ru-RU" sz="2400" dirty="0">
                <a:latin typeface="Sitka Subheading" panose="02000505000000020004" pitchFamily="2" charset="0"/>
              </a:rPr>
              <a:t>Подсчёт слов в сочинении (изложении)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3843" y="1079257"/>
            <a:ext cx="4507332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321460" y="922020"/>
            <a:ext cx="6460560" cy="4033096"/>
          </a:xfrm>
        </p:spPr>
        <p:txBody>
          <a:bodyPr>
            <a:noAutofit/>
          </a:bodyPr>
          <a:lstStyle/>
          <a:p>
            <a:r>
              <a:rPr lang="ru-RU" sz="1800" dirty="0" smtClean="0">
                <a:latin typeface="Sitka Banner" panose="02000505000000020004" pitchFamily="2" charset="0"/>
              </a:rPr>
              <a:t>   В </a:t>
            </a:r>
            <a:r>
              <a:rPr lang="ru-RU" sz="1800" dirty="0">
                <a:latin typeface="Sitka Banner" panose="02000505000000020004" pitchFamily="2" charset="0"/>
              </a:rPr>
              <a:t>подсчёт слов включаются слова из цитат</a:t>
            </a:r>
            <a:r>
              <a:rPr lang="ru-RU" sz="1800" dirty="0" smtClean="0">
                <a:latin typeface="Sitka Banner" panose="02000505000000020004" pitchFamily="2" charset="0"/>
              </a:rPr>
              <a:t>.</a:t>
            </a:r>
          </a:p>
          <a:p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Banner" panose="02000505000000020004" pitchFamily="2" charset="0"/>
              </a:rPr>
              <a:t>Тема</a:t>
            </a:r>
            <a:r>
              <a:rPr lang="ru-RU" sz="1800" dirty="0" smtClean="0">
                <a:latin typeface="Sitka Banner" panose="02000505000000020004" pitchFamily="2" charset="0"/>
              </a:rPr>
              <a:t> </a:t>
            </a:r>
            <a:r>
              <a:rPr lang="ru-RU" sz="1800" dirty="0">
                <a:latin typeface="Sitka Banner" panose="02000505000000020004" pitchFamily="2" charset="0"/>
              </a:rPr>
              <a:t>итогового сочинения, 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Banner" panose="02000505000000020004" pitchFamily="2" charset="0"/>
              </a:rPr>
              <a:t>вынесенная в заголовок</a:t>
            </a:r>
            <a:r>
              <a:rPr lang="ru-RU" sz="1800" dirty="0">
                <a:latin typeface="Sitka Banner" panose="02000505000000020004" pitchFamily="2" charset="0"/>
              </a:rPr>
              <a:t>, </a:t>
            </a:r>
            <a:r>
              <a:rPr lang="ru-RU" sz="1800" b="1" dirty="0">
                <a:solidFill>
                  <a:srgbClr val="6678C2"/>
                </a:solidFill>
                <a:latin typeface="Sitka Banner" panose="02000505000000020004" pitchFamily="2" charset="0"/>
              </a:rPr>
              <a:t>не учитывается</a:t>
            </a:r>
            <a:r>
              <a:rPr lang="ru-RU" sz="1800" dirty="0">
                <a:latin typeface="Sitka Banner" panose="02000505000000020004" pitchFamily="2" charset="0"/>
              </a:rPr>
              <a:t> при подсчёте слов итогового сочинения (изложения) при принятии решения об их </a:t>
            </a:r>
            <a:r>
              <a:rPr lang="ru-RU" sz="1800" dirty="0" smtClean="0">
                <a:latin typeface="Sitka Banner" panose="02000505000000020004" pitchFamily="2" charset="0"/>
              </a:rPr>
              <a:t>оценивании </a:t>
            </a:r>
            <a:r>
              <a:rPr lang="ru-RU" sz="1800" dirty="0">
                <a:latin typeface="Sitka Banner" panose="02000505000000020004" pitchFamily="2" charset="0"/>
              </a:rPr>
              <a:t>по требованию 1</a:t>
            </a:r>
            <a:r>
              <a:rPr lang="ru-RU" sz="1800" dirty="0" smtClean="0">
                <a:latin typeface="Sitka Banner" panose="02000505000000020004" pitchFamily="2" charset="0"/>
              </a:rPr>
              <a:t>.</a:t>
            </a:r>
          </a:p>
          <a:p>
            <a:r>
              <a:rPr lang="ru-RU" sz="2400" dirty="0" smtClean="0">
                <a:solidFill>
                  <a:srgbClr val="6678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Banner" panose="02000505000000020004" pitchFamily="2" charset="0"/>
              </a:rPr>
              <a:t>Обратите внимание!</a:t>
            </a:r>
          </a:p>
          <a:p>
            <a:r>
              <a:rPr lang="ru-RU" sz="1800" dirty="0" smtClean="0">
                <a:solidFill>
                  <a:srgbClr val="6678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Banner" panose="02000505000000020004" pitchFamily="2" charset="0"/>
              </a:rPr>
              <a:t>    </a:t>
            </a:r>
            <a:r>
              <a:rPr lang="ru-RU" sz="1800" dirty="0" smtClean="0">
                <a:latin typeface="Sitka Banner" panose="02000505000000020004" pitchFamily="2" charset="0"/>
              </a:rPr>
              <a:t>Если </a:t>
            </a:r>
            <a:r>
              <a:rPr lang="ru-RU" sz="1800" dirty="0">
                <a:latin typeface="Sitka Banner" panose="02000505000000020004" pitchFamily="2" charset="0"/>
              </a:rPr>
              <a:t>тема итогового сочинения или заглавие итогового изложения непосредственно </a:t>
            </a:r>
            <a:r>
              <a:rPr lang="ru-RU" sz="1800" b="1" dirty="0">
                <a:latin typeface="Sitka Banner" panose="02000505000000020004" pitchFamily="2" charset="0"/>
              </a:rPr>
              <a:t>включены в текст </a:t>
            </a:r>
            <a:r>
              <a:rPr lang="ru-RU" sz="1800" dirty="0">
                <a:latin typeface="Sitka Banner" panose="02000505000000020004" pitchFamily="2" charset="0"/>
              </a:rPr>
              <a:t>итогового </a:t>
            </a:r>
            <a:r>
              <a:rPr lang="ru-RU" sz="1800" b="1" dirty="0">
                <a:latin typeface="Sitka Banner" panose="02000505000000020004" pitchFamily="2" charset="0"/>
              </a:rPr>
              <a:t>сочинения</a:t>
            </a:r>
            <a:r>
              <a:rPr lang="ru-RU" sz="1800" dirty="0">
                <a:latin typeface="Sitka Banner" panose="02000505000000020004" pitchFamily="2" charset="0"/>
              </a:rPr>
              <a:t> или итогового </a:t>
            </a:r>
            <a:r>
              <a:rPr lang="ru-RU" sz="1800" b="1" dirty="0">
                <a:latin typeface="Sitka Banner" panose="02000505000000020004" pitchFamily="2" charset="0"/>
              </a:rPr>
              <a:t>изложения</a:t>
            </a:r>
            <a:r>
              <a:rPr lang="ru-RU" sz="1800" dirty="0">
                <a:latin typeface="Sitka Banner" panose="02000505000000020004" pitchFamily="2" charset="0"/>
              </a:rPr>
              <a:t>, то они становятся частью собственного текста участника сочинения (изложения) и </a:t>
            </a:r>
            <a:r>
              <a:rPr lang="ru-RU" sz="1800" b="1" dirty="0">
                <a:latin typeface="Sitka Banner" panose="02000505000000020004" pitchFamily="2" charset="0"/>
              </a:rPr>
              <a:t>подсчитываются</a:t>
            </a:r>
            <a:r>
              <a:rPr lang="ru-RU" sz="1800" dirty="0">
                <a:latin typeface="Sitka Banner" panose="02000505000000020004" pitchFamily="2" charset="0"/>
              </a:rPr>
              <a:t> при принятии решения об оценивании итогового сочинения (изложения) </a:t>
            </a:r>
            <a:r>
              <a:rPr lang="ru-RU" sz="1800" b="1" dirty="0">
                <a:latin typeface="Sitka Banner" panose="02000505000000020004" pitchFamily="2" charset="0"/>
              </a:rPr>
              <a:t>по требованию № 1</a:t>
            </a:r>
            <a:r>
              <a:rPr lang="ru-RU" sz="1800" dirty="0">
                <a:latin typeface="Sitka Banner" panose="02000505000000020004" pitchFamily="2" charset="0"/>
              </a:rPr>
              <a:t>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34"/>
            <a:ext cx="7056438" cy="37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854" y="55659"/>
            <a:ext cx="961412" cy="540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0190" y="1135447"/>
            <a:ext cx="591830" cy="62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0892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2400" dirty="0">
                <a:latin typeface="Sitka Subheading" panose="02000505000000020004" pitchFamily="2" charset="0"/>
              </a:rPr>
              <a:t>Слова не вычитаются, если</a:t>
            </a:r>
            <a:br>
              <a:rPr lang="ru-RU" sz="2400" dirty="0">
                <a:latin typeface="Sitka Subheading" panose="02000505000000020004" pitchFamily="2" charset="0"/>
              </a:rPr>
            </a:br>
            <a:endParaRPr lang="ru-RU" sz="2400" dirty="0">
              <a:latin typeface="Sitka Subheading" panose="02000505000000020004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sz="1800" dirty="0">
                <a:latin typeface="Sitka Banner" panose="02000505000000020004" pitchFamily="2" charset="0"/>
              </a:rPr>
              <a:t>1. Название темы повторяется в тексте сочинения как прием.</a:t>
            </a:r>
          </a:p>
          <a:p>
            <a:r>
              <a:rPr lang="ru-RU" sz="1800" dirty="0">
                <a:latin typeface="Sitka Banner" panose="02000505000000020004" pitchFamily="2" charset="0"/>
              </a:rPr>
              <a:t> 2. </a:t>
            </a:r>
            <a:r>
              <a:rPr lang="ru-RU" sz="1800" dirty="0" smtClean="0">
                <a:latin typeface="Sitka Banner" panose="02000505000000020004" pitchFamily="2" charset="0"/>
              </a:rPr>
              <a:t>Первый аргумент </a:t>
            </a:r>
            <a:r>
              <a:rPr lang="ru-RU" sz="1800" dirty="0">
                <a:latin typeface="Sitka Banner" panose="02000505000000020004" pitchFamily="2" charset="0"/>
              </a:rPr>
              <a:t>не засчитан, но второй удачный.</a:t>
            </a:r>
          </a:p>
          <a:p>
            <a:r>
              <a:rPr lang="ru-RU" sz="1800" dirty="0">
                <a:latin typeface="Sitka Banner" panose="02000505000000020004" pitchFamily="2" charset="0"/>
              </a:rPr>
              <a:t> 3. В работе использованы цитаты.</a:t>
            </a:r>
          </a:p>
          <a:p>
            <a:r>
              <a:rPr lang="ru-RU" dirty="0"/>
              <a:t> 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7649" y="49562"/>
            <a:ext cx="926071" cy="520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34"/>
            <a:ext cx="7056438" cy="37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657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7981" y="193964"/>
            <a:ext cx="5780577" cy="644236"/>
          </a:xfrm>
        </p:spPr>
        <p:txBody>
          <a:bodyPr>
            <a:normAutofit fontScale="90000"/>
          </a:bodyPr>
          <a:lstStyle/>
          <a:p>
            <a:pPr marL="12700" lvl="0" algn="ctr" defTabSz="914400">
              <a:lnSpc>
                <a:spcPts val="2735"/>
              </a:lnSpc>
              <a:spcBef>
                <a:spcPts val="100"/>
              </a:spcBef>
            </a:pPr>
            <a:r>
              <a:rPr lang="ru-RU" sz="2400" kern="0" spc="-20" dirty="0">
                <a:solidFill>
                  <a:srgbClr val="0071FF"/>
                </a:solidFill>
                <a:latin typeface="Sitka Subheading" panose="02000505000000020004" pitchFamily="2" charset="0"/>
                <a:cs typeface="Microsoft Sans Serif"/>
              </a:rPr>
              <a:t>Требование</a:t>
            </a:r>
            <a:r>
              <a:rPr lang="ru-RU" sz="2400" kern="0" spc="-95" dirty="0">
                <a:solidFill>
                  <a:srgbClr val="0071FF"/>
                </a:solidFill>
                <a:latin typeface="Sitka Subheading" panose="02000505000000020004" pitchFamily="2" charset="0"/>
                <a:cs typeface="Microsoft Sans Serif"/>
              </a:rPr>
              <a:t> </a:t>
            </a:r>
            <a:r>
              <a:rPr lang="ru-RU" sz="2400" kern="0" spc="30" dirty="0">
                <a:solidFill>
                  <a:srgbClr val="0071FF"/>
                </a:solidFill>
                <a:latin typeface="Sitka Subheading" panose="02000505000000020004" pitchFamily="2" charset="0"/>
                <a:cs typeface="Microsoft Sans Serif"/>
              </a:rPr>
              <a:t>№1</a:t>
            </a:r>
            <a:r>
              <a:rPr lang="ru-RU" sz="2400" kern="0" spc="30" dirty="0" smtClean="0">
                <a:solidFill>
                  <a:srgbClr val="0071FF"/>
                </a:solidFill>
                <a:latin typeface="Sitka Subheading" panose="02000505000000020004" pitchFamily="2" charset="0"/>
                <a:cs typeface="Microsoft Sans Serif"/>
              </a:rPr>
              <a:t>. </a:t>
            </a:r>
            <a:r>
              <a:rPr lang="ru-RU" sz="2400" kern="0" spc="-10" dirty="0" smtClean="0">
                <a:solidFill>
                  <a:srgbClr val="0071FF"/>
                </a:solidFill>
                <a:latin typeface="Sitka Subheading" panose="02000505000000020004" pitchFamily="2" charset="0"/>
                <a:cs typeface="Microsoft Sans Serif"/>
              </a:rPr>
              <a:t>«</a:t>
            </a:r>
            <a:r>
              <a:rPr lang="ru-RU" sz="2400" kern="0" spc="-10" dirty="0">
                <a:solidFill>
                  <a:srgbClr val="0071FF"/>
                </a:solidFill>
                <a:latin typeface="Sitka Subheading" panose="02000505000000020004" pitchFamily="2" charset="0"/>
                <a:cs typeface="Microsoft Sans Serif"/>
              </a:rPr>
              <a:t>Объём</a:t>
            </a:r>
            <a:r>
              <a:rPr lang="ru-RU" sz="2400" kern="0" spc="-125" dirty="0">
                <a:solidFill>
                  <a:srgbClr val="0071FF"/>
                </a:solidFill>
                <a:latin typeface="Sitka Subheading" panose="02000505000000020004" pitchFamily="2" charset="0"/>
                <a:cs typeface="Microsoft Sans Serif"/>
              </a:rPr>
              <a:t> </a:t>
            </a:r>
            <a:r>
              <a:rPr lang="ru-RU" sz="2400" kern="0" spc="-30" dirty="0">
                <a:solidFill>
                  <a:srgbClr val="0071FF"/>
                </a:solidFill>
                <a:latin typeface="Sitka Subheading" panose="02000505000000020004" pitchFamily="2" charset="0"/>
                <a:cs typeface="Microsoft Sans Serif"/>
              </a:rPr>
              <a:t>итогового</a:t>
            </a:r>
            <a:r>
              <a:rPr lang="ru-RU" sz="2400" kern="0" spc="-120" dirty="0">
                <a:solidFill>
                  <a:srgbClr val="0071FF"/>
                </a:solidFill>
                <a:latin typeface="Sitka Subheading" panose="02000505000000020004" pitchFamily="2" charset="0"/>
                <a:cs typeface="Microsoft Sans Serif"/>
              </a:rPr>
              <a:t> </a:t>
            </a:r>
            <a:r>
              <a:rPr lang="ru-RU" sz="2400" kern="0" dirty="0">
                <a:solidFill>
                  <a:srgbClr val="0071FF"/>
                </a:solidFill>
                <a:latin typeface="Sitka Subheading" panose="02000505000000020004" pitchFamily="2" charset="0"/>
                <a:cs typeface="Microsoft Sans Serif"/>
              </a:rPr>
              <a:t>сочинения</a:t>
            </a:r>
            <a:r>
              <a:rPr lang="ru-RU" sz="2400" kern="0" spc="-100" dirty="0">
                <a:solidFill>
                  <a:srgbClr val="0071FF"/>
                </a:solidFill>
                <a:latin typeface="Sitka Subheading" panose="02000505000000020004" pitchFamily="2" charset="0"/>
                <a:cs typeface="Microsoft Sans Serif"/>
              </a:rPr>
              <a:t> </a:t>
            </a:r>
            <a:r>
              <a:rPr lang="ru-RU" sz="2400" kern="0" spc="-10" dirty="0">
                <a:solidFill>
                  <a:srgbClr val="0071FF"/>
                </a:solidFill>
                <a:latin typeface="Sitka Subheading" panose="02000505000000020004" pitchFamily="2" charset="0"/>
                <a:cs typeface="Microsoft Sans Serif"/>
              </a:rPr>
              <a:t>(изложения)»</a:t>
            </a:r>
            <a:endParaRPr lang="ru-RU" sz="2400" kern="0" dirty="0">
              <a:solidFill>
                <a:sysClr val="windowText" lastClr="000000"/>
              </a:solidFill>
              <a:latin typeface="Sitka Subheading" panose="02000505000000020004" pitchFamily="2" charset="0"/>
              <a:cs typeface="Microsoft Sans Serif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277982" y="1650000"/>
            <a:ext cx="6425635" cy="294422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77982" y="1212273"/>
            <a:ext cx="6493347" cy="720436"/>
          </a:xfrm>
          <a:prstGeom prst="roundRect">
            <a:avLst/>
          </a:prstGeom>
          <a:solidFill>
            <a:schemeClr val="bg1">
              <a:lumMod val="9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softEdge rad="12700"/>
          </a:effectLst>
          <a:scene3d>
            <a:camera prst="obliqueTopRight"/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pc="-2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Эксперт</a:t>
            </a:r>
            <a:r>
              <a:rPr lang="ru-RU" spc="-95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pc="-1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выставляет</a:t>
            </a:r>
            <a:r>
              <a:rPr lang="ru-RU" spc="-10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b="1" spc="-25" dirty="0">
                <a:solidFill>
                  <a:srgbClr val="6678C2"/>
                </a:solidFill>
                <a:latin typeface="Sitka Banner" panose="02000505000000020004" pitchFamily="2" charset="0"/>
                <a:cs typeface="Microsoft Sans Serif"/>
              </a:rPr>
              <a:t>«незачёт»</a:t>
            </a:r>
            <a:r>
              <a:rPr lang="ru-RU" b="1" spc="-105" dirty="0">
                <a:solidFill>
                  <a:srgbClr val="6678C2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за</a:t>
            </a:r>
            <a:r>
              <a:rPr lang="ru-RU" spc="-85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pc="-1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невыполнение</a:t>
            </a:r>
            <a:r>
              <a:rPr lang="ru-RU" spc="-9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требования</a:t>
            </a:r>
            <a:r>
              <a:rPr lang="ru-RU" spc="-105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pc="165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№</a:t>
            </a:r>
            <a:r>
              <a:rPr lang="ru-RU" spc="-85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pc="-5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1</a:t>
            </a:r>
            <a:endParaRPr lang="ru-RU" dirty="0">
              <a:solidFill>
                <a:sysClr val="windowText" lastClr="000000"/>
              </a:solidFill>
              <a:latin typeface="Sitka Banner" panose="02000505000000020004" pitchFamily="2" charset="0"/>
              <a:cs typeface="Microsoft Sans Serif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77983" y="2286001"/>
            <a:ext cx="6425634" cy="80356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В</a:t>
            </a:r>
            <a:r>
              <a:rPr lang="ru-RU" spc="-40" dirty="0" smtClean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pc="-5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клетки</a:t>
            </a:r>
            <a:r>
              <a:rPr lang="ru-RU" spc="-45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по</a:t>
            </a:r>
            <a:r>
              <a:rPr lang="ru-RU" spc="-45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требованию</a:t>
            </a:r>
            <a:r>
              <a:rPr lang="ru-RU" spc="-5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pc="165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№</a:t>
            </a:r>
            <a:r>
              <a:rPr lang="ru-RU" spc="-35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2</a:t>
            </a:r>
            <a:r>
              <a:rPr lang="ru-RU" spc="-35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и</a:t>
            </a:r>
            <a:r>
              <a:rPr lang="ru-RU" spc="-45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всем</a:t>
            </a:r>
            <a:r>
              <a:rPr lang="ru-RU" spc="-35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pc="-25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критериям</a:t>
            </a:r>
            <a:r>
              <a:rPr lang="ru-RU" spc="-65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pc="-1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оценивания</a:t>
            </a:r>
            <a:r>
              <a:rPr lang="ru-RU" spc="-55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pc="-10" dirty="0" smtClean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выставляется </a:t>
            </a:r>
            <a:r>
              <a:rPr lang="ru-RU" b="1" spc="-10" dirty="0" smtClean="0">
                <a:solidFill>
                  <a:srgbClr val="6678C2"/>
                </a:solidFill>
                <a:latin typeface="Sitka Banner" panose="02000505000000020004" pitchFamily="2" charset="0"/>
                <a:cs typeface="Microsoft Sans Serif"/>
              </a:rPr>
              <a:t>«</a:t>
            </a:r>
            <a:r>
              <a:rPr lang="ru-RU" b="1" spc="-10" dirty="0">
                <a:solidFill>
                  <a:srgbClr val="6678C2"/>
                </a:solidFill>
                <a:latin typeface="Sitka Banner" panose="02000505000000020004" pitchFamily="2" charset="0"/>
                <a:cs typeface="Microsoft Sans Serif"/>
              </a:rPr>
              <a:t>незачёт»</a:t>
            </a:r>
            <a:endParaRPr lang="ru-RU" b="1" dirty="0">
              <a:solidFill>
                <a:srgbClr val="6678C2"/>
              </a:solidFill>
              <a:latin typeface="Sitka Banner" panose="02000505000000020004" pitchFamily="2" charset="0"/>
              <a:cs typeface="Microsoft Sans Serif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99577" y="3505200"/>
            <a:ext cx="6504040" cy="81741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В</a:t>
            </a:r>
            <a:r>
              <a:rPr lang="ru-RU" spc="-6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поле</a:t>
            </a:r>
            <a:r>
              <a:rPr lang="ru-RU" spc="-45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pc="-6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«Результат</a:t>
            </a:r>
            <a:r>
              <a:rPr lang="ru-RU" spc="-85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pc="-2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проверки</a:t>
            </a:r>
            <a:r>
              <a:rPr lang="ru-RU" spc="-8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pc="-1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сочинения</a:t>
            </a:r>
            <a:r>
              <a:rPr lang="ru-RU" spc="-7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pc="-2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(изложения)»</a:t>
            </a:r>
            <a:r>
              <a:rPr lang="ru-RU" spc="-55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ставится</a:t>
            </a:r>
            <a:r>
              <a:rPr lang="ru-RU" spc="-15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b="1" spc="-10" dirty="0">
                <a:solidFill>
                  <a:srgbClr val="6678C2"/>
                </a:solidFill>
                <a:latin typeface="Sitka Banner" panose="02000505000000020004" pitchFamily="2" charset="0"/>
                <a:cs typeface="Microsoft Sans Serif"/>
              </a:rPr>
              <a:t>«незачёт»</a:t>
            </a:r>
            <a:endParaRPr lang="ru-RU" b="1" dirty="0">
              <a:solidFill>
                <a:srgbClr val="6678C2"/>
              </a:solidFill>
              <a:latin typeface="Sitka Banner" panose="02000505000000020004" pitchFamily="2" charset="0"/>
              <a:cs typeface="Microsoft Sans Serif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854" y="55659"/>
            <a:ext cx="961412" cy="540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34"/>
            <a:ext cx="7056438" cy="37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595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4908" y="110068"/>
            <a:ext cx="5732267" cy="1020831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Sitka Banner" panose="02000505000000020004" pitchFamily="2" charset="0"/>
              </a:rPr>
              <a:t>Требование №1. «Объём итогового сочинения (изложения)»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434494" y="3843868"/>
            <a:ext cx="6221208" cy="973665"/>
          </a:xfrm>
        </p:spPr>
        <p:txBody>
          <a:bodyPr>
            <a:normAutofit fontScale="85000" lnSpcReduction="10000"/>
          </a:bodyPr>
          <a:lstStyle/>
          <a:p>
            <a:pPr marL="12700" lvl="0" defTabSz="914400">
              <a:spcBef>
                <a:spcPts val="105"/>
              </a:spcBef>
            </a:pPr>
            <a:r>
              <a:rPr lang="ru-RU" sz="2200" kern="0" spc="-10" dirty="0" smtClean="0">
                <a:solidFill>
                  <a:srgbClr val="6678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ubheading" panose="02000505000000020004" pitchFamily="2" charset="0"/>
                <a:cs typeface="Arial"/>
              </a:rPr>
              <a:t>Такие</a:t>
            </a:r>
            <a:r>
              <a:rPr lang="ru-RU" sz="2200" kern="0" spc="-85" dirty="0" smtClean="0">
                <a:solidFill>
                  <a:srgbClr val="6678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ubheading" panose="02000505000000020004" pitchFamily="2" charset="0"/>
                <a:cs typeface="Arial"/>
              </a:rPr>
              <a:t> </a:t>
            </a:r>
            <a:r>
              <a:rPr lang="ru-RU" sz="2200" kern="0" dirty="0" smtClean="0">
                <a:solidFill>
                  <a:srgbClr val="6678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ubheading" panose="02000505000000020004" pitchFamily="2" charset="0"/>
                <a:cs typeface="Arial"/>
              </a:rPr>
              <a:t>итоговые</a:t>
            </a:r>
            <a:r>
              <a:rPr lang="ru-RU" sz="2200" kern="0" spc="-155" dirty="0" smtClean="0">
                <a:solidFill>
                  <a:srgbClr val="6678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ubheading" panose="02000505000000020004" pitchFamily="2" charset="0"/>
                <a:cs typeface="Arial"/>
              </a:rPr>
              <a:t> </a:t>
            </a:r>
            <a:r>
              <a:rPr lang="ru-RU" sz="2200" kern="0" dirty="0" smtClean="0">
                <a:solidFill>
                  <a:srgbClr val="6678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ubheading" panose="02000505000000020004" pitchFamily="2" charset="0"/>
                <a:cs typeface="Arial"/>
              </a:rPr>
              <a:t>сочинения</a:t>
            </a:r>
            <a:r>
              <a:rPr lang="ru-RU" sz="2200" kern="0" spc="-150" dirty="0" smtClean="0">
                <a:solidFill>
                  <a:srgbClr val="6678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ubheading" panose="02000505000000020004" pitchFamily="2" charset="0"/>
                <a:cs typeface="Arial"/>
              </a:rPr>
              <a:t> </a:t>
            </a:r>
            <a:r>
              <a:rPr lang="ru-RU" sz="2200" kern="0" spc="-10" dirty="0" smtClean="0">
                <a:solidFill>
                  <a:srgbClr val="6678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ubheading" panose="02000505000000020004" pitchFamily="2" charset="0"/>
                <a:cs typeface="Arial"/>
              </a:rPr>
              <a:t>(изложения)</a:t>
            </a:r>
            <a:endParaRPr lang="ru-RU" sz="2200" kern="0" dirty="0" smtClean="0">
              <a:solidFill>
                <a:srgbClr val="6678C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tka Subheading" panose="02000505000000020004" pitchFamily="2" charset="0"/>
              <a:cs typeface="Arial"/>
            </a:endParaRPr>
          </a:p>
          <a:p>
            <a:pPr marL="12700" lvl="0" defTabSz="914400">
              <a:spcBef>
                <a:spcPts val="0"/>
              </a:spcBef>
            </a:pPr>
            <a:r>
              <a:rPr lang="ru-RU" sz="2200" kern="0" dirty="0" smtClean="0">
                <a:solidFill>
                  <a:srgbClr val="6678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ubheading" panose="02000505000000020004" pitchFamily="2" charset="0"/>
                <a:cs typeface="Arial"/>
              </a:rPr>
              <a:t>не</a:t>
            </a:r>
            <a:r>
              <a:rPr lang="ru-RU" sz="2200" kern="0" spc="-50" dirty="0" smtClean="0">
                <a:solidFill>
                  <a:srgbClr val="6678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ubheading" panose="02000505000000020004" pitchFamily="2" charset="0"/>
                <a:cs typeface="Arial"/>
              </a:rPr>
              <a:t> </a:t>
            </a:r>
            <a:r>
              <a:rPr lang="ru-RU" sz="2200" kern="0" spc="-10" dirty="0" smtClean="0">
                <a:solidFill>
                  <a:srgbClr val="6678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ubheading" panose="02000505000000020004" pitchFamily="2" charset="0"/>
                <a:cs typeface="Arial"/>
              </a:rPr>
              <a:t>проверяются</a:t>
            </a:r>
            <a:r>
              <a:rPr lang="ru-RU" sz="2200" kern="0" spc="-50" dirty="0" smtClean="0">
                <a:solidFill>
                  <a:srgbClr val="6678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ubheading" panose="02000505000000020004" pitchFamily="2" charset="0"/>
                <a:cs typeface="Arial"/>
              </a:rPr>
              <a:t> </a:t>
            </a:r>
            <a:r>
              <a:rPr lang="ru-RU" sz="2200" kern="0" dirty="0" smtClean="0">
                <a:solidFill>
                  <a:srgbClr val="6678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ubheading" panose="02000505000000020004" pitchFamily="2" charset="0"/>
                <a:cs typeface="Arial"/>
              </a:rPr>
              <a:t>по</a:t>
            </a:r>
            <a:r>
              <a:rPr lang="ru-RU" sz="2200" kern="0" spc="-45" dirty="0" smtClean="0">
                <a:solidFill>
                  <a:srgbClr val="6678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ubheading" panose="02000505000000020004" pitchFamily="2" charset="0"/>
                <a:cs typeface="Arial"/>
              </a:rPr>
              <a:t> </a:t>
            </a:r>
            <a:r>
              <a:rPr lang="ru-RU" sz="2200" kern="0" spc="-10" dirty="0" smtClean="0">
                <a:solidFill>
                  <a:srgbClr val="6678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ubheading" panose="02000505000000020004" pitchFamily="2" charset="0"/>
                <a:cs typeface="Arial"/>
              </a:rPr>
              <a:t>требованию</a:t>
            </a:r>
            <a:r>
              <a:rPr lang="ru-RU" sz="2200" kern="0" spc="65" dirty="0" smtClean="0">
                <a:solidFill>
                  <a:srgbClr val="6678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ubheading" panose="02000505000000020004" pitchFamily="2" charset="0"/>
                <a:cs typeface="Arial"/>
              </a:rPr>
              <a:t> </a:t>
            </a:r>
            <a:r>
              <a:rPr lang="ru-RU" sz="2200" kern="0" dirty="0" smtClean="0">
                <a:solidFill>
                  <a:srgbClr val="6678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ubheading" panose="02000505000000020004" pitchFamily="2" charset="0"/>
                <a:cs typeface="Arial"/>
              </a:rPr>
              <a:t>№</a:t>
            </a:r>
            <a:r>
              <a:rPr lang="ru-RU" sz="2200" kern="0" spc="-40" dirty="0" smtClean="0">
                <a:solidFill>
                  <a:srgbClr val="6678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ubheading" panose="02000505000000020004" pitchFamily="2" charset="0"/>
                <a:cs typeface="Arial"/>
              </a:rPr>
              <a:t> </a:t>
            </a:r>
            <a:r>
              <a:rPr lang="ru-RU" sz="2200" kern="0" dirty="0" smtClean="0">
                <a:solidFill>
                  <a:srgbClr val="6678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ubheading" panose="02000505000000020004" pitchFamily="2" charset="0"/>
                <a:cs typeface="Arial"/>
              </a:rPr>
              <a:t>2</a:t>
            </a:r>
            <a:r>
              <a:rPr lang="ru-RU" sz="2200" kern="0" spc="-50" dirty="0" smtClean="0">
                <a:solidFill>
                  <a:srgbClr val="6678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ubheading" panose="02000505000000020004" pitchFamily="2" charset="0"/>
                <a:cs typeface="Arial"/>
              </a:rPr>
              <a:t> </a:t>
            </a:r>
            <a:r>
              <a:rPr lang="ru-RU" sz="2200" kern="0" dirty="0" smtClean="0">
                <a:solidFill>
                  <a:srgbClr val="6678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ubheading" panose="02000505000000020004" pitchFamily="2" charset="0"/>
                <a:cs typeface="Arial"/>
              </a:rPr>
              <a:t>и</a:t>
            </a:r>
            <a:r>
              <a:rPr lang="ru-RU" sz="2200" kern="0" spc="-30" dirty="0" smtClean="0">
                <a:solidFill>
                  <a:srgbClr val="6678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ubheading" panose="02000505000000020004" pitchFamily="2" charset="0"/>
                <a:cs typeface="Arial"/>
              </a:rPr>
              <a:t> </a:t>
            </a:r>
            <a:r>
              <a:rPr lang="ru-RU" sz="2200" kern="0" dirty="0" smtClean="0">
                <a:solidFill>
                  <a:srgbClr val="6678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ubheading" panose="02000505000000020004" pitchFamily="2" charset="0"/>
                <a:cs typeface="Arial"/>
              </a:rPr>
              <a:t>по</a:t>
            </a:r>
            <a:r>
              <a:rPr lang="ru-RU" sz="2200" kern="0" spc="-45" dirty="0" smtClean="0">
                <a:solidFill>
                  <a:srgbClr val="6678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ubheading" panose="02000505000000020004" pitchFamily="2" charset="0"/>
                <a:cs typeface="Arial"/>
              </a:rPr>
              <a:t> </a:t>
            </a:r>
            <a:r>
              <a:rPr lang="ru-RU" sz="2200" kern="0" spc="-10" dirty="0" smtClean="0">
                <a:solidFill>
                  <a:srgbClr val="6678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ubheading" panose="02000505000000020004" pitchFamily="2" charset="0"/>
                <a:cs typeface="Arial"/>
              </a:rPr>
              <a:t>критериям</a:t>
            </a:r>
            <a:endParaRPr lang="ru-RU" sz="2200" kern="0" dirty="0" smtClean="0">
              <a:solidFill>
                <a:srgbClr val="6678C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tka Subheading" panose="02000505000000020004" pitchFamily="2" charset="0"/>
              <a:cs typeface="Arial"/>
            </a:endParaRPr>
          </a:p>
          <a:p>
            <a:pPr marL="12700" lvl="0" defTabSz="914400">
              <a:spcBef>
                <a:spcPts val="5"/>
              </a:spcBef>
            </a:pPr>
            <a:r>
              <a:rPr lang="ru-RU" sz="2200" kern="0" spc="-10" dirty="0" smtClean="0">
                <a:solidFill>
                  <a:srgbClr val="6678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ubheading" panose="02000505000000020004" pitchFamily="2" charset="0"/>
                <a:cs typeface="Arial"/>
              </a:rPr>
              <a:t>оценивания</a:t>
            </a:r>
            <a:endParaRPr lang="ru-RU" sz="2200" kern="0" dirty="0" smtClean="0">
              <a:solidFill>
                <a:srgbClr val="6678C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tka Subheading" panose="02000505000000020004" pitchFamily="2" charset="0"/>
              <a:cs typeface="Arial"/>
            </a:endParaRP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735327" y="1492411"/>
            <a:ext cx="2219185" cy="1815882"/>
          </a:xfrm>
          <a:prstGeom prst="rect">
            <a:avLst/>
          </a:prstGeom>
          <a:ln w="38100">
            <a:solidFill>
              <a:srgbClr val="6678C2"/>
            </a:solidFill>
          </a:ln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Sitka Banner" panose="02000505000000020004" pitchFamily="2" charset="0"/>
              </a:rPr>
              <a:t>Если </a:t>
            </a:r>
            <a:r>
              <a:rPr lang="ru-RU" sz="1600" dirty="0">
                <a:latin typeface="Sitka Banner" panose="02000505000000020004" pitchFamily="2" charset="0"/>
              </a:rPr>
              <a:t>в сочинении НЕ ВЫПОЛНЕНО</a:t>
            </a:r>
          </a:p>
          <a:p>
            <a:r>
              <a:rPr lang="ru-RU" sz="1600" dirty="0">
                <a:latin typeface="Sitka Banner" panose="02000505000000020004" pitchFamily="2" charset="0"/>
              </a:rPr>
              <a:t>требование № 1 –</a:t>
            </a:r>
          </a:p>
          <a:p>
            <a:r>
              <a:rPr lang="ru-RU" sz="1600" dirty="0">
                <a:latin typeface="Sitka Banner" panose="02000505000000020004" pitchFamily="2" charset="0"/>
              </a:rPr>
              <a:t>по нему выставляется «</a:t>
            </a:r>
            <a:r>
              <a:rPr lang="ru-RU" sz="1600" b="1" dirty="0">
                <a:latin typeface="Sitka Banner" panose="02000505000000020004" pitchFamily="2" charset="0"/>
              </a:rPr>
              <a:t>незачёт</a:t>
            </a:r>
            <a:r>
              <a:rPr lang="ru-RU" sz="1600" dirty="0">
                <a:latin typeface="Sitka Banner" panose="02000505000000020004" pitchFamily="2" charset="0"/>
              </a:rPr>
              <a:t>» и</a:t>
            </a:r>
          </a:p>
          <a:p>
            <a:r>
              <a:rPr lang="ru-RU" sz="1600" dirty="0">
                <a:latin typeface="Sitka Banner" panose="02000505000000020004" pitchFamily="2" charset="0"/>
              </a:rPr>
              <a:t>«незачёт» за всю работу в целом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38481"/>
            <a:ext cx="4735327" cy="2640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34"/>
            <a:ext cx="7056438" cy="37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854" y="55659"/>
            <a:ext cx="961412" cy="540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3202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8654" y="256309"/>
            <a:ext cx="6384961" cy="874589"/>
          </a:xfrm>
        </p:spPr>
        <p:txBody>
          <a:bodyPr>
            <a:noAutofit/>
          </a:bodyPr>
          <a:lstStyle/>
          <a:p>
            <a:r>
              <a:rPr lang="ru-RU" sz="2400" dirty="0">
                <a:latin typeface="Sitka Heading" panose="02000505000000020004" pitchFamily="2" charset="0"/>
              </a:rPr>
              <a:t>Требование №2.</a:t>
            </a:r>
            <a:br>
              <a:rPr lang="ru-RU" sz="2400" dirty="0">
                <a:latin typeface="Sitka Heading" panose="02000505000000020004" pitchFamily="2" charset="0"/>
              </a:rPr>
            </a:br>
            <a:r>
              <a:rPr lang="ru-RU" sz="2400" dirty="0">
                <a:latin typeface="Sitka Heading" panose="02000505000000020004" pitchFamily="2" charset="0"/>
              </a:rPr>
              <a:t>«Самостоятельность написания </a:t>
            </a:r>
            <a:r>
              <a:rPr lang="ru-RU" sz="2400" dirty="0" smtClean="0">
                <a:latin typeface="Sitka Heading" panose="02000505000000020004" pitchFamily="2" charset="0"/>
              </a:rPr>
              <a:t> итогового </a:t>
            </a:r>
            <a:r>
              <a:rPr lang="ru-RU" sz="2400" dirty="0">
                <a:latin typeface="Sitka Heading" panose="02000505000000020004" pitchFamily="2" charset="0"/>
              </a:rPr>
              <a:t>сочинения (изложения)»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marL="12700" marR="5080" lvl="0" defTabSz="914400">
              <a:spcBef>
                <a:spcPts val="95"/>
              </a:spcBef>
            </a:pPr>
            <a:r>
              <a:rPr lang="ru-RU" sz="1800" kern="0" dirty="0">
                <a:solidFill>
                  <a:srgbClr val="344863"/>
                </a:solidFill>
                <a:latin typeface="Sitka Banner" panose="02000505000000020004" pitchFamily="2" charset="0"/>
                <a:cs typeface="Calibri"/>
              </a:rPr>
              <a:t>Итоговое</a:t>
            </a:r>
            <a:r>
              <a:rPr lang="ru-RU" sz="1800" kern="0" spc="270" dirty="0">
                <a:solidFill>
                  <a:srgbClr val="344863"/>
                </a:solidFill>
                <a:latin typeface="Sitka Banner" panose="02000505000000020004" pitchFamily="2" charset="0"/>
                <a:cs typeface="Calibri"/>
              </a:rPr>
              <a:t> </a:t>
            </a:r>
            <a:r>
              <a:rPr lang="ru-RU" sz="1800" kern="0" dirty="0">
                <a:solidFill>
                  <a:srgbClr val="344863"/>
                </a:solidFill>
                <a:latin typeface="Sitka Banner" panose="02000505000000020004" pitchFamily="2" charset="0"/>
                <a:cs typeface="Calibri"/>
              </a:rPr>
              <a:t>сочинение</a:t>
            </a:r>
            <a:r>
              <a:rPr lang="ru-RU" sz="1800" kern="0" spc="280" dirty="0">
                <a:solidFill>
                  <a:srgbClr val="344863"/>
                </a:solidFill>
                <a:latin typeface="Sitka Banner" panose="02000505000000020004" pitchFamily="2" charset="0"/>
                <a:cs typeface="Calibri"/>
              </a:rPr>
              <a:t> </a:t>
            </a:r>
            <a:r>
              <a:rPr lang="ru-RU" sz="1800" kern="0" dirty="0">
                <a:solidFill>
                  <a:srgbClr val="344863"/>
                </a:solidFill>
                <a:latin typeface="Sitka Banner" panose="02000505000000020004" pitchFamily="2" charset="0"/>
                <a:cs typeface="Calibri"/>
              </a:rPr>
              <a:t>выполняется</a:t>
            </a:r>
            <a:r>
              <a:rPr lang="ru-RU" sz="1800" kern="0" spc="285" dirty="0">
                <a:solidFill>
                  <a:srgbClr val="344863"/>
                </a:solidFill>
                <a:latin typeface="Sitka Banner" panose="02000505000000020004" pitchFamily="2" charset="0"/>
                <a:cs typeface="Calibri"/>
              </a:rPr>
              <a:t> </a:t>
            </a:r>
            <a:r>
              <a:rPr lang="ru-RU" sz="1800" kern="0" spc="-10" dirty="0">
                <a:solidFill>
                  <a:srgbClr val="344863"/>
                </a:solidFill>
                <a:latin typeface="Sitka Banner" panose="02000505000000020004" pitchFamily="2" charset="0"/>
                <a:cs typeface="Calibri"/>
              </a:rPr>
              <a:t>самостоятельно. </a:t>
            </a:r>
            <a:r>
              <a:rPr lang="ru-RU" sz="1800" kern="0" dirty="0">
                <a:solidFill>
                  <a:srgbClr val="34486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Banner" panose="02000505000000020004" pitchFamily="2" charset="0"/>
                <a:cs typeface="Calibri"/>
              </a:rPr>
              <a:t>Не</a:t>
            </a:r>
            <a:r>
              <a:rPr lang="ru-RU" sz="1800" kern="0" spc="270" dirty="0">
                <a:solidFill>
                  <a:srgbClr val="34486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Banner" panose="02000505000000020004" pitchFamily="2" charset="0"/>
                <a:cs typeface="Calibri"/>
              </a:rPr>
              <a:t> </a:t>
            </a:r>
            <a:r>
              <a:rPr lang="ru-RU" sz="1800" kern="0" dirty="0">
                <a:solidFill>
                  <a:srgbClr val="34486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Banner" panose="02000505000000020004" pitchFamily="2" charset="0"/>
                <a:cs typeface="Calibri"/>
              </a:rPr>
              <a:t>допускается</a:t>
            </a:r>
            <a:r>
              <a:rPr lang="ru-RU" sz="1800" kern="0" spc="300" dirty="0">
                <a:solidFill>
                  <a:srgbClr val="34486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Banner" panose="02000505000000020004" pitchFamily="2" charset="0"/>
                <a:cs typeface="Calibri"/>
              </a:rPr>
              <a:t> </a:t>
            </a:r>
            <a:r>
              <a:rPr lang="ru-RU" sz="1800" kern="0" dirty="0">
                <a:solidFill>
                  <a:srgbClr val="34486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Banner" panose="02000505000000020004" pitchFamily="2" charset="0"/>
                <a:cs typeface="Calibri"/>
              </a:rPr>
              <a:t>списывание</a:t>
            </a:r>
            <a:r>
              <a:rPr lang="ru-RU" sz="1800" kern="0" spc="-50" dirty="0">
                <a:solidFill>
                  <a:srgbClr val="344863"/>
                </a:solidFill>
                <a:latin typeface="Sitka Banner" panose="02000505000000020004" pitchFamily="2" charset="0"/>
                <a:cs typeface="Calibri"/>
              </a:rPr>
              <a:t> </a:t>
            </a:r>
            <a:r>
              <a:rPr lang="ru-RU" sz="1800" kern="0" dirty="0">
                <a:solidFill>
                  <a:srgbClr val="344863"/>
                </a:solidFill>
                <a:latin typeface="Sitka Banner" panose="02000505000000020004" pitchFamily="2" charset="0"/>
                <a:cs typeface="Calibri"/>
              </a:rPr>
              <a:t>сочинения</a:t>
            </a:r>
            <a:r>
              <a:rPr lang="ru-RU" sz="1800" kern="0" spc="290" dirty="0">
                <a:solidFill>
                  <a:srgbClr val="344863"/>
                </a:solidFill>
                <a:latin typeface="Sitka Banner" panose="02000505000000020004" pitchFamily="2" charset="0"/>
                <a:cs typeface="Calibri"/>
              </a:rPr>
              <a:t> </a:t>
            </a:r>
            <a:r>
              <a:rPr lang="ru-RU" sz="1800" kern="0" spc="-10" dirty="0">
                <a:solidFill>
                  <a:srgbClr val="344863"/>
                </a:solidFill>
                <a:latin typeface="Sitka Banner" panose="02000505000000020004" pitchFamily="2" charset="0"/>
                <a:cs typeface="Calibri"/>
              </a:rPr>
              <a:t>(фрагментов </a:t>
            </a:r>
            <a:r>
              <a:rPr lang="ru-RU" sz="1800" kern="0" dirty="0">
                <a:solidFill>
                  <a:srgbClr val="344863"/>
                </a:solidFill>
                <a:latin typeface="Sitka Banner" panose="02000505000000020004" pitchFamily="2" charset="0"/>
                <a:cs typeface="Calibri"/>
              </a:rPr>
              <a:t>сочинения)</a:t>
            </a:r>
            <a:r>
              <a:rPr lang="ru-RU" sz="1800" kern="0" spc="340" dirty="0">
                <a:solidFill>
                  <a:srgbClr val="344863"/>
                </a:solidFill>
                <a:latin typeface="Sitka Banner" panose="02000505000000020004" pitchFamily="2" charset="0"/>
                <a:cs typeface="Calibri"/>
              </a:rPr>
              <a:t> </a:t>
            </a:r>
            <a:r>
              <a:rPr lang="ru-RU" sz="1800" kern="0" dirty="0">
                <a:solidFill>
                  <a:srgbClr val="344863"/>
                </a:solidFill>
                <a:latin typeface="Sitka Banner" panose="02000505000000020004" pitchFamily="2" charset="0"/>
                <a:cs typeface="Calibri"/>
              </a:rPr>
              <a:t>из</a:t>
            </a:r>
            <a:r>
              <a:rPr lang="ru-RU" sz="1800" kern="0" spc="325" dirty="0">
                <a:solidFill>
                  <a:srgbClr val="344863"/>
                </a:solidFill>
                <a:latin typeface="Sitka Banner" panose="02000505000000020004" pitchFamily="2" charset="0"/>
                <a:cs typeface="Calibri"/>
              </a:rPr>
              <a:t> </a:t>
            </a:r>
            <a:r>
              <a:rPr lang="ru-RU" sz="1800" kern="0" spc="-20" dirty="0">
                <a:solidFill>
                  <a:srgbClr val="344863"/>
                </a:solidFill>
                <a:latin typeface="Sitka Banner" panose="02000505000000020004" pitchFamily="2" charset="0"/>
                <a:cs typeface="Calibri"/>
              </a:rPr>
              <a:t>какого-</a:t>
            </a:r>
            <a:r>
              <a:rPr lang="ru-RU" sz="1800" kern="0" dirty="0">
                <a:solidFill>
                  <a:srgbClr val="344863"/>
                </a:solidFill>
                <a:latin typeface="Sitka Banner" panose="02000505000000020004" pitchFamily="2" charset="0"/>
                <a:cs typeface="Calibri"/>
              </a:rPr>
              <a:t>либо</a:t>
            </a:r>
            <a:r>
              <a:rPr lang="ru-RU" sz="1800" kern="0" spc="315" dirty="0">
                <a:solidFill>
                  <a:srgbClr val="344863"/>
                </a:solidFill>
                <a:latin typeface="Sitka Banner" panose="02000505000000020004" pitchFamily="2" charset="0"/>
                <a:cs typeface="Calibri"/>
              </a:rPr>
              <a:t> </a:t>
            </a:r>
            <a:r>
              <a:rPr lang="ru-RU" sz="1800" kern="0" dirty="0">
                <a:solidFill>
                  <a:srgbClr val="344863"/>
                </a:solidFill>
                <a:latin typeface="Sitka Banner" panose="02000505000000020004" pitchFamily="2" charset="0"/>
                <a:cs typeface="Calibri"/>
              </a:rPr>
              <a:t>источника</a:t>
            </a:r>
            <a:r>
              <a:rPr lang="ru-RU" sz="1800" kern="0" spc="315" dirty="0">
                <a:solidFill>
                  <a:srgbClr val="344863"/>
                </a:solidFill>
                <a:latin typeface="Sitka Banner" panose="02000505000000020004" pitchFamily="2" charset="0"/>
                <a:cs typeface="Calibri"/>
              </a:rPr>
              <a:t> </a:t>
            </a:r>
            <a:r>
              <a:rPr lang="ru-RU" sz="1800" kern="0" spc="-25" dirty="0" smtClean="0">
                <a:solidFill>
                  <a:srgbClr val="344863"/>
                </a:solidFill>
                <a:latin typeface="Sitka Banner" panose="02000505000000020004" pitchFamily="2" charset="0"/>
                <a:cs typeface="Calibri"/>
              </a:rPr>
              <a:t>или </a:t>
            </a:r>
            <a:r>
              <a:rPr lang="ru-RU" sz="1800" kern="0" dirty="0" smtClean="0">
                <a:solidFill>
                  <a:srgbClr val="34486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Banner" panose="02000505000000020004" pitchFamily="2" charset="0"/>
                <a:cs typeface="Calibri"/>
              </a:rPr>
              <a:t>воспроизведение</a:t>
            </a:r>
            <a:r>
              <a:rPr lang="ru-RU" sz="1800" kern="0" spc="300" dirty="0" smtClean="0">
                <a:solidFill>
                  <a:srgbClr val="34486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Banner" panose="02000505000000020004" pitchFamily="2" charset="0"/>
                <a:cs typeface="Calibri"/>
              </a:rPr>
              <a:t> </a:t>
            </a:r>
            <a:r>
              <a:rPr lang="ru-RU" sz="1800" kern="0" dirty="0">
                <a:solidFill>
                  <a:srgbClr val="34486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Banner" panose="02000505000000020004" pitchFamily="2" charset="0"/>
                <a:cs typeface="Calibri"/>
              </a:rPr>
              <a:t>по</a:t>
            </a:r>
            <a:r>
              <a:rPr lang="ru-RU" sz="1800" kern="0" spc="-35" dirty="0">
                <a:solidFill>
                  <a:srgbClr val="34486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Banner" panose="02000505000000020004" pitchFamily="2" charset="0"/>
                <a:cs typeface="Calibri"/>
              </a:rPr>
              <a:t> </a:t>
            </a:r>
            <a:r>
              <a:rPr lang="ru-RU" sz="1800" kern="0" dirty="0">
                <a:solidFill>
                  <a:srgbClr val="34486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Banner" panose="02000505000000020004" pitchFamily="2" charset="0"/>
                <a:cs typeface="Calibri"/>
              </a:rPr>
              <a:t>памяти</a:t>
            </a:r>
            <a:r>
              <a:rPr lang="ru-RU" sz="1800" kern="0" spc="275" dirty="0">
                <a:solidFill>
                  <a:srgbClr val="34486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Banner" panose="02000505000000020004" pitchFamily="2" charset="0"/>
                <a:cs typeface="Calibri"/>
              </a:rPr>
              <a:t> </a:t>
            </a:r>
            <a:r>
              <a:rPr lang="ru-RU" sz="1800" kern="0" dirty="0">
                <a:solidFill>
                  <a:srgbClr val="344863"/>
                </a:solidFill>
                <a:latin typeface="Sitka Banner" panose="02000505000000020004" pitchFamily="2" charset="0"/>
                <a:cs typeface="Calibri"/>
              </a:rPr>
              <a:t>чужого</a:t>
            </a:r>
            <a:r>
              <a:rPr lang="ru-RU" sz="1800" kern="0" spc="295" dirty="0">
                <a:solidFill>
                  <a:srgbClr val="344863"/>
                </a:solidFill>
                <a:latin typeface="Sitka Banner" panose="02000505000000020004" pitchFamily="2" charset="0"/>
                <a:cs typeface="Calibri"/>
              </a:rPr>
              <a:t> </a:t>
            </a:r>
            <a:r>
              <a:rPr lang="ru-RU" sz="1800" kern="0" dirty="0">
                <a:solidFill>
                  <a:srgbClr val="344863"/>
                </a:solidFill>
                <a:latin typeface="Sitka Banner" panose="02000505000000020004" pitchFamily="2" charset="0"/>
                <a:cs typeface="Calibri"/>
              </a:rPr>
              <a:t>текста</a:t>
            </a:r>
            <a:r>
              <a:rPr lang="ru-RU" sz="1800" kern="0" spc="260" dirty="0">
                <a:solidFill>
                  <a:srgbClr val="344863"/>
                </a:solidFill>
                <a:latin typeface="Sitka Banner" panose="02000505000000020004" pitchFamily="2" charset="0"/>
                <a:cs typeface="Calibri"/>
              </a:rPr>
              <a:t> </a:t>
            </a:r>
            <a:r>
              <a:rPr lang="ru-RU" sz="1800" kern="0" spc="-10" dirty="0">
                <a:solidFill>
                  <a:srgbClr val="344863"/>
                </a:solidFill>
                <a:latin typeface="Sitka Banner" panose="02000505000000020004" pitchFamily="2" charset="0"/>
                <a:cs typeface="Calibri"/>
              </a:rPr>
              <a:t>(работа </a:t>
            </a:r>
            <a:r>
              <a:rPr lang="ru-RU" sz="1800" kern="0" dirty="0">
                <a:solidFill>
                  <a:srgbClr val="344863"/>
                </a:solidFill>
                <a:latin typeface="Sitka Banner" panose="02000505000000020004" pitchFamily="2" charset="0"/>
                <a:cs typeface="Calibri"/>
              </a:rPr>
              <a:t>другого</a:t>
            </a:r>
            <a:r>
              <a:rPr lang="ru-RU" sz="1800" kern="0" spc="254" dirty="0">
                <a:solidFill>
                  <a:srgbClr val="344863"/>
                </a:solidFill>
                <a:latin typeface="Sitka Banner" panose="02000505000000020004" pitchFamily="2" charset="0"/>
                <a:cs typeface="Calibri"/>
              </a:rPr>
              <a:t> </a:t>
            </a:r>
            <a:r>
              <a:rPr lang="ru-RU" sz="1800" kern="0" dirty="0">
                <a:solidFill>
                  <a:srgbClr val="344863"/>
                </a:solidFill>
                <a:latin typeface="Sitka Banner" panose="02000505000000020004" pitchFamily="2" charset="0"/>
                <a:cs typeface="Calibri"/>
              </a:rPr>
              <a:t>участника,</a:t>
            </a:r>
            <a:r>
              <a:rPr lang="ru-RU" sz="1800" kern="0" spc="250" dirty="0">
                <a:solidFill>
                  <a:srgbClr val="344863"/>
                </a:solidFill>
                <a:latin typeface="Sitka Banner" panose="02000505000000020004" pitchFamily="2" charset="0"/>
                <a:cs typeface="Calibri"/>
              </a:rPr>
              <a:t> </a:t>
            </a:r>
            <a:r>
              <a:rPr lang="ru-RU" sz="1800" kern="0" dirty="0">
                <a:solidFill>
                  <a:srgbClr val="344863"/>
                </a:solidFill>
                <a:latin typeface="Sitka Banner" panose="02000505000000020004" pitchFamily="2" charset="0"/>
                <a:cs typeface="Calibri"/>
              </a:rPr>
              <a:t>текст,</a:t>
            </a:r>
            <a:r>
              <a:rPr lang="ru-RU" sz="1800" kern="0" spc="254" dirty="0">
                <a:solidFill>
                  <a:srgbClr val="344863"/>
                </a:solidFill>
                <a:latin typeface="Sitka Banner" panose="02000505000000020004" pitchFamily="2" charset="0"/>
                <a:cs typeface="Calibri"/>
              </a:rPr>
              <a:t> </a:t>
            </a:r>
            <a:r>
              <a:rPr lang="ru-RU" sz="1800" kern="0" dirty="0">
                <a:solidFill>
                  <a:srgbClr val="344863"/>
                </a:solidFill>
                <a:latin typeface="Sitka Banner" panose="02000505000000020004" pitchFamily="2" charset="0"/>
                <a:cs typeface="Calibri"/>
              </a:rPr>
              <a:t>опубликованный</a:t>
            </a:r>
            <a:r>
              <a:rPr lang="ru-RU" sz="1800" kern="0" spc="250" dirty="0">
                <a:solidFill>
                  <a:srgbClr val="344863"/>
                </a:solidFill>
                <a:latin typeface="Sitka Banner" panose="02000505000000020004" pitchFamily="2" charset="0"/>
                <a:cs typeface="Calibri"/>
              </a:rPr>
              <a:t> </a:t>
            </a:r>
            <a:r>
              <a:rPr lang="ru-RU" sz="1800" kern="0" spc="-50" dirty="0">
                <a:solidFill>
                  <a:srgbClr val="344863"/>
                </a:solidFill>
                <a:latin typeface="Sitka Banner" panose="02000505000000020004" pitchFamily="2" charset="0"/>
                <a:cs typeface="Calibri"/>
              </a:rPr>
              <a:t>в </a:t>
            </a:r>
            <a:r>
              <a:rPr lang="ru-RU" sz="1800" kern="0" dirty="0">
                <a:solidFill>
                  <a:srgbClr val="344863"/>
                </a:solidFill>
                <a:latin typeface="Sitka Banner" panose="02000505000000020004" pitchFamily="2" charset="0"/>
                <a:cs typeface="Calibri"/>
              </a:rPr>
              <a:t>бумажном</a:t>
            </a:r>
            <a:r>
              <a:rPr lang="ru-RU" sz="1800" kern="0" spc="305" dirty="0">
                <a:solidFill>
                  <a:srgbClr val="344863"/>
                </a:solidFill>
                <a:latin typeface="Sitka Banner" panose="02000505000000020004" pitchFamily="2" charset="0"/>
                <a:cs typeface="Calibri"/>
              </a:rPr>
              <a:t> </a:t>
            </a:r>
            <a:r>
              <a:rPr lang="ru-RU" sz="1800" kern="0" dirty="0">
                <a:solidFill>
                  <a:srgbClr val="344863"/>
                </a:solidFill>
                <a:latin typeface="Sitka Banner" panose="02000505000000020004" pitchFamily="2" charset="0"/>
                <a:cs typeface="Calibri"/>
              </a:rPr>
              <a:t>и</a:t>
            </a:r>
            <a:r>
              <a:rPr lang="ru-RU" sz="1800" kern="0" spc="-35" dirty="0">
                <a:solidFill>
                  <a:srgbClr val="344863"/>
                </a:solidFill>
                <a:latin typeface="Sitka Banner" panose="02000505000000020004" pitchFamily="2" charset="0"/>
                <a:cs typeface="Calibri"/>
              </a:rPr>
              <a:t> </a:t>
            </a:r>
            <a:r>
              <a:rPr lang="ru-RU" sz="1800" kern="0" dirty="0">
                <a:solidFill>
                  <a:srgbClr val="344863"/>
                </a:solidFill>
                <a:latin typeface="Sitka Banner" panose="02000505000000020004" pitchFamily="2" charset="0"/>
                <a:cs typeface="Calibri"/>
              </a:rPr>
              <a:t>(или)</a:t>
            </a:r>
            <a:r>
              <a:rPr lang="ru-RU" sz="1800" kern="0" spc="-35" dirty="0">
                <a:solidFill>
                  <a:srgbClr val="344863"/>
                </a:solidFill>
                <a:latin typeface="Sitka Banner" panose="02000505000000020004" pitchFamily="2" charset="0"/>
                <a:cs typeface="Calibri"/>
              </a:rPr>
              <a:t> </a:t>
            </a:r>
            <a:r>
              <a:rPr lang="ru-RU" sz="1800" kern="0" spc="-10" dirty="0">
                <a:solidFill>
                  <a:srgbClr val="344863"/>
                </a:solidFill>
                <a:latin typeface="Sitka Banner" panose="02000505000000020004" pitchFamily="2" charset="0"/>
                <a:cs typeface="Calibri"/>
              </a:rPr>
              <a:t>электронном</a:t>
            </a:r>
            <a:r>
              <a:rPr lang="ru-RU" sz="1800" kern="0" spc="-25" dirty="0">
                <a:solidFill>
                  <a:srgbClr val="344863"/>
                </a:solidFill>
                <a:latin typeface="Sitka Banner" panose="02000505000000020004" pitchFamily="2" charset="0"/>
                <a:cs typeface="Calibri"/>
              </a:rPr>
              <a:t> </a:t>
            </a:r>
            <a:r>
              <a:rPr lang="ru-RU" sz="1800" kern="0" dirty="0">
                <a:solidFill>
                  <a:srgbClr val="344863"/>
                </a:solidFill>
                <a:latin typeface="Sitka Banner" panose="02000505000000020004" pitchFamily="2" charset="0"/>
                <a:cs typeface="Calibri"/>
              </a:rPr>
              <a:t>виде,</a:t>
            </a:r>
            <a:r>
              <a:rPr lang="ru-RU" sz="1800" kern="0" spc="-35" dirty="0">
                <a:solidFill>
                  <a:srgbClr val="344863"/>
                </a:solidFill>
                <a:latin typeface="Sitka Banner" panose="02000505000000020004" pitchFamily="2" charset="0"/>
                <a:cs typeface="Calibri"/>
              </a:rPr>
              <a:t> </a:t>
            </a:r>
            <a:r>
              <a:rPr lang="ru-RU" sz="1800" kern="0" dirty="0">
                <a:solidFill>
                  <a:srgbClr val="344863"/>
                </a:solidFill>
                <a:latin typeface="Sitka Banner" panose="02000505000000020004" pitchFamily="2" charset="0"/>
                <a:cs typeface="Calibri"/>
              </a:rPr>
              <a:t>и</a:t>
            </a:r>
            <a:r>
              <a:rPr lang="ru-RU" sz="1800" kern="0" spc="-35" dirty="0">
                <a:solidFill>
                  <a:srgbClr val="344863"/>
                </a:solidFill>
                <a:latin typeface="Sitka Banner" panose="02000505000000020004" pitchFamily="2" charset="0"/>
                <a:cs typeface="Calibri"/>
              </a:rPr>
              <a:t> </a:t>
            </a:r>
            <a:r>
              <a:rPr lang="ru-RU" sz="1800" kern="0" spc="-10" dirty="0">
                <a:solidFill>
                  <a:srgbClr val="344863"/>
                </a:solidFill>
                <a:latin typeface="Sitka Banner" panose="02000505000000020004" pitchFamily="2" charset="0"/>
                <a:cs typeface="Calibri"/>
              </a:rPr>
              <a:t>др.).</a:t>
            </a:r>
            <a:endParaRPr lang="ru-RU" sz="1800" kern="0" dirty="0">
              <a:solidFill>
                <a:sysClr val="windowText" lastClr="000000"/>
              </a:solidFill>
              <a:latin typeface="Sitka Banner" panose="02000505000000020004" pitchFamily="2" charset="0"/>
              <a:cs typeface="Calibri"/>
            </a:endParaRPr>
          </a:p>
          <a:p>
            <a:pPr marL="12700" marR="6985" lvl="0" algn="just" defTabSz="914400">
              <a:spcBef>
                <a:spcPts val="1920"/>
              </a:spcBef>
            </a:pPr>
            <a:r>
              <a:rPr lang="ru-RU" sz="1800" kern="0" dirty="0">
                <a:solidFill>
                  <a:srgbClr val="34486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Banner" panose="02000505000000020004" pitchFamily="2" charset="0"/>
                <a:cs typeface="Calibri"/>
              </a:rPr>
              <a:t>Допускается</a:t>
            </a:r>
            <a:r>
              <a:rPr lang="ru-RU" sz="1800" kern="0" spc="305" dirty="0">
                <a:solidFill>
                  <a:srgbClr val="34486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Banner" panose="02000505000000020004" pitchFamily="2" charset="0"/>
                <a:cs typeface="Calibri"/>
              </a:rPr>
              <a:t> </a:t>
            </a:r>
            <a:r>
              <a:rPr lang="ru-RU" sz="1800" kern="0" dirty="0">
                <a:solidFill>
                  <a:srgbClr val="34486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Banner" panose="02000505000000020004" pitchFamily="2" charset="0"/>
                <a:cs typeface="Calibri"/>
              </a:rPr>
              <a:t>прямое</a:t>
            </a:r>
            <a:r>
              <a:rPr lang="ru-RU" sz="1800" kern="0" spc="315" dirty="0">
                <a:solidFill>
                  <a:srgbClr val="34486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Banner" panose="02000505000000020004" pitchFamily="2" charset="0"/>
                <a:cs typeface="Calibri"/>
              </a:rPr>
              <a:t> </a:t>
            </a:r>
            <a:r>
              <a:rPr lang="ru-RU" sz="1800" kern="0" dirty="0">
                <a:solidFill>
                  <a:srgbClr val="34486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Banner" panose="02000505000000020004" pitchFamily="2" charset="0"/>
                <a:cs typeface="Calibri"/>
              </a:rPr>
              <a:t>или</a:t>
            </a:r>
            <a:r>
              <a:rPr lang="ru-RU" sz="1800" kern="0" spc="280" dirty="0">
                <a:solidFill>
                  <a:srgbClr val="34486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Banner" panose="02000505000000020004" pitchFamily="2" charset="0"/>
                <a:cs typeface="Calibri"/>
              </a:rPr>
              <a:t> </a:t>
            </a:r>
            <a:r>
              <a:rPr lang="ru-RU" sz="1800" kern="0" dirty="0">
                <a:solidFill>
                  <a:srgbClr val="34486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Banner" panose="02000505000000020004" pitchFamily="2" charset="0"/>
                <a:cs typeface="Calibri"/>
              </a:rPr>
              <a:t>косвенное</a:t>
            </a:r>
            <a:r>
              <a:rPr lang="ru-RU" sz="1800" kern="0" spc="295" dirty="0">
                <a:solidFill>
                  <a:srgbClr val="34486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Banner" panose="02000505000000020004" pitchFamily="2" charset="0"/>
                <a:cs typeface="Calibri"/>
              </a:rPr>
              <a:t> </a:t>
            </a:r>
            <a:r>
              <a:rPr lang="ru-RU" sz="1800" kern="0" dirty="0">
                <a:solidFill>
                  <a:srgbClr val="34486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Banner" panose="02000505000000020004" pitchFamily="2" charset="0"/>
                <a:cs typeface="Calibri"/>
              </a:rPr>
              <a:t>цитирование</a:t>
            </a:r>
            <a:r>
              <a:rPr lang="ru-RU" sz="1800" kern="0" spc="285" dirty="0">
                <a:solidFill>
                  <a:srgbClr val="34486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Banner" panose="02000505000000020004" pitchFamily="2" charset="0"/>
                <a:cs typeface="Calibri"/>
              </a:rPr>
              <a:t> </a:t>
            </a:r>
            <a:r>
              <a:rPr lang="ru-RU" sz="1800" kern="0" spc="-50" dirty="0">
                <a:solidFill>
                  <a:srgbClr val="344863"/>
                </a:solidFill>
                <a:latin typeface="Sitka Banner" panose="02000505000000020004" pitchFamily="2" charset="0"/>
                <a:cs typeface="Calibri"/>
              </a:rPr>
              <a:t>с </a:t>
            </a:r>
            <a:r>
              <a:rPr lang="ru-RU" sz="1800" kern="0" dirty="0">
                <a:solidFill>
                  <a:srgbClr val="344863"/>
                </a:solidFill>
                <a:latin typeface="Sitka Banner" panose="02000505000000020004" pitchFamily="2" charset="0"/>
                <a:cs typeface="Calibri"/>
              </a:rPr>
              <a:t>обязательной</a:t>
            </a:r>
            <a:r>
              <a:rPr lang="ru-RU" sz="1800" kern="0" spc="280" dirty="0">
                <a:solidFill>
                  <a:srgbClr val="344863"/>
                </a:solidFill>
                <a:latin typeface="Sitka Banner" panose="02000505000000020004" pitchFamily="2" charset="0"/>
                <a:cs typeface="Calibri"/>
              </a:rPr>
              <a:t> </a:t>
            </a:r>
            <a:r>
              <a:rPr lang="ru-RU" sz="1800" kern="0" dirty="0">
                <a:solidFill>
                  <a:srgbClr val="344863"/>
                </a:solidFill>
                <a:latin typeface="Sitka Banner" panose="02000505000000020004" pitchFamily="2" charset="0"/>
                <a:cs typeface="Calibri"/>
              </a:rPr>
              <a:t>ссылкой</a:t>
            </a:r>
            <a:r>
              <a:rPr lang="ru-RU" sz="1800" kern="0" spc="275" dirty="0">
                <a:solidFill>
                  <a:srgbClr val="344863"/>
                </a:solidFill>
                <a:latin typeface="Sitka Banner" panose="02000505000000020004" pitchFamily="2" charset="0"/>
                <a:cs typeface="Calibri"/>
              </a:rPr>
              <a:t> </a:t>
            </a:r>
            <a:r>
              <a:rPr lang="ru-RU" sz="1800" kern="0" dirty="0">
                <a:solidFill>
                  <a:srgbClr val="344863"/>
                </a:solidFill>
                <a:latin typeface="Sitka Banner" panose="02000505000000020004" pitchFamily="2" charset="0"/>
                <a:cs typeface="Calibri"/>
              </a:rPr>
              <a:t>на</a:t>
            </a:r>
            <a:r>
              <a:rPr lang="ru-RU" sz="1800" kern="0" spc="265" dirty="0">
                <a:solidFill>
                  <a:srgbClr val="344863"/>
                </a:solidFill>
                <a:latin typeface="Sitka Banner" panose="02000505000000020004" pitchFamily="2" charset="0"/>
                <a:cs typeface="Calibri"/>
              </a:rPr>
              <a:t> </a:t>
            </a:r>
            <a:r>
              <a:rPr lang="ru-RU" sz="1800" kern="0" dirty="0">
                <a:solidFill>
                  <a:srgbClr val="344863"/>
                </a:solidFill>
                <a:latin typeface="Sitka Banner" panose="02000505000000020004" pitchFamily="2" charset="0"/>
                <a:cs typeface="Calibri"/>
              </a:rPr>
              <a:t>источник</a:t>
            </a:r>
            <a:r>
              <a:rPr lang="ru-RU" sz="1800" kern="0" spc="-50" dirty="0">
                <a:solidFill>
                  <a:srgbClr val="344863"/>
                </a:solidFill>
                <a:latin typeface="Sitka Banner" panose="02000505000000020004" pitchFamily="2" charset="0"/>
                <a:cs typeface="Calibri"/>
              </a:rPr>
              <a:t> </a:t>
            </a:r>
            <a:r>
              <a:rPr lang="ru-RU" sz="1800" kern="0" dirty="0">
                <a:solidFill>
                  <a:srgbClr val="344863"/>
                </a:solidFill>
                <a:latin typeface="Sitka Banner" panose="02000505000000020004" pitchFamily="2" charset="0"/>
                <a:cs typeface="Calibri"/>
              </a:rPr>
              <a:t>(ссылка</a:t>
            </a:r>
            <a:r>
              <a:rPr lang="ru-RU" sz="1800" kern="0" spc="-50" dirty="0">
                <a:solidFill>
                  <a:srgbClr val="344863"/>
                </a:solidFill>
                <a:latin typeface="Sitka Banner" panose="02000505000000020004" pitchFamily="2" charset="0"/>
                <a:cs typeface="Calibri"/>
              </a:rPr>
              <a:t> </a:t>
            </a:r>
            <a:r>
              <a:rPr lang="ru-RU" sz="1800" kern="0" dirty="0">
                <a:solidFill>
                  <a:srgbClr val="344863"/>
                </a:solidFill>
                <a:latin typeface="Sitka Banner" panose="02000505000000020004" pitchFamily="2" charset="0"/>
                <a:cs typeface="Calibri"/>
              </a:rPr>
              <a:t>дается</a:t>
            </a:r>
            <a:r>
              <a:rPr lang="ru-RU" sz="1800" kern="0" spc="-30" dirty="0">
                <a:solidFill>
                  <a:srgbClr val="344863"/>
                </a:solidFill>
                <a:latin typeface="Sitka Banner" panose="02000505000000020004" pitchFamily="2" charset="0"/>
                <a:cs typeface="Calibri"/>
              </a:rPr>
              <a:t> </a:t>
            </a:r>
            <a:r>
              <a:rPr lang="ru-RU" sz="1800" kern="0" spc="-50" dirty="0">
                <a:solidFill>
                  <a:srgbClr val="344863"/>
                </a:solidFill>
                <a:latin typeface="Sitka Banner" panose="02000505000000020004" pitchFamily="2" charset="0"/>
                <a:cs typeface="Calibri"/>
              </a:rPr>
              <a:t>в </a:t>
            </a:r>
            <a:r>
              <a:rPr lang="ru-RU" sz="1800" kern="0" spc="-10" dirty="0">
                <a:solidFill>
                  <a:srgbClr val="344863"/>
                </a:solidFill>
                <a:latin typeface="Sitka Banner" panose="02000505000000020004" pitchFamily="2" charset="0"/>
                <a:cs typeface="Calibri"/>
              </a:rPr>
              <a:t>свободной</a:t>
            </a:r>
            <a:r>
              <a:rPr lang="ru-RU" sz="1800" kern="0" spc="-30" dirty="0">
                <a:solidFill>
                  <a:srgbClr val="344863"/>
                </a:solidFill>
                <a:latin typeface="Sitka Banner" panose="02000505000000020004" pitchFamily="2" charset="0"/>
                <a:cs typeface="Calibri"/>
              </a:rPr>
              <a:t> </a:t>
            </a:r>
            <a:r>
              <a:rPr lang="ru-RU" sz="1800" kern="0" dirty="0">
                <a:solidFill>
                  <a:srgbClr val="344863"/>
                </a:solidFill>
                <a:latin typeface="Sitka Banner" panose="02000505000000020004" pitchFamily="2" charset="0"/>
                <a:cs typeface="Calibri"/>
              </a:rPr>
              <a:t>форме).</a:t>
            </a:r>
            <a:r>
              <a:rPr lang="ru-RU" sz="1800" kern="0" spc="-10" dirty="0">
                <a:solidFill>
                  <a:srgbClr val="344863"/>
                </a:solidFill>
                <a:latin typeface="Sitka Banner" panose="02000505000000020004" pitchFamily="2" charset="0"/>
                <a:cs typeface="Calibri"/>
              </a:rPr>
              <a:t> </a:t>
            </a:r>
            <a:r>
              <a:rPr lang="ru-RU" sz="1800" kern="0" dirty="0">
                <a:solidFill>
                  <a:srgbClr val="C00000"/>
                </a:solidFill>
                <a:latin typeface="Sitka Banner" panose="02000505000000020004" pitchFamily="2" charset="0"/>
                <a:cs typeface="Calibri"/>
              </a:rPr>
              <a:t>Объем</a:t>
            </a:r>
            <a:r>
              <a:rPr lang="ru-RU" sz="1800" kern="0" spc="-20" dirty="0">
                <a:solidFill>
                  <a:srgbClr val="C00000"/>
                </a:solidFill>
                <a:latin typeface="Sitka Banner" panose="02000505000000020004" pitchFamily="2" charset="0"/>
                <a:cs typeface="Calibri"/>
              </a:rPr>
              <a:t> </a:t>
            </a:r>
            <a:r>
              <a:rPr lang="ru-RU" sz="1800" kern="0" spc="-10" dirty="0">
                <a:solidFill>
                  <a:srgbClr val="C00000"/>
                </a:solidFill>
                <a:latin typeface="Sitka Banner" panose="02000505000000020004" pitchFamily="2" charset="0"/>
                <a:cs typeface="Calibri"/>
              </a:rPr>
              <a:t>цитирования</a:t>
            </a:r>
            <a:r>
              <a:rPr lang="ru-RU" sz="1800" kern="0" spc="-55" dirty="0">
                <a:solidFill>
                  <a:srgbClr val="C00000"/>
                </a:solidFill>
                <a:latin typeface="Sitka Banner" panose="02000505000000020004" pitchFamily="2" charset="0"/>
                <a:cs typeface="Calibri"/>
              </a:rPr>
              <a:t> </a:t>
            </a:r>
            <a:r>
              <a:rPr lang="ru-RU" sz="1800" kern="0" dirty="0">
                <a:solidFill>
                  <a:srgbClr val="C00000"/>
                </a:solidFill>
                <a:latin typeface="Sitka Banner" panose="02000505000000020004" pitchFamily="2" charset="0"/>
                <a:cs typeface="Calibri"/>
              </a:rPr>
              <a:t>не</a:t>
            </a:r>
            <a:r>
              <a:rPr lang="ru-RU" sz="1800" kern="0" spc="-50" dirty="0">
                <a:solidFill>
                  <a:srgbClr val="C00000"/>
                </a:solidFill>
                <a:latin typeface="Sitka Banner" panose="02000505000000020004" pitchFamily="2" charset="0"/>
                <a:cs typeface="Calibri"/>
              </a:rPr>
              <a:t> </a:t>
            </a:r>
            <a:r>
              <a:rPr lang="ru-RU" sz="1800" kern="0" spc="-10" dirty="0" smtClean="0">
                <a:solidFill>
                  <a:srgbClr val="C00000"/>
                </a:solidFill>
                <a:latin typeface="Sitka Banner" panose="02000505000000020004" pitchFamily="2" charset="0"/>
                <a:cs typeface="Calibri"/>
              </a:rPr>
              <a:t>должен </a:t>
            </a:r>
            <a:r>
              <a:rPr lang="ru-RU" sz="1800" kern="0" dirty="0" smtClean="0">
                <a:solidFill>
                  <a:srgbClr val="C00000"/>
                </a:solidFill>
                <a:latin typeface="Sitka Banner" panose="02000505000000020004" pitchFamily="2" charset="0"/>
                <a:cs typeface="Calibri"/>
              </a:rPr>
              <a:t>превышать</a:t>
            </a:r>
            <a:r>
              <a:rPr lang="ru-RU" sz="1800" kern="0" spc="260" dirty="0" smtClean="0">
                <a:solidFill>
                  <a:srgbClr val="C00000"/>
                </a:solidFill>
                <a:latin typeface="Sitka Banner" panose="02000505000000020004" pitchFamily="2" charset="0"/>
                <a:cs typeface="Calibri"/>
              </a:rPr>
              <a:t> </a:t>
            </a:r>
            <a:r>
              <a:rPr lang="ru-RU" sz="1800" kern="0" dirty="0">
                <a:solidFill>
                  <a:srgbClr val="C00000"/>
                </a:solidFill>
                <a:latin typeface="Sitka Banner" panose="02000505000000020004" pitchFamily="2" charset="0"/>
                <a:cs typeface="Calibri"/>
              </a:rPr>
              <a:t>объем</a:t>
            </a:r>
            <a:r>
              <a:rPr lang="ru-RU" sz="1800" kern="0" spc="-5" dirty="0">
                <a:solidFill>
                  <a:srgbClr val="C00000"/>
                </a:solidFill>
                <a:latin typeface="Sitka Banner" panose="02000505000000020004" pitchFamily="2" charset="0"/>
                <a:cs typeface="Calibri"/>
              </a:rPr>
              <a:t> </a:t>
            </a:r>
            <a:r>
              <a:rPr lang="ru-RU" sz="1800" kern="0" spc="-10" dirty="0">
                <a:solidFill>
                  <a:srgbClr val="C00000"/>
                </a:solidFill>
                <a:latin typeface="Sitka Banner" panose="02000505000000020004" pitchFamily="2" charset="0"/>
                <a:cs typeface="Calibri"/>
              </a:rPr>
              <a:t>собственного</a:t>
            </a:r>
            <a:r>
              <a:rPr lang="ru-RU" sz="1800" kern="0" spc="-30" dirty="0">
                <a:solidFill>
                  <a:srgbClr val="C00000"/>
                </a:solidFill>
                <a:latin typeface="Sitka Banner" panose="02000505000000020004" pitchFamily="2" charset="0"/>
                <a:cs typeface="Calibri"/>
              </a:rPr>
              <a:t> </a:t>
            </a:r>
            <a:r>
              <a:rPr lang="ru-RU" sz="1800" kern="0" dirty="0">
                <a:solidFill>
                  <a:srgbClr val="C00000"/>
                </a:solidFill>
                <a:latin typeface="Sitka Banner" panose="02000505000000020004" pitchFamily="2" charset="0"/>
                <a:cs typeface="Calibri"/>
              </a:rPr>
              <a:t>текста</a:t>
            </a:r>
            <a:r>
              <a:rPr lang="ru-RU" sz="1800" kern="0" spc="-45" dirty="0">
                <a:solidFill>
                  <a:srgbClr val="C00000"/>
                </a:solidFill>
                <a:latin typeface="Sitka Banner" panose="02000505000000020004" pitchFamily="2" charset="0"/>
                <a:cs typeface="Calibri"/>
              </a:rPr>
              <a:t> </a:t>
            </a:r>
            <a:r>
              <a:rPr lang="ru-RU" sz="1800" kern="0" spc="-10" dirty="0">
                <a:solidFill>
                  <a:srgbClr val="C00000"/>
                </a:solidFill>
                <a:latin typeface="Sitka Banner" panose="02000505000000020004" pitchFamily="2" charset="0"/>
                <a:cs typeface="Calibri"/>
              </a:rPr>
              <a:t>участника </a:t>
            </a:r>
            <a:r>
              <a:rPr lang="ru-RU" sz="1800" kern="0" dirty="0">
                <a:solidFill>
                  <a:srgbClr val="C00000"/>
                </a:solidFill>
                <a:latin typeface="Sitka Banner" panose="02000505000000020004" pitchFamily="2" charset="0"/>
                <a:cs typeface="Calibri"/>
              </a:rPr>
              <a:t>(</a:t>
            </a:r>
            <a:r>
              <a:rPr lang="ru-RU" sz="1800" b="1" kern="0" dirty="0">
                <a:solidFill>
                  <a:srgbClr val="C00000"/>
                </a:solidFill>
                <a:latin typeface="Sitka Banner" panose="02000505000000020004" pitchFamily="2" charset="0"/>
                <a:cs typeface="Calibri"/>
              </a:rPr>
              <a:t>не</a:t>
            </a:r>
            <a:r>
              <a:rPr lang="ru-RU" sz="1800" b="1" kern="0" spc="-20" dirty="0">
                <a:solidFill>
                  <a:srgbClr val="C00000"/>
                </a:solidFill>
                <a:latin typeface="Sitka Banner" panose="02000505000000020004" pitchFamily="2" charset="0"/>
                <a:cs typeface="Calibri"/>
              </a:rPr>
              <a:t> </a:t>
            </a:r>
            <a:r>
              <a:rPr lang="ru-RU" sz="1800" b="1" kern="0" dirty="0">
                <a:solidFill>
                  <a:srgbClr val="C00000"/>
                </a:solidFill>
                <a:latin typeface="Sitka Banner" panose="02000505000000020004" pitchFamily="2" charset="0"/>
                <a:cs typeface="Calibri"/>
              </a:rPr>
              <a:t>более</a:t>
            </a:r>
            <a:r>
              <a:rPr lang="ru-RU" sz="1800" b="1" kern="0" spc="-30" dirty="0">
                <a:solidFill>
                  <a:srgbClr val="C00000"/>
                </a:solidFill>
                <a:latin typeface="Sitka Banner" panose="02000505000000020004" pitchFamily="2" charset="0"/>
                <a:cs typeface="Calibri"/>
              </a:rPr>
              <a:t> </a:t>
            </a:r>
            <a:r>
              <a:rPr lang="ru-RU" sz="1800" b="1" kern="0" dirty="0">
                <a:solidFill>
                  <a:srgbClr val="C00000"/>
                </a:solidFill>
                <a:latin typeface="Sitka Banner" panose="02000505000000020004" pitchFamily="2" charset="0"/>
                <a:cs typeface="Calibri"/>
              </a:rPr>
              <a:t>50%</a:t>
            </a:r>
            <a:r>
              <a:rPr lang="ru-RU" sz="1800" b="1" kern="0" spc="-15" dirty="0">
                <a:solidFill>
                  <a:srgbClr val="C00000"/>
                </a:solidFill>
                <a:latin typeface="Sitka Banner" panose="02000505000000020004" pitchFamily="2" charset="0"/>
                <a:cs typeface="Calibri"/>
              </a:rPr>
              <a:t> </a:t>
            </a:r>
            <a:r>
              <a:rPr lang="ru-RU" sz="1800" kern="0" dirty="0">
                <a:solidFill>
                  <a:srgbClr val="C00000"/>
                </a:solidFill>
                <a:latin typeface="Sitka Banner" panose="02000505000000020004" pitchFamily="2" charset="0"/>
                <a:cs typeface="Calibri"/>
              </a:rPr>
              <a:t>слов</a:t>
            </a:r>
            <a:r>
              <a:rPr lang="ru-RU" sz="1800" kern="0" spc="-20" dirty="0">
                <a:solidFill>
                  <a:srgbClr val="C00000"/>
                </a:solidFill>
                <a:latin typeface="Sitka Banner" panose="02000505000000020004" pitchFamily="2" charset="0"/>
                <a:cs typeface="Calibri"/>
              </a:rPr>
              <a:t> </a:t>
            </a:r>
            <a:r>
              <a:rPr lang="ru-RU" sz="1800" kern="0" dirty="0">
                <a:solidFill>
                  <a:srgbClr val="C00000"/>
                </a:solidFill>
                <a:latin typeface="Sitka Banner" panose="02000505000000020004" pitchFamily="2" charset="0"/>
                <a:cs typeface="Calibri"/>
              </a:rPr>
              <a:t>в</a:t>
            </a:r>
            <a:r>
              <a:rPr lang="ru-RU" sz="1800" kern="0" spc="-40" dirty="0">
                <a:solidFill>
                  <a:srgbClr val="C00000"/>
                </a:solidFill>
                <a:latin typeface="Sitka Banner" panose="02000505000000020004" pitchFamily="2" charset="0"/>
                <a:cs typeface="Calibri"/>
              </a:rPr>
              <a:t> </a:t>
            </a:r>
            <a:r>
              <a:rPr lang="ru-RU" sz="1800" kern="0" spc="-10" dirty="0">
                <a:solidFill>
                  <a:srgbClr val="C00000"/>
                </a:solidFill>
                <a:latin typeface="Sitka Banner" panose="02000505000000020004" pitchFamily="2" charset="0"/>
                <a:cs typeface="Calibri"/>
              </a:rPr>
              <a:t>сочинении).</a:t>
            </a:r>
            <a:endParaRPr lang="ru-RU" sz="1800" kern="0" dirty="0">
              <a:solidFill>
                <a:sysClr val="windowText" lastClr="000000"/>
              </a:solidFill>
              <a:latin typeface="Sitka Banner" panose="02000505000000020004" pitchFamily="2" charset="0"/>
              <a:cs typeface="Calibri"/>
            </a:endParaRPr>
          </a:p>
          <a:p>
            <a:endParaRPr lang="ru-RU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3131" y="69273"/>
            <a:ext cx="983625" cy="484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34"/>
            <a:ext cx="7056438" cy="37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096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" y="106680"/>
            <a:ext cx="6256019" cy="1024218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Sitka Heading" panose="02000505000000020004" pitchFamily="2" charset="0"/>
              </a:rPr>
              <a:t>Косвенные признаки несамостоятельности выполнения работы</a:t>
            </a:r>
            <a:endParaRPr lang="ru-RU" sz="2400" dirty="0">
              <a:latin typeface="Sitka Heading" panose="02000505000000020004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3843" y="1079256"/>
            <a:ext cx="4507332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190500" y="998220"/>
            <a:ext cx="6667500" cy="3223260"/>
          </a:xfrm>
        </p:spPr>
        <p:txBody>
          <a:bodyPr>
            <a:noAutofit/>
          </a:bodyPr>
          <a:lstStyle/>
          <a:p>
            <a:pPr marL="285750" indent="-285750">
              <a:lnSpc>
                <a:spcPts val="1900"/>
              </a:lnSpc>
              <a:spcBef>
                <a:spcPts val="0"/>
              </a:spcBef>
              <a:buFontTx/>
              <a:buChar char="-"/>
            </a:pPr>
            <a:r>
              <a:rPr lang="ru-RU" sz="1800" dirty="0" smtClean="0">
                <a:latin typeface="Sitka Banner" panose="02000505000000020004" pitchFamily="2" charset="0"/>
              </a:rPr>
              <a:t>Несоответствие сочинения теме;</a:t>
            </a:r>
          </a:p>
          <a:p>
            <a:pPr marL="285750" indent="-285750">
              <a:lnSpc>
                <a:spcPts val="1900"/>
              </a:lnSpc>
              <a:spcBef>
                <a:spcPts val="0"/>
              </a:spcBef>
              <a:buFontTx/>
              <a:buChar char="-"/>
            </a:pPr>
            <a:r>
              <a:rPr lang="ru-RU" sz="1800" dirty="0" smtClean="0">
                <a:latin typeface="Sitka Banner" panose="02000505000000020004" pitchFamily="2" charset="0"/>
              </a:rPr>
              <a:t>-воспроизведение по памяти объемных цитат и эпиграфов;</a:t>
            </a:r>
          </a:p>
          <a:p>
            <a:pPr marL="285750" indent="-285750">
              <a:lnSpc>
                <a:spcPts val="1900"/>
              </a:lnSpc>
              <a:spcBef>
                <a:spcPts val="0"/>
              </a:spcBef>
              <a:buFontTx/>
              <a:buChar char="-"/>
            </a:pPr>
            <a:r>
              <a:rPr lang="ru-RU" sz="1800" dirty="0" smtClean="0">
                <a:latin typeface="Sitka Banner" panose="02000505000000020004" pitchFamily="2" charset="0"/>
              </a:rPr>
              <a:t>- использование цитат ( в том числе объемных) и афоризмов, авторство которых принадлежит малоизвестным мыслителям и писателям;</a:t>
            </a:r>
          </a:p>
          <a:p>
            <a:pPr marL="285750" indent="-285750">
              <a:lnSpc>
                <a:spcPts val="1900"/>
              </a:lnSpc>
              <a:spcBef>
                <a:spcPts val="0"/>
              </a:spcBef>
              <a:buFontTx/>
              <a:buChar char="-"/>
            </a:pPr>
            <a:r>
              <a:rPr lang="ru-RU" sz="1800" dirty="0" smtClean="0">
                <a:latin typeface="Sitka Banner" panose="02000505000000020004" pitchFamily="2" charset="0"/>
              </a:rPr>
              <a:t>«кочующие» из работы в работу аргументы, многообразные повторы, тиражирование одних и тех же ошибок;</a:t>
            </a:r>
          </a:p>
          <a:p>
            <a:pPr marL="285750" indent="-285750">
              <a:lnSpc>
                <a:spcPts val="1900"/>
              </a:lnSpc>
              <a:spcBef>
                <a:spcPts val="0"/>
              </a:spcBef>
              <a:buFontTx/>
              <a:buChar char="-"/>
            </a:pPr>
            <a:r>
              <a:rPr lang="ru-RU" sz="1800" dirty="0" smtClean="0">
                <a:latin typeface="Sitka Banner" panose="02000505000000020004" pitchFamily="2" charset="0"/>
              </a:rPr>
              <a:t>Стилистически «гладкие» предложения и целые абзацы на фоне общего низкого качества текста;</a:t>
            </a:r>
          </a:p>
          <a:p>
            <a:pPr marL="285750" indent="-285750">
              <a:lnSpc>
                <a:spcPts val="1900"/>
              </a:lnSpc>
              <a:spcBef>
                <a:spcPts val="0"/>
              </a:spcBef>
              <a:buFontTx/>
              <a:buChar char="-"/>
            </a:pPr>
            <a:r>
              <a:rPr lang="ru-RU" sz="1800" dirty="0" smtClean="0">
                <a:latin typeface="Sitka Banner" panose="02000505000000020004" pitchFamily="2" charset="0"/>
              </a:rPr>
              <a:t>Привлечение дополнительных материалов (от готовых вступлений и заключений и узнаваемо повторяющихся аргументов до цитат из комментария к открытым направлениям тем);</a:t>
            </a:r>
          </a:p>
          <a:p>
            <a:pPr marL="285750" indent="-285750">
              <a:lnSpc>
                <a:spcPts val="1900"/>
              </a:lnSpc>
              <a:spcBef>
                <a:spcPts val="0"/>
              </a:spcBef>
              <a:buFontTx/>
              <a:buChar char="-"/>
            </a:pPr>
            <a:r>
              <a:rPr lang="ru-RU" sz="1800" dirty="0" smtClean="0">
                <a:latin typeface="Sitka Banner" panose="02000505000000020004" pitchFamily="2" charset="0"/>
              </a:rPr>
              <a:t>- заметные нарушения логики между самостоятельными и заимствованными текстовыми сегментами и др. </a:t>
            </a:r>
            <a:endParaRPr lang="ru-RU" sz="1800" dirty="0">
              <a:latin typeface="Sitka Banner" panose="02000505000000020004" pitchFamily="2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7649" y="49562"/>
            <a:ext cx="926071" cy="520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34"/>
            <a:ext cx="7056438" cy="37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338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7981" y="193964"/>
            <a:ext cx="5780577" cy="644236"/>
          </a:xfrm>
        </p:spPr>
        <p:txBody>
          <a:bodyPr>
            <a:normAutofit fontScale="90000"/>
          </a:bodyPr>
          <a:lstStyle/>
          <a:p>
            <a:pPr marL="12700" lvl="0" algn="ctr" defTabSz="914400">
              <a:lnSpc>
                <a:spcPts val="2735"/>
              </a:lnSpc>
              <a:spcBef>
                <a:spcPts val="100"/>
              </a:spcBef>
            </a:pPr>
            <a:r>
              <a:rPr lang="ru-RU" sz="2400" kern="0" spc="-20" dirty="0">
                <a:solidFill>
                  <a:srgbClr val="6678C2"/>
                </a:solidFill>
                <a:latin typeface="Sitka Subheading" panose="02000505000000020004" pitchFamily="2" charset="0"/>
                <a:cs typeface="Microsoft Sans Serif"/>
              </a:rPr>
              <a:t>Требование</a:t>
            </a:r>
            <a:r>
              <a:rPr lang="ru-RU" sz="2400" kern="0" spc="-95" dirty="0">
                <a:solidFill>
                  <a:srgbClr val="6678C2"/>
                </a:solidFill>
                <a:latin typeface="Sitka Subheading" panose="02000505000000020004" pitchFamily="2" charset="0"/>
                <a:cs typeface="Microsoft Sans Serif"/>
              </a:rPr>
              <a:t> </a:t>
            </a:r>
            <a:r>
              <a:rPr lang="ru-RU" sz="2400" kern="0" spc="30" dirty="0" smtClean="0">
                <a:solidFill>
                  <a:srgbClr val="6678C2"/>
                </a:solidFill>
                <a:latin typeface="Sitka Subheading" panose="02000505000000020004" pitchFamily="2" charset="0"/>
                <a:cs typeface="Microsoft Sans Serif"/>
              </a:rPr>
              <a:t>№2. </a:t>
            </a:r>
            <a:r>
              <a:rPr lang="ru-RU" sz="2400" kern="0" spc="-10" dirty="0" smtClean="0">
                <a:solidFill>
                  <a:srgbClr val="6678C2"/>
                </a:solidFill>
                <a:latin typeface="Sitka Subheading" panose="02000505000000020004" pitchFamily="2" charset="0"/>
                <a:cs typeface="Microsoft Sans Serif"/>
              </a:rPr>
              <a:t>«</a:t>
            </a:r>
            <a:r>
              <a:rPr lang="ru-RU" dirty="0">
                <a:solidFill>
                  <a:srgbClr val="6678C2"/>
                </a:solidFill>
                <a:latin typeface="Sitka Subheading" panose="02000505000000020004" pitchFamily="2" charset="0"/>
              </a:rPr>
              <a:t>Самостоятельность написания итогового сочинения (</a:t>
            </a:r>
            <a:r>
              <a:rPr lang="ru-RU" dirty="0" smtClean="0">
                <a:solidFill>
                  <a:srgbClr val="6678C2"/>
                </a:solidFill>
                <a:latin typeface="Sitka Subheading" panose="02000505000000020004" pitchFamily="2" charset="0"/>
              </a:rPr>
              <a:t>изложения</a:t>
            </a:r>
            <a:r>
              <a:rPr lang="ru-RU" sz="2400" kern="0" spc="-10" dirty="0" smtClean="0">
                <a:solidFill>
                  <a:srgbClr val="6678C2"/>
                </a:solidFill>
                <a:latin typeface="Sitka Subheading" panose="02000505000000020004" pitchFamily="2" charset="0"/>
                <a:cs typeface="Microsoft Sans Serif"/>
              </a:rPr>
              <a:t>)»</a:t>
            </a:r>
            <a:endParaRPr lang="ru-RU" sz="2400" kern="0" dirty="0">
              <a:solidFill>
                <a:srgbClr val="6678C2"/>
              </a:solidFill>
              <a:latin typeface="Sitka Subheading" panose="02000505000000020004" pitchFamily="2" charset="0"/>
              <a:cs typeface="Microsoft Sans Serif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277982" y="1650000"/>
            <a:ext cx="6425635" cy="294422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77982" y="1212273"/>
            <a:ext cx="6493347" cy="720436"/>
          </a:xfrm>
          <a:prstGeom prst="roundRect">
            <a:avLst/>
          </a:prstGeom>
          <a:solidFill>
            <a:schemeClr val="bg1">
              <a:lumMod val="9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softEdge rad="12700"/>
          </a:effectLst>
          <a:scene3d>
            <a:camera prst="obliqueTopRight"/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pc="-2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Эксперт</a:t>
            </a:r>
            <a:r>
              <a:rPr lang="ru-RU" spc="-95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pc="-1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выставляет</a:t>
            </a:r>
            <a:r>
              <a:rPr lang="ru-RU" spc="-10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b="1" spc="-25" dirty="0">
                <a:solidFill>
                  <a:srgbClr val="6678C2"/>
                </a:solidFill>
                <a:latin typeface="Sitka Banner" panose="02000505000000020004" pitchFamily="2" charset="0"/>
                <a:cs typeface="Microsoft Sans Serif"/>
              </a:rPr>
              <a:t>«незачёт»</a:t>
            </a:r>
            <a:r>
              <a:rPr lang="ru-RU" b="1" spc="-105" dirty="0">
                <a:solidFill>
                  <a:srgbClr val="6678C2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за</a:t>
            </a:r>
            <a:r>
              <a:rPr lang="ru-RU" spc="-85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pc="-1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невыполнение</a:t>
            </a:r>
            <a:r>
              <a:rPr lang="ru-RU" spc="-9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требования</a:t>
            </a:r>
            <a:r>
              <a:rPr lang="ru-RU" spc="-105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pc="165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№</a:t>
            </a:r>
            <a:r>
              <a:rPr lang="ru-RU" spc="-85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pc="-50" dirty="0" smtClean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2</a:t>
            </a:r>
            <a:endParaRPr lang="ru-RU" dirty="0">
              <a:solidFill>
                <a:sysClr val="windowText" lastClr="000000"/>
              </a:solidFill>
              <a:latin typeface="Sitka Banner" panose="02000505000000020004" pitchFamily="2" charset="0"/>
              <a:cs typeface="Microsoft Sans Serif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77983" y="2286001"/>
            <a:ext cx="6425634" cy="80356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В</a:t>
            </a:r>
            <a:r>
              <a:rPr lang="ru-RU" spc="-40" dirty="0" smtClean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pc="-50" dirty="0" smtClean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клетках</a:t>
            </a:r>
            <a:r>
              <a:rPr lang="ru-RU" spc="-45" dirty="0" smtClean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по</a:t>
            </a:r>
            <a:r>
              <a:rPr lang="ru-RU" spc="-45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dirty="0" smtClean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всем</a:t>
            </a:r>
            <a:r>
              <a:rPr lang="ru-RU" spc="-35" dirty="0" smtClean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pc="-25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критериям</a:t>
            </a:r>
            <a:r>
              <a:rPr lang="ru-RU" spc="-65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pc="-1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оценивания</a:t>
            </a:r>
            <a:r>
              <a:rPr lang="ru-RU" spc="-55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pc="-10" dirty="0" smtClean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выставляется </a:t>
            </a:r>
            <a:r>
              <a:rPr lang="ru-RU" b="1" spc="-10" dirty="0" smtClean="0">
                <a:solidFill>
                  <a:srgbClr val="6678C2"/>
                </a:solidFill>
                <a:latin typeface="Sitka Banner" panose="02000505000000020004" pitchFamily="2" charset="0"/>
                <a:cs typeface="Microsoft Sans Serif"/>
              </a:rPr>
              <a:t>«</a:t>
            </a:r>
            <a:r>
              <a:rPr lang="ru-RU" b="1" spc="-10" dirty="0">
                <a:solidFill>
                  <a:srgbClr val="6678C2"/>
                </a:solidFill>
                <a:latin typeface="Sitka Banner" panose="02000505000000020004" pitchFamily="2" charset="0"/>
                <a:cs typeface="Microsoft Sans Serif"/>
              </a:rPr>
              <a:t>незачёт»</a:t>
            </a:r>
            <a:endParaRPr lang="ru-RU" b="1" dirty="0">
              <a:solidFill>
                <a:srgbClr val="6678C2"/>
              </a:solidFill>
              <a:latin typeface="Sitka Banner" panose="02000505000000020004" pitchFamily="2" charset="0"/>
              <a:cs typeface="Microsoft Sans Serif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99577" y="3505200"/>
            <a:ext cx="6504040" cy="81741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В</a:t>
            </a:r>
            <a:r>
              <a:rPr lang="ru-RU" spc="-6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поле</a:t>
            </a:r>
            <a:r>
              <a:rPr lang="ru-RU" spc="-45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pc="-6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«Результат</a:t>
            </a:r>
            <a:r>
              <a:rPr lang="ru-RU" spc="-85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pc="-2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проверки</a:t>
            </a:r>
            <a:r>
              <a:rPr lang="ru-RU" spc="-8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pc="-1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сочинения</a:t>
            </a:r>
            <a:r>
              <a:rPr lang="ru-RU" spc="-7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pc="-2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(изложения)»</a:t>
            </a:r>
            <a:r>
              <a:rPr lang="ru-RU" spc="-55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ставится</a:t>
            </a:r>
            <a:r>
              <a:rPr lang="ru-RU" spc="-15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b="1" spc="-10" dirty="0">
                <a:solidFill>
                  <a:srgbClr val="6678C2"/>
                </a:solidFill>
                <a:latin typeface="Sitka Banner" panose="02000505000000020004" pitchFamily="2" charset="0"/>
                <a:cs typeface="Microsoft Sans Serif"/>
              </a:rPr>
              <a:t>«незачёт»</a:t>
            </a:r>
            <a:endParaRPr lang="ru-RU" b="1" dirty="0">
              <a:solidFill>
                <a:srgbClr val="6678C2"/>
              </a:solidFill>
              <a:latin typeface="Sitka Banner" panose="02000505000000020004" pitchFamily="2" charset="0"/>
              <a:cs typeface="Microsoft Sans Serif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854" y="55659"/>
            <a:ext cx="961412" cy="540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34"/>
            <a:ext cx="7056438" cy="37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416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6705" y="152400"/>
            <a:ext cx="6595876" cy="978498"/>
          </a:xfrm>
        </p:spPr>
        <p:txBody>
          <a:bodyPr>
            <a:noAutofit/>
          </a:bodyPr>
          <a:lstStyle/>
          <a:p>
            <a:r>
              <a:rPr lang="ru-RU" dirty="0">
                <a:latin typeface="Sitka Heading" panose="02000505000000020004" pitchFamily="2" charset="0"/>
              </a:rPr>
              <a:t>Требование №2.</a:t>
            </a:r>
            <a:br>
              <a:rPr lang="ru-RU" dirty="0">
                <a:latin typeface="Sitka Heading" panose="02000505000000020004" pitchFamily="2" charset="0"/>
              </a:rPr>
            </a:br>
            <a:r>
              <a:rPr lang="ru-RU" dirty="0">
                <a:latin typeface="Sitka Heading" panose="02000505000000020004" pitchFamily="2" charset="0"/>
              </a:rPr>
              <a:t>«Самостоятельность написания итогового сочинения (изложения)»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4883727" y="1704108"/>
            <a:ext cx="2051540" cy="1593273"/>
          </a:xfrm>
          <a:ln w="28575">
            <a:solidFill>
              <a:srgbClr val="0070C0"/>
            </a:solidFill>
          </a:ln>
        </p:spPr>
        <p:txBody>
          <a:bodyPr>
            <a:noAutofit/>
          </a:bodyPr>
          <a:lstStyle/>
          <a:p>
            <a:pPr>
              <a:lnSpc>
                <a:spcPts val="1700"/>
              </a:lnSpc>
              <a:spcBef>
                <a:spcPts val="0"/>
              </a:spcBef>
            </a:pPr>
            <a:r>
              <a:rPr lang="ru-RU" sz="1600" dirty="0">
                <a:latin typeface="Sitka Banner" panose="02000505000000020004" pitchFamily="2" charset="0"/>
              </a:rPr>
              <a:t>Если в сочинении НЕ ВЫПОЛНЕНО</a:t>
            </a:r>
          </a:p>
          <a:p>
            <a:pPr>
              <a:lnSpc>
                <a:spcPts val="1700"/>
              </a:lnSpc>
              <a:spcBef>
                <a:spcPts val="0"/>
              </a:spcBef>
            </a:pPr>
            <a:r>
              <a:rPr lang="ru-RU" sz="1600" dirty="0">
                <a:latin typeface="Sitka Banner" panose="02000505000000020004" pitchFamily="2" charset="0"/>
              </a:rPr>
              <a:t>требование № 2	–</a:t>
            </a:r>
          </a:p>
          <a:p>
            <a:pPr>
              <a:lnSpc>
                <a:spcPts val="1700"/>
              </a:lnSpc>
              <a:spcBef>
                <a:spcPts val="0"/>
              </a:spcBef>
            </a:pPr>
            <a:r>
              <a:rPr lang="ru-RU" sz="1600" dirty="0">
                <a:latin typeface="Sitka Banner" panose="02000505000000020004" pitchFamily="2" charset="0"/>
              </a:rPr>
              <a:t>по нему выставляется «незачёт» и</a:t>
            </a:r>
          </a:p>
          <a:p>
            <a:pPr>
              <a:lnSpc>
                <a:spcPts val="1700"/>
              </a:lnSpc>
              <a:spcBef>
                <a:spcPts val="0"/>
              </a:spcBef>
            </a:pPr>
            <a:r>
              <a:rPr lang="ru-RU" sz="1600" dirty="0">
                <a:latin typeface="Sitka Banner" panose="02000505000000020004" pitchFamily="2" charset="0"/>
              </a:rPr>
              <a:t>«незачёт» за всю работу в </a:t>
            </a:r>
            <a:r>
              <a:rPr lang="ru-RU" sz="1600" dirty="0" smtClean="0">
                <a:latin typeface="Sitka Banner" panose="02000505000000020004" pitchFamily="2" charset="0"/>
              </a:rPr>
              <a:t>целом</a:t>
            </a:r>
            <a:endParaRPr lang="ru-RU" sz="1600" dirty="0">
              <a:latin typeface="Sitka Banner" panose="02000505000000020004" pitchFamily="2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41" y="1130898"/>
            <a:ext cx="4732441" cy="299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302328" y="4124762"/>
            <a:ext cx="55002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6678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Banner" panose="02000505000000020004" pitchFamily="2" charset="0"/>
              </a:rPr>
              <a:t>Такие итоговые сочинения (изложения)</a:t>
            </a:r>
          </a:p>
          <a:p>
            <a:r>
              <a:rPr lang="ru-RU" dirty="0" smtClean="0">
                <a:solidFill>
                  <a:srgbClr val="6678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Banner" panose="02000505000000020004" pitchFamily="2" charset="0"/>
              </a:rPr>
              <a:t>не проверяются по критериям оценивания</a:t>
            </a:r>
            <a:endParaRPr lang="ru-RU" dirty="0">
              <a:solidFill>
                <a:srgbClr val="6678C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tka Banner" panose="02000505000000020004" pitchFamily="2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34"/>
            <a:ext cx="7056438" cy="37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854" y="55659"/>
            <a:ext cx="961412" cy="540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517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7982" y="402828"/>
            <a:ext cx="5823341" cy="728070"/>
          </a:xfrm>
        </p:spPr>
        <p:txBody>
          <a:bodyPr>
            <a:normAutofit fontScale="90000"/>
          </a:bodyPr>
          <a:lstStyle/>
          <a:p>
            <a:r>
              <a:rPr lang="ru-RU" sz="2400" kern="0" spc="-10" dirty="0">
                <a:solidFill>
                  <a:srgbClr val="0071FF"/>
                </a:solidFill>
                <a:latin typeface="Sitka Heading" panose="02000505000000020004" pitchFamily="2" charset="0"/>
                <a:cs typeface="Microsoft Sans Serif"/>
              </a:rPr>
              <a:t>Проверка</a:t>
            </a:r>
            <a:r>
              <a:rPr lang="ru-RU" sz="2400" kern="0" spc="-100" dirty="0">
                <a:solidFill>
                  <a:srgbClr val="0071FF"/>
                </a:solidFill>
                <a:latin typeface="Sitka Heading" panose="02000505000000020004" pitchFamily="2" charset="0"/>
                <a:cs typeface="Microsoft Sans Serif"/>
              </a:rPr>
              <a:t> </a:t>
            </a:r>
            <a:r>
              <a:rPr lang="ru-RU" sz="2400" kern="0" dirty="0">
                <a:solidFill>
                  <a:srgbClr val="0071FF"/>
                </a:solidFill>
                <a:latin typeface="Sitka Heading" panose="02000505000000020004" pitchFamily="2" charset="0"/>
                <a:cs typeface="Microsoft Sans Serif"/>
              </a:rPr>
              <a:t>и</a:t>
            </a:r>
            <a:r>
              <a:rPr lang="ru-RU" sz="2400" kern="0" spc="-85" dirty="0">
                <a:solidFill>
                  <a:srgbClr val="0071FF"/>
                </a:solidFill>
                <a:latin typeface="Sitka Heading" panose="02000505000000020004" pitchFamily="2" charset="0"/>
                <a:cs typeface="Microsoft Sans Serif"/>
              </a:rPr>
              <a:t> </a:t>
            </a:r>
            <a:r>
              <a:rPr lang="ru-RU" sz="2400" kern="0" spc="-10" dirty="0">
                <a:solidFill>
                  <a:srgbClr val="0071FF"/>
                </a:solidFill>
                <a:latin typeface="Sitka Heading" panose="02000505000000020004" pitchFamily="2" charset="0"/>
                <a:cs typeface="Microsoft Sans Serif"/>
              </a:rPr>
              <a:t>оценивание</a:t>
            </a:r>
            <a:r>
              <a:rPr lang="ru-RU" sz="2400" kern="0" spc="-80" dirty="0">
                <a:solidFill>
                  <a:srgbClr val="0071FF"/>
                </a:solidFill>
                <a:latin typeface="Sitka Heading" panose="02000505000000020004" pitchFamily="2" charset="0"/>
                <a:cs typeface="Microsoft Sans Serif"/>
              </a:rPr>
              <a:t> </a:t>
            </a:r>
            <a:r>
              <a:rPr lang="ru-RU" sz="2400" kern="0" spc="-25" dirty="0">
                <a:solidFill>
                  <a:srgbClr val="0071FF"/>
                </a:solidFill>
                <a:latin typeface="Sitka Heading" panose="02000505000000020004" pitchFamily="2" charset="0"/>
                <a:cs typeface="Microsoft Sans Serif"/>
              </a:rPr>
              <a:t>итогового</a:t>
            </a:r>
            <a:r>
              <a:rPr lang="ru-RU" sz="2400" kern="0" spc="-100" dirty="0">
                <a:solidFill>
                  <a:srgbClr val="0071FF"/>
                </a:solidFill>
                <a:latin typeface="Sitka Heading" panose="02000505000000020004" pitchFamily="2" charset="0"/>
                <a:cs typeface="Microsoft Sans Serif"/>
              </a:rPr>
              <a:t> </a:t>
            </a:r>
            <a:r>
              <a:rPr lang="ru-RU" sz="2400" kern="0" dirty="0">
                <a:solidFill>
                  <a:srgbClr val="0071FF"/>
                </a:solidFill>
                <a:latin typeface="Sitka Heading" panose="02000505000000020004" pitchFamily="2" charset="0"/>
                <a:cs typeface="Microsoft Sans Serif"/>
              </a:rPr>
              <a:t>сочинения</a:t>
            </a:r>
            <a:r>
              <a:rPr lang="ru-RU" sz="2400" kern="0" spc="-65" dirty="0">
                <a:solidFill>
                  <a:srgbClr val="0071FF"/>
                </a:solidFill>
                <a:latin typeface="Sitka Heading" panose="02000505000000020004" pitchFamily="2" charset="0"/>
                <a:cs typeface="Microsoft Sans Serif"/>
              </a:rPr>
              <a:t> </a:t>
            </a:r>
            <a:r>
              <a:rPr lang="ru-RU" sz="2400" kern="0" spc="-20" dirty="0">
                <a:solidFill>
                  <a:srgbClr val="0071FF"/>
                </a:solidFill>
                <a:latin typeface="Sitka Heading" panose="02000505000000020004" pitchFamily="2" charset="0"/>
                <a:cs typeface="Microsoft Sans Serif"/>
              </a:rPr>
              <a:t>(изложения)</a:t>
            </a:r>
            <a:r>
              <a:rPr lang="ru-RU" sz="2400" kern="0" spc="-90" dirty="0">
                <a:solidFill>
                  <a:srgbClr val="0071FF"/>
                </a:solidFill>
                <a:latin typeface="Sitka Heading" panose="02000505000000020004" pitchFamily="2" charset="0"/>
                <a:cs typeface="Microsoft Sans Serif"/>
              </a:rPr>
              <a:t> </a:t>
            </a:r>
            <a:r>
              <a:rPr lang="ru-RU" sz="2400" kern="0" spc="-10" dirty="0">
                <a:solidFill>
                  <a:srgbClr val="0071FF"/>
                </a:solidFill>
                <a:latin typeface="Sitka Heading" panose="02000505000000020004" pitchFamily="2" charset="0"/>
                <a:cs typeface="Microsoft Sans Serif"/>
              </a:rPr>
              <a:t>экспертами</a:t>
            </a:r>
            <a:endParaRPr lang="ru-RU" dirty="0">
              <a:latin typeface="Sitka Heading" panose="02000505000000020004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446342" y="976746"/>
            <a:ext cx="206704" cy="51566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12700" marR="146050">
              <a:lnSpc>
                <a:spcPct val="100000"/>
              </a:lnSpc>
              <a:spcBef>
                <a:spcPts val="100"/>
              </a:spcBef>
            </a:pPr>
            <a:r>
              <a:rPr lang="ru-RU" sz="1800" dirty="0">
                <a:latin typeface="Sitka Banner" panose="02000505000000020004" pitchFamily="2" charset="0"/>
                <a:cs typeface="Microsoft Sans Serif"/>
              </a:rPr>
              <a:t>После</a:t>
            </a:r>
            <a:r>
              <a:rPr lang="ru-RU" sz="1800" spc="-30" dirty="0"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800" spc="-20" dirty="0">
                <a:latin typeface="Sitka Banner" panose="02000505000000020004" pitchFamily="2" charset="0"/>
                <a:cs typeface="Microsoft Sans Serif"/>
              </a:rPr>
              <a:t>проверки</a:t>
            </a:r>
            <a:r>
              <a:rPr lang="ru-RU" sz="1800" spc="-55" dirty="0"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800" spc="-10" dirty="0">
                <a:latin typeface="Sitka Banner" panose="02000505000000020004" pitchFamily="2" charset="0"/>
                <a:cs typeface="Microsoft Sans Serif"/>
              </a:rPr>
              <a:t>установленных</a:t>
            </a:r>
            <a:r>
              <a:rPr lang="ru-RU" sz="1800" spc="25" dirty="0"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800" spc="-10" dirty="0">
                <a:solidFill>
                  <a:srgbClr val="6678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Banner" panose="02000505000000020004" pitchFamily="2" charset="0"/>
                <a:cs typeface="Microsoft Sans Serif"/>
              </a:rPr>
              <a:t>требований</a:t>
            </a:r>
            <a:r>
              <a:rPr lang="ru-RU" sz="1800" spc="-40" dirty="0">
                <a:solidFill>
                  <a:srgbClr val="6678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800" spc="70" dirty="0">
                <a:solidFill>
                  <a:srgbClr val="6678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Banner" panose="02000505000000020004" pitchFamily="2" charset="0"/>
                <a:cs typeface="Microsoft Sans Serif"/>
              </a:rPr>
              <a:t>№1</a:t>
            </a:r>
            <a:r>
              <a:rPr lang="ru-RU" sz="1800" spc="-30" dirty="0">
                <a:solidFill>
                  <a:srgbClr val="6678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800" dirty="0">
                <a:solidFill>
                  <a:srgbClr val="6678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Banner" panose="02000505000000020004" pitchFamily="2" charset="0"/>
                <a:cs typeface="Microsoft Sans Serif"/>
              </a:rPr>
              <a:t>и</a:t>
            </a:r>
            <a:r>
              <a:rPr lang="ru-RU" sz="1800" spc="-15" dirty="0">
                <a:solidFill>
                  <a:srgbClr val="6678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800" spc="70" dirty="0">
                <a:solidFill>
                  <a:srgbClr val="6678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Banner" panose="02000505000000020004" pitchFamily="2" charset="0"/>
                <a:cs typeface="Microsoft Sans Serif"/>
              </a:rPr>
              <a:t>№2</a:t>
            </a:r>
            <a:r>
              <a:rPr lang="ru-RU" sz="1800" spc="-15" dirty="0">
                <a:solidFill>
                  <a:srgbClr val="6678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800" spc="-10" dirty="0">
                <a:latin typeface="Sitka Banner" panose="02000505000000020004" pitchFamily="2" charset="0"/>
                <a:cs typeface="Microsoft Sans Serif"/>
              </a:rPr>
              <a:t>эксперты </a:t>
            </a:r>
            <a:r>
              <a:rPr lang="ru-RU" sz="1800" dirty="0">
                <a:latin typeface="Sitka Banner" panose="02000505000000020004" pitchFamily="2" charset="0"/>
                <a:cs typeface="Microsoft Sans Serif"/>
              </a:rPr>
              <a:t>приступают</a:t>
            </a:r>
            <a:r>
              <a:rPr lang="ru-RU" sz="1800" spc="-85" dirty="0"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800" dirty="0">
                <a:latin typeface="Sitka Banner" panose="02000505000000020004" pitchFamily="2" charset="0"/>
                <a:cs typeface="Microsoft Sans Serif"/>
              </a:rPr>
              <a:t>к</a:t>
            </a:r>
            <a:r>
              <a:rPr lang="ru-RU" sz="1800" spc="-95" dirty="0"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800" spc="-25" dirty="0">
                <a:latin typeface="Sitka Banner" panose="02000505000000020004" pitchFamily="2" charset="0"/>
                <a:cs typeface="Microsoft Sans Serif"/>
              </a:rPr>
              <a:t>проверке</a:t>
            </a:r>
            <a:r>
              <a:rPr lang="ru-RU" sz="1800" spc="-114" dirty="0"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800" dirty="0">
                <a:latin typeface="Sitka Banner" panose="02000505000000020004" pitchFamily="2" charset="0"/>
                <a:cs typeface="Microsoft Sans Serif"/>
              </a:rPr>
              <a:t>сочинения</a:t>
            </a:r>
            <a:r>
              <a:rPr lang="ru-RU" sz="1800" spc="-85" dirty="0"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800" spc="-20" dirty="0">
                <a:latin typeface="Sitka Banner" panose="02000505000000020004" pitchFamily="2" charset="0"/>
                <a:cs typeface="Microsoft Sans Serif"/>
              </a:rPr>
              <a:t>(изложения)</a:t>
            </a:r>
            <a:r>
              <a:rPr lang="ru-RU" sz="1800" spc="-110" dirty="0"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800" dirty="0">
                <a:latin typeface="Sitka Banner" panose="02000505000000020004" pitchFamily="2" charset="0"/>
                <a:cs typeface="Microsoft Sans Serif"/>
              </a:rPr>
              <a:t>по</a:t>
            </a:r>
            <a:r>
              <a:rPr lang="ru-RU" sz="1800" spc="-100" dirty="0"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800" spc="-10" dirty="0">
                <a:latin typeface="Sitka Banner" panose="02000505000000020004" pitchFamily="2" charset="0"/>
                <a:cs typeface="Microsoft Sans Serif"/>
              </a:rPr>
              <a:t>критериям оценивания</a:t>
            </a:r>
            <a:endParaRPr lang="ru-RU" sz="1800" dirty="0">
              <a:latin typeface="Sitka Banner" panose="02000505000000020004" pitchFamily="2" charset="0"/>
              <a:cs typeface="Microsoft Sans Serif"/>
            </a:endParaRPr>
          </a:p>
          <a:p>
            <a:pPr marR="1907539" algn="ctr">
              <a:lnSpc>
                <a:spcPct val="100000"/>
              </a:lnSpc>
              <a:spcBef>
                <a:spcPts val="5"/>
              </a:spcBef>
            </a:pPr>
            <a:r>
              <a:rPr lang="ru-RU" sz="1800" spc="-20" dirty="0" smtClean="0">
                <a:latin typeface="Sitka Banner" panose="02000505000000020004" pitchFamily="2" charset="0"/>
                <a:cs typeface="Microsoft Sans Serif"/>
              </a:rPr>
              <a:t>               ИЛИ</a:t>
            </a:r>
            <a:r>
              <a:rPr lang="ru-RU" sz="1800" spc="-20" dirty="0">
                <a:latin typeface="Sitka Banner" panose="02000505000000020004" pitchFamily="2" charset="0"/>
                <a:cs typeface="Microsoft Sans Serif"/>
              </a:rPr>
              <a:t>,</a:t>
            </a:r>
            <a:endParaRPr lang="ru-RU" sz="1800" dirty="0">
              <a:latin typeface="Sitka Banner" panose="02000505000000020004" pitchFamily="2" charset="0"/>
              <a:cs typeface="Microsoft Sans Serif"/>
            </a:endParaRPr>
          </a:p>
          <a:p>
            <a:pPr marL="12700" marR="5080">
              <a:lnSpc>
                <a:spcPct val="100000"/>
              </a:lnSpc>
            </a:pPr>
            <a:r>
              <a:rPr lang="ru-RU" sz="1800" dirty="0">
                <a:latin typeface="Sitka Banner" panose="02000505000000020004" pitchFamily="2" charset="0"/>
                <a:cs typeface="Microsoft Sans Serif"/>
              </a:rPr>
              <a:t>не</a:t>
            </a:r>
            <a:r>
              <a:rPr lang="ru-RU" sz="1800" spc="-60" dirty="0"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800" dirty="0">
                <a:latin typeface="Sitka Banner" panose="02000505000000020004" pitchFamily="2" charset="0"/>
                <a:cs typeface="Microsoft Sans Serif"/>
              </a:rPr>
              <a:t>приступая</a:t>
            </a:r>
            <a:r>
              <a:rPr lang="ru-RU" sz="1800" spc="-60" dirty="0"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800" dirty="0">
                <a:latin typeface="Sitka Banner" panose="02000505000000020004" pitchFamily="2" charset="0"/>
                <a:cs typeface="Microsoft Sans Serif"/>
              </a:rPr>
              <a:t>к</a:t>
            </a:r>
            <a:r>
              <a:rPr lang="ru-RU" sz="1800" spc="-75" dirty="0"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800" spc="-20" dirty="0">
                <a:latin typeface="Sitka Banner" panose="02000505000000020004" pitchFamily="2" charset="0"/>
                <a:cs typeface="Microsoft Sans Serif"/>
              </a:rPr>
              <a:t>проверке</a:t>
            </a:r>
            <a:r>
              <a:rPr lang="ru-RU" sz="1800" spc="-95" dirty="0"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800" spc="-25" dirty="0">
                <a:latin typeface="Sitka Banner" panose="02000505000000020004" pitchFamily="2" charset="0"/>
                <a:cs typeface="Microsoft Sans Serif"/>
              </a:rPr>
              <a:t>итогового</a:t>
            </a:r>
            <a:r>
              <a:rPr lang="ru-RU" sz="1800" spc="-75" dirty="0"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800" spc="-10" dirty="0">
                <a:latin typeface="Sitka Banner" panose="02000505000000020004" pitchFamily="2" charset="0"/>
                <a:cs typeface="Microsoft Sans Serif"/>
              </a:rPr>
              <a:t>сочинения</a:t>
            </a:r>
            <a:r>
              <a:rPr lang="ru-RU" sz="1800" spc="-85" dirty="0"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800" spc="-25" dirty="0">
                <a:latin typeface="Sitka Banner" panose="02000505000000020004" pitchFamily="2" charset="0"/>
                <a:cs typeface="Microsoft Sans Serif"/>
              </a:rPr>
              <a:t>(изложения)</a:t>
            </a:r>
            <a:r>
              <a:rPr lang="ru-RU" sz="1800" spc="-85" dirty="0"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800" spc="-25" dirty="0">
                <a:latin typeface="Sitka Banner" panose="02000505000000020004" pitchFamily="2" charset="0"/>
                <a:cs typeface="Microsoft Sans Serif"/>
              </a:rPr>
              <a:t>по критериям</a:t>
            </a:r>
            <a:r>
              <a:rPr lang="ru-RU" sz="1800" spc="-95" dirty="0"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800" spc="-10" dirty="0">
                <a:latin typeface="Sitka Banner" panose="02000505000000020004" pitchFamily="2" charset="0"/>
                <a:cs typeface="Microsoft Sans Serif"/>
              </a:rPr>
              <a:t>оценивания,</a:t>
            </a:r>
            <a:r>
              <a:rPr lang="ru-RU" sz="1800" spc="-90" dirty="0"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800" spc="-10" dirty="0">
                <a:latin typeface="Sitka Banner" panose="02000505000000020004" pitchFamily="2" charset="0"/>
                <a:cs typeface="Microsoft Sans Serif"/>
              </a:rPr>
              <a:t>выставляют</a:t>
            </a:r>
            <a:r>
              <a:rPr lang="ru-RU" sz="1800" spc="-75" dirty="0"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800" spc="-25" dirty="0">
                <a:latin typeface="Sitka Banner" panose="02000505000000020004" pitchFamily="2" charset="0"/>
                <a:cs typeface="Microsoft Sans Serif"/>
              </a:rPr>
              <a:t>«незачёт»</a:t>
            </a:r>
            <a:r>
              <a:rPr lang="ru-RU" sz="1800" spc="-90" dirty="0"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800" dirty="0">
                <a:latin typeface="Sitka Banner" panose="02000505000000020004" pitchFamily="2" charset="0"/>
                <a:cs typeface="Microsoft Sans Serif"/>
              </a:rPr>
              <a:t>по</a:t>
            </a:r>
            <a:r>
              <a:rPr lang="ru-RU" sz="1800" spc="-55" dirty="0"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800" dirty="0">
                <a:latin typeface="Sitka Banner" panose="02000505000000020004" pitchFamily="2" charset="0"/>
                <a:cs typeface="Microsoft Sans Serif"/>
              </a:rPr>
              <a:t>всей</a:t>
            </a:r>
            <a:r>
              <a:rPr lang="ru-RU" sz="1800" spc="-75" dirty="0"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800" dirty="0">
                <a:latin typeface="Sitka Banner" panose="02000505000000020004" pitchFamily="2" charset="0"/>
                <a:cs typeface="Microsoft Sans Serif"/>
              </a:rPr>
              <a:t>работе</a:t>
            </a:r>
            <a:r>
              <a:rPr lang="ru-RU" sz="1800" spc="-90" dirty="0"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800" spc="-50" dirty="0">
                <a:latin typeface="Sitka Banner" panose="02000505000000020004" pitchFamily="2" charset="0"/>
                <a:cs typeface="Microsoft Sans Serif"/>
              </a:rPr>
              <a:t>в </a:t>
            </a:r>
            <a:r>
              <a:rPr lang="ru-RU" sz="1800" spc="-10" dirty="0">
                <a:latin typeface="Sitka Banner" panose="02000505000000020004" pitchFamily="2" charset="0"/>
                <a:cs typeface="Microsoft Sans Serif"/>
              </a:rPr>
              <a:t>целом</a:t>
            </a:r>
            <a:r>
              <a:rPr lang="ru-RU" sz="1800" spc="-80" dirty="0"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800" dirty="0">
                <a:latin typeface="Sitka Banner" panose="02000505000000020004" pitchFamily="2" charset="0"/>
                <a:cs typeface="Microsoft Sans Serif"/>
              </a:rPr>
              <a:t>в</a:t>
            </a:r>
            <a:r>
              <a:rPr lang="ru-RU" sz="1800" spc="-70" dirty="0"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800" dirty="0">
                <a:latin typeface="Sitka Banner" panose="02000505000000020004" pitchFamily="2" charset="0"/>
                <a:cs typeface="Microsoft Sans Serif"/>
              </a:rPr>
              <a:t>случае</a:t>
            </a:r>
            <a:r>
              <a:rPr lang="ru-RU" sz="1800" spc="-55" dirty="0"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800" spc="-10" dirty="0">
                <a:latin typeface="Sitka Banner" panose="02000505000000020004" pitchFamily="2" charset="0"/>
                <a:cs typeface="Microsoft Sans Serif"/>
              </a:rPr>
              <a:t>несоблюдения</a:t>
            </a:r>
            <a:r>
              <a:rPr lang="ru-RU" sz="1800" spc="-50" dirty="0"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800" dirty="0">
                <a:latin typeface="Sitka Banner" panose="02000505000000020004" pitchFamily="2" charset="0"/>
                <a:cs typeface="Microsoft Sans Serif"/>
              </a:rPr>
              <a:t>хотя</a:t>
            </a:r>
            <a:r>
              <a:rPr lang="ru-RU" sz="1800" spc="-60" dirty="0"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800" dirty="0">
                <a:latin typeface="Sitka Banner" panose="02000505000000020004" pitchFamily="2" charset="0"/>
                <a:cs typeface="Microsoft Sans Serif"/>
              </a:rPr>
              <a:t>бы</a:t>
            </a:r>
            <a:r>
              <a:rPr lang="ru-RU" sz="1800" spc="-65" dirty="0"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800" spc="-10" dirty="0">
                <a:latin typeface="Sitka Banner" panose="02000505000000020004" pitchFamily="2" charset="0"/>
                <a:cs typeface="Microsoft Sans Serif"/>
              </a:rPr>
              <a:t>одного</a:t>
            </a:r>
            <a:r>
              <a:rPr lang="ru-RU" sz="1800" spc="-75" dirty="0"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800" dirty="0">
                <a:latin typeface="Sitka Banner" panose="02000505000000020004" pitchFamily="2" charset="0"/>
                <a:cs typeface="Microsoft Sans Serif"/>
              </a:rPr>
              <a:t>из</a:t>
            </a:r>
            <a:r>
              <a:rPr lang="ru-RU" sz="1800" spc="-80" dirty="0"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800" spc="-10" dirty="0">
                <a:latin typeface="Sitka Banner" panose="02000505000000020004" pitchFamily="2" charset="0"/>
                <a:cs typeface="Microsoft Sans Serif"/>
              </a:rPr>
              <a:t>установленных требований</a:t>
            </a:r>
            <a:endParaRPr lang="ru-RU" sz="1800" dirty="0">
              <a:latin typeface="Sitka Banner" panose="02000505000000020004" pitchFamily="2" charset="0"/>
              <a:cs typeface="Microsoft Sans Serif"/>
            </a:endParaRPr>
          </a:p>
          <a:p>
            <a:endParaRPr lang="ru-RU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758" y="0"/>
            <a:ext cx="976497" cy="548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34"/>
            <a:ext cx="7056438" cy="37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309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3236" y="152400"/>
            <a:ext cx="6026727" cy="978498"/>
          </a:xfrm>
        </p:spPr>
        <p:txBody>
          <a:bodyPr>
            <a:normAutofit/>
          </a:bodyPr>
          <a:lstStyle/>
          <a:p>
            <a:r>
              <a:rPr lang="ru-RU" kern="0" spc="-10" dirty="0">
                <a:solidFill>
                  <a:srgbClr val="0071FF"/>
                </a:solidFill>
                <a:latin typeface="Sitka Subheading" panose="02000505000000020004" pitchFamily="2" charset="0"/>
                <a:cs typeface="Microsoft Sans Serif"/>
              </a:rPr>
              <a:t>Проверка</a:t>
            </a:r>
            <a:r>
              <a:rPr lang="ru-RU" kern="0" spc="-120" dirty="0">
                <a:solidFill>
                  <a:srgbClr val="0071FF"/>
                </a:solidFill>
                <a:latin typeface="Sitka Subheading" panose="02000505000000020004" pitchFamily="2" charset="0"/>
                <a:cs typeface="Microsoft Sans Serif"/>
              </a:rPr>
              <a:t> </a:t>
            </a:r>
            <a:r>
              <a:rPr lang="ru-RU" kern="0" dirty="0">
                <a:solidFill>
                  <a:srgbClr val="0071FF"/>
                </a:solidFill>
                <a:latin typeface="Sitka Subheading" panose="02000505000000020004" pitchFamily="2" charset="0"/>
                <a:cs typeface="Microsoft Sans Serif"/>
              </a:rPr>
              <a:t>по</a:t>
            </a:r>
            <a:r>
              <a:rPr lang="ru-RU" kern="0" spc="-75" dirty="0">
                <a:solidFill>
                  <a:srgbClr val="0071FF"/>
                </a:solidFill>
                <a:latin typeface="Sitka Subheading" panose="02000505000000020004" pitchFamily="2" charset="0"/>
                <a:cs typeface="Microsoft Sans Serif"/>
              </a:rPr>
              <a:t> </a:t>
            </a:r>
            <a:r>
              <a:rPr lang="ru-RU" kern="0" spc="-10" dirty="0">
                <a:solidFill>
                  <a:srgbClr val="0071FF"/>
                </a:solidFill>
                <a:latin typeface="Sitka Subheading" panose="02000505000000020004" pitchFamily="2" charset="0"/>
                <a:cs typeface="Microsoft Sans Serif"/>
              </a:rPr>
              <a:t>требованиям</a:t>
            </a:r>
            <a:r>
              <a:rPr lang="ru-RU" kern="0" spc="-114" dirty="0">
                <a:solidFill>
                  <a:srgbClr val="0071FF"/>
                </a:solidFill>
                <a:latin typeface="Sitka Subheading" panose="02000505000000020004" pitchFamily="2" charset="0"/>
                <a:cs typeface="Microsoft Sans Serif"/>
              </a:rPr>
              <a:t> </a:t>
            </a:r>
            <a:r>
              <a:rPr lang="ru-RU" kern="0" dirty="0">
                <a:solidFill>
                  <a:srgbClr val="0071FF"/>
                </a:solidFill>
                <a:latin typeface="Sitka Subheading" panose="02000505000000020004" pitchFamily="2" charset="0"/>
                <a:cs typeface="Microsoft Sans Serif"/>
              </a:rPr>
              <a:t>к</a:t>
            </a:r>
            <a:r>
              <a:rPr lang="ru-RU" kern="0" spc="-95" dirty="0">
                <a:solidFill>
                  <a:srgbClr val="0071FF"/>
                </a:solidFill>
                <a:latin typeface="Sitka Subheading" panose="02000505000000020004" pitchFamily="2" charset="0"/>
                <a:cs typeface="Microsoft Sans Serif"/>
              </a:rPr>
              <a:t> </a:t>
            </a:r>
            <a:r>
              <a:rPr lang="ru-RU" kern="0" spc="-25" dirty="0">
                <a:solidFill>
                  <a:srgbClr val="0071FF"/>
                </a:solidFill>
                <a:latin typeface="Sitka Subheading" panose="02000505000000020004" pitchFamily="2" charset="0"/>
                <a:cs typeface="Microsoft Sans Serif"/>
              </a:rPr>
              <a:t>критериям</a:t>
            </a:r>
            <a:r>
              <a:rPr lang="ru-RU" kern="0" spc="-114" dirty="0">
                <a:solidFill>
                  <a:srgbClr val="0071FF"/>
                </a:solidFill>
                <a:latin typeface="Sitka Subheading" panose="02000505000000020004" pitchFamily="2" charset="0"/>
                <a:cs typeface="Microsoft Sans Serif"/>
              </a:rPr>
              <a:t> </a:t>
            </a:r>
            <a:r>
              <a:rPr lang="ru-RU" kern="0" spc="-10" dirty="0">
                <a:solidFill>
                  <a:srgbClr val="0071FF"/>
                </a:solidFill>
                <a:latin typeface="Sitka Subheading" panose="02000505000000020004" pitchFamily="2" charset="0"/>
                <a:cs typeface="Microsoft Sans Serif"/>
              </a:rPr>
              <a:t>оценивания</a:t>
            </a:r>
            <a:endParaRPr lang="ru-RU" dirty="0">
              <a:latin typeface="Sitka Subheading" panose="02000505000000020004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6364" y="942109"/>
            <a:ext cx="6525491" cy="713509"/>
          </a:xfrm>
          <a:ln w="28575">
            <a:solidFill>
              <a:srgbClr val="6678C2"/>
            </a:solidFill>
          </a:ln>
        </p:spPr>
        <p:txBody>
          <a:bodyPr>
            <a:noAutofit/>
          </a:bodyPr>
          <a:lstStyle/>
          <a:p>
            <a:r>
              <a:rPr lang="ru-RU" sz="1800" dirty="0">
                <a:latin typeface="Sitka Banner" panose="02000505000000020004" pitchFamily="2" charset="0"/>
              </a:rPr>
              <a:t>Если по требованию № 1 и требованию № 2 «зачёт», то итоговое сочинение (изложение) </a:t>
            </a:r>
            <a:r>
              <a:rPr lang="ru-RU" sz="1800" dirty="0" smtClean="0">
                <a:latin typeface="Sitka Banner" panose="02000505000000020004" pitchFamily="2" charset="0"/>
              </a:rPr>
              <a:t>далее проверяется по критериям</a:t>
            </a:r>
            <a:endParaRPr lang="ru-RU" sz="1800" dirty="0">
              <a:latin typeface="Sitka Banner" panose="02000505000000020004" pitchFamily="2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434494" y="2514600"/>
            <a:ext cx="6269122" cy="207962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34"/>
            <a:ext cx="7056438" cy="37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816" y="1941799"/>
            <a:ext cx="5026747" cy="2714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3131" y="69273"/>
            <a:ext cx="983625" cy="484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2048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0520" y="152400"/>
            <a:ext cx="5516879" cy="978498"/>
          </a:xfrm>
        </p:spPr>
        <p:txBody>
          <a:bodyPr>
            <a:noAutofit/>
          </a:bodyPr>
          <a:lstStyle/>
          <a:p>
            <a:pPr lvl="0" algn="ctr">
              <a:spcAft>
                <a:spcPts val="0"/>
              </a:spcAft>
              <a:buSzPts val="1100"/>
              <a:tabLst>
                <a:tab pos="1005840" algn="l"/>
              </a:tabLst>
            </a:pPr>
            <a:r>
              <a:rPr lang="ru-RU" sz="2400" b="1" dirty="0">
                <a:latin typeface="Sitka Banner" panose="02000505000000020004" pitchFamily="2" charset="0"/>
                <a:ea typeface="Times New Roman"/>
              </a:rPr>
              <a:t>Динамика</a:t>
            </a:r>
            <a:r>
              <a:rPr lang="ru-RU" sz="2400" b="1" spc="-20" dirty="0">
                <a:latin typeface="Sitka Banner" panose="02000505000000020004" pitchFamily="2" charset="0"/>
                <a:ea typeface="Times New Roman"/>
              </a:rPr>
              <a:t> </a:t>
            </a:r>
            <a:r>
              <a:rPr lang="ru-RU" sz="2400" b="1" dirty="0">
                <a:latin typeface="Sitka Banner" panose="02000505000000020004" pitchFamily="2" charset="0"/>
                <a:ea typeface="Times New Roman"/>
              </a:rPr>
              <a:t>результатов</a:t>
            </a:r>
            <a:r>
              <a:rPr lang="ru-RU" sz="2400" b="1" spc="-15" dirty="0">
                <a:latin typeface="Sitka Banner" panose="02000505000000020004" pitchFamily="2" charset="0"/>
                <a:ea typeface="Times New Roman"/>
              </a:rPr>
              <a:t> </a:t>
            </a:r>
            <a:r>
              <a:rPr lang="ru-RU" sz="2400" b="1" dirty="0">
                <a:latin typeface="Sitka Banner" panose="02000505000000020004" pitchFamily="2" charset="0"/>
                <a:ea typeface="Times New Roman"/>
              </a:rPr>
              <a:t>итогового</a:t>
            </a:r>
            <a:r>
              <a:rPr lang="ru-RU" sz="2400" b="1" spc="-15" dirty="0">
                <a:latin typeface="Sitka Banner" panose="02000505000000020004" pitchFamily="2" charset="0"/>
                <a:ea typeface="Times New Roman"/>
              </a:rPr>
              <a:t> </a:t>
            </a:r>
            <a:r>
              <a:rPr lang="ru-RU" sz="2400" b="1" dirty="0">
                <a:latin typeface="Sitka Banner" panose="02000505000000020004" pitchFamily="2" charset="0"/>
                <a:ea typeface="Times New Roman"/>
              </a:rPr>
              <a:t>сочинения</a:t>
            </a:r>
            <a:r>
              <a:rPr lang="ru-RU" sz="2400" b="1" spc="-25" dirty="0">
                <a:latin typeface="Sitka Banner" panose="02000505000000020004" pitchFamily="2" charset="0"/>
                <a:ea typeface="Times New Roman"/>
              </a:rPr>
              <a:t> </a:t>
            </a:r>
            <a:r>
              <a:rPr lang="ru-RU" sz="2400" b="1" dirty="0">
                <a:latin typeface="Sitka Banner" panose="02000505000000020004" pitchFamily="2" charset="0"/>
                <a:ea typeface="Times New Roman"/>
              </a:rPr>
              <a:t>за</a:t>
            </a:r>
            <a:r>
              <a:rPr lang="ru-RU" sz="2400" b="1" spc="-15" dirty="0">
                <a:latin typeface="Sitka Banner" panose="02000505000000020004" pitchFamily="2" charset="0"/>
                <a:ea typeface="Times New Roman"/>
              </a:rPr>
              <a:t> </a:t>
            </a:r>
            <a:r>
              <a:rPr lang="ru-RU" sz="2400" b="1" dirty="0">
                <a:latin typeface="Sitka Banner" panose="02000505000000020004" pitchFamily="2" charset="0"/>
                <a:ea typeface="Times New Roman"/>
              </a:rPr>
              <a:t>последние</a:t>
            </a:r>
            <a:r>
              <a:rPr lang="ru-RU" sz="2400" b="1" spc="-20" dirty="0">
                <a:latin typeface="Sitka Banner" panose="02000505000000020004" pitchFamily="2" charset="0"/>
                <a:ea typeface="Times New Roman"/>
              </a:rPr>
              <a:t> </a:t>
            </a:r>
            <a:r>
              <a:rPr lang="ru-RU" sz="2400" b="1" dirty="0">
                <a:latin typeface="Sitka Banner" panose="02000505000000020004" pitchFamily="2" charset="0"/>
                <a:ea typeface="Times New Roman"/>
              </a:rPr>
              <a:t>3</a:t>
            </a:r>
            <a:r>
              <a:rPr lang="ru-RU" sz="2400" b="1" spc="-15" dirty="0">
                <a:latin typeface="Sitka Banner" panose="02000505000000020004" pitchFamily="2" charset="0"/>
                <a:ea typeface="Times New Roman"/>
              </a:rPr>
              <a:t> </a:t>
            </a:r>
            <a:r>
              <a:rPr lang="ru-RU" sz="2400" b="1" spc="-20" dirty="0">
                <a:latin typeface="Sitka Banner" panose="02000505000000020004" pitchFamily="2" charset="0"/>
                <a:ea typeface="Times New Roman"/>
              </a:rPr>
              <a:t>года</a:t>
            </a:r>
            <a:r>
              <a:rPr lang="ru-RU" sz="2400" b="1" dirty="0">
                <a:latin typeface="Sitka Banner" panose="02000505000000020004" pitchFamily="2" charset="0"/>
                <a:ea typeface="Times New Roman"/>
              </a:rPr>
              <a:t/>
            </a:r>
            <a:br>
              <a:rPr lang="ru-RU" sz="2400" b="1" dirty="0">
                <a:latin typeface="Sitka Banner" panose="02000505000000020004" pitchFamily="2" charset="0"/>
                <a:ea typeface="Times New Roman"/>
              </a:rPr>
            </a:br>
            <a:endParaRPr lang="ru-RU" sz="2400" dirty="0">
              <a:latin typeface="Sitka Banner" panose="02000505000000020004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3843" y="1079256"/>
            <a:ext cx="4507332" cy="51642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693420" y="3901440"/>
            <a:ext cx="6010196" cy="692786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4632911"/>
              </p:ext>
            </p:extLst>
          </p:nvPr>
        </p:nvGraphicFramePr>
        <p:xfrm>
          <a:off x="228601" y="1554479"/>
          <a:ext cx="6475412" cy="2987359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181718"/>
                <a:gridCol w="647081"/>
                <a:gridCol w="1016941"/>
                <a:gridCol w="811859"/>
                <a:gridCol w="992855"/>
                <a:gridCol w="805465"/>
                <a:gridCol w="1019493"/>
              </a:tblGrid>
              <a:tr h="320041">
                <a:tc rowSpan="2">
                  <a:txBody>
                    <a:bodyPr/>
                    <a:lstStyle/>
                    <a:p>
                      <a:pPr marL="69850" algn="l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spc="-1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Результат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6985" marR="254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spc="-1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2021/2022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6985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(основной</a:t>
                      </a:r>
                      <a:r>
                        <a:rPr lang="ru-RU" sz="1400" b="1" spc="-1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период)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7620" marR="3175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spc="-1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2022/2023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762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(основной</a:t>
                      </a:r>
                      <a:r>
                        <a:rPr lang="ru-RU" sz="1400" b="1" spc="-1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период)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6985" marR="254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spc="-1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2023/2024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6985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(основной</a:t>
                      </a:r>
                      <a:r>
                        <a:rPr lang="ru-RU" sz="1400" b="1" spc="-1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период)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267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065" algn="l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6350" marR="1905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spc="-2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чел.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r>
                        <a:rPr lang="ru-RU" sz="1400" b="1" spc="-75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от</a:t>
                      </a:r>
                      <a:r>
                        <a:rPr lang="ru-RU" sz="1400" b="1" spc="-75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общего </a:t>
                      </a:r>
                      <a:r>
                        <a:rPr lang="ru-RU" sz="1400" b="1" spc="-1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числа участников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065" algn="l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6350" marR="1905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spc="-2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чел.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marR="635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r>
                        <a:rPr lang="ru-RU" sz="1400" b="1" spc="-75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от</a:t>
                      </a:r>
                      <a:r>
                        <a:rPr lang="ru-RU" sz="1400" b="1" spc="-75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общего </a:t>
                      </a:r>
                      <a:r>
                        <a:rPr lang="ru-RU" sz="1400" b="1" spc="-1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числа участников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065" algn="l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6350" marR="1905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spc="-2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чел.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r>
                        <a:rPr lang="ru-RU" sz="1400" b="1" spc="-75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от</a:t>
                      </a:r>
                      <a:r>
                        <a:rPr lang="ru-RU" sz="1400" b="1" spc="-75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общего </a:t>
                      </a:r>
                      <a:r>
                        <a:rPr lang="ru-RU" sz="1400" b="1" spc="-1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числа участников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3177">
                <a:tc>
                  <a:txBody>
                    <a:bodyPr/>
                    <a:lstStyle/>
                    <a:p>
                      <a:pPr marL="69850" algn="l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Получили за сочинение</a:t>
                      </a:r>
                      <a:r>
                        <a:rPr lang="ru-RU" sz="1600" spc="-75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оценку</a:t>
                      </a:r>
                    </a:p>
                    <a:p>
                      <a:pPr marL="69850" algn="l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spc="-1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«зачет»</a:t>
                      </a:r>
                      <a:endParaRPr lang="ru-RU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spc="-1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35364</a:t>
                      </a:r>
                      <a:endParaRPr lang="ru-RU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marR="24130" algn="ctr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spc="-1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99,91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spc="-1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34229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spc="-1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98,73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spc="-1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33195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255" marR="2540" algn="ctr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spc="-1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99,13</a:t>
                      </a:r>
                      <a:endParaRPr lang="ru-RU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3177">
                <a:tc>
                  <a:txBody>
                    <a:bodyPr/>
                    <a:lstStyle/>
                    <a:p>
                      <a:pPr marL="69850" algn="l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Получили за сочинение</a:t>
                      </a:r>
                      <a:r>
                        <a:rPr lang="ru-RU" sz="1600" spc="-75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оценку</a:t>
                      </a:r>
                    </a:p>
                    <a:p>
                      <a:pPr marL="69850" algn="l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spc="-1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«незачет»</a:t>
                      </a:r>
                      <a:endParaRPr lang="ru-RU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spc="-25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31</a:t>
                      </a:r>
                      <a:endParaRPr lang="ru-RU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marR="24130" algn="ctr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spc="-2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0,09</a:t>
                      </a:r>
                      <a:endParaRPr lang="ru-RU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spc="-25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445</a:t>
                      </a:r>
                      <a:endParaRPr lang="ru-RU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spc="-25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1,3</a:t>
                      </a:r>
                      <a:endParaRPr lang="ru-RU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spc="-25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291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255" marR="2540" algn="ctr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spc="-2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0,86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6" name="Group 8"/>
          <p:cNvGrpSpPr>
            <a:grpSpLocks/>
          </p:cNvGrpSpPr>
          <p:nvPr/>
        </p:nvGrpSpPr>
        <p:grpSpPr>
          <a:xfrm>
            <a:off x="7004050" y="4756150"/>
            <a:ext cx="17463" cy="31750"/>
            <a:chOff x="0" y="0"/>
            <a:chExt cx="18415" cy="32384"/>
          </a:xfrm>
        </p:grpSpPr>
        <p:sp>
          <p:nvSpPr>
            <p:cNvPr id="7" name="Graphic 9"/>
            <p:cNvSpPr/>
            <p:nvPr/>
          </p:nvSpPr>
          <p:spPr>
            <a:xfrm>
              <a:off x="0" y="0"/>
              <a:ext cx="18415" cy="32384"/>
            </a:xfrm>
            <a:custGeom>
              <a:avLst/>
              <a:gdLst/>
              <a:ahLst/>
              <a:cxnLst/>
              <a:rect l="l" t="t" r="r" b="b"/>
              <a:pathLst>
                <a:path w="18415" h="32384">
                  <a:moveTo>
                    <a:pt x="16974" y="14909"/>
                  </a:moveTo>
                  <a:lnTo>
                    <a:pt x="9309" y="14909"/>
                  </a:lnTo>
                  <a:lnTo>
                    <a:pt x="0" y="28257"/>
                  </a:lnTo>
                  <a:lnTo>
                    <a:pt x="368" y="30276"/>
                  </a:lnTo>
                  <a:lnTo>
                    <a:pt x="3302" y="32321"/>
                  </a:lnTo>
                  <a:lnTo>
                    <a:pt x="5308" y="31953"/>
                  </a:lnTo>
                  <a:lnTo>
                    <a:pt x="14693" y="18503"/>
                  </a:lnTo>
                  <a:lnTo>
                    <a:pt x="16974" y="14909"/>
                  </a:lnTo>
                  <a:close/>
                </a:path>
                <a:path w="18415" h="32384">
                  <a:moveTo>
                    <a:pt x="11347" y="11691"/>
                  </a:moveTo>
                  <a:lnTo>
                    <a:pt x="9268" y="14968"/>
                  </a:lnTo>
                  <a:lnTo>
                    <a:pt x="16974" y="14909"/>
                  </a:lnTo>
                  <a:lnTo>
                    <a:pt x="17208" y="14541"/>
                  </a:lnTo>
                  <a:lnTo>
                    <a:pt x="17703" y="13157"/>
                  </a:lnTo>
                  <a:lnTo>
                    <a:pt x="17781" y="12445"/>
                  </a:lnTo>
                  <a:lnTo>
                    <a:pt x="11264" y="12445"/>
                  </a:lnTo>
                  <a:lnTo>
                    <a:pt x="11347" y="11691"/>
                  </a:lnTo>
                  <a:close/>
                </a:path>
                <a:path w="18415" h="32384">
                  <a:moveTo>
                    <a:pt x="11747" y="11061"/>
                  </a:moveTo>
                  <a:lnTo>
                    <a:pt x="11347" y="11691"/>
                  </a:lnTo>
                  <a:lnTo>
                    <a:pt x="11264" y="12445"/>
                  </a:lnTo>
                  <a:lnTo>
                    <a:pt x="11747" y="11061"/>
                  </a:lnTo>
                  <a:close/>
                </a:path>
                <a:path w="18415" h="32384">
                  <a:moveTo>
                    <a:pt x="17933" y="11061"/>
                  </a:moveTo>
                  <a:lnTo>
                    <a:pt x="11747" y="11061"/>
                  </a:lnTo>
                  <a:lnTo>
                    <a:pt x="11264" y="12445"/>
                  </a:lnTo>
                  <a:lnTo>
                    <a:pt x="17781" y="12445"/>
                  </a:lnTo>
                  <a:lnTo>
                    <a:pt x="17933" y="11061"/>
                  </a:lnTo>
                  <a:close/>
                </a:path>
                <a:path w="18415" h="32384">
                  <a:moveTo>
                    <a:pt x="18067" y="9207"/>
                  </a:moveTo>
                  <a:lnTo>
                    <a:pt x="11620" y="9207"/>
                  </a:lnTo>
                  <a:lnTo>
                    <a:pt x="11607" y="9499"/>
                  </a:lnTo>
                  <a:lnTo>
                    <a:pt x="11542" y="9918"/>
                  </a:lnTo>
                  <a:lnTo>
                    <a:pt x="11347" y="11691"/>
                  </a:lnTo>
                  <a:lnTo>
                    <a:pt x="11747" y="11061"/>
                  </a:lnTo>
                  <a:lnTo>
                    <a:pt x="17933" y="11061"/>
                  </a:lnTo>
                  <a:lnTo>
                    <a:pt x="18059" y="9918"/>
                  </a:lnTo>
                  <a:lnTo>
                    <a:pt x="18067" y="9207"/>
                  </a:lnTo>
                  <a:close/>
                </a:path>
                <a:path w="18415" h="32384">
                  <a:moveTo>
                    <a:pt x="11610" y="9294"/>
                  </a:moveTo>
                  <a:lnTo>
                    <a:pt x="11588" y="9499"/>
                  </a:lnTo>
                  <a:lnTo>
                    <a:pt x="11610" y="9294"/>
                  </a:lnTo>
                  <a:close/>
                </a:path>
                <a:path w="18415" h="32384">
                  <a:moveTo>
                    <a:pt x="16497" y="0"/>
                  </a:moveTo>
                  <a:lnTo>
                    <a:pt x="13182" y="0"/>
                  </a:lnTo>
                  <a:lnTo>
                    <a:pt x="11823" y="1320"/>
                  </a:lnTo>
                  <a:lnTo>
                    <a:pt x="11658" y="6222"/>
                  </a:lnTo>
                  <a:lnTo>
                    <a:pt x="11610" y="9294"/>
                  </a:lnTo>
                  <a:lnTo>
                    <a:pt x="18067" y="9207"/>
                  </a:lnTo>
                  <a:lnTo>
                    <a:pt x="18020" y="6222"/>
                  </a:lnTo>
                  <a:lnTo>
                    <a:pt x="17856" y="1320"/>
                  </a:lnTo>
                  <a:lnTo>
                    <a:pt x="1649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</p:grpSp>
      <p:grpSp>
        <p:nvGrpSpPr>
          <p:cNvPr id="8" name="Group 4"/>
          <p:cNvGrpSpPr>
            <a:grpSpLocks/>
          </p:cNvGrpSpPr>
          <p:nvPr/>
        </p:nvGrpSpPr>
        <p:grpSpPr>
          <a:xfrm>
            <a:off x="7156450" y="4256088"/>
            <a:ext cx="7938" cy="14287"/>
            <a:chOff x="0" y="0"/>
            <a:chExt cx="8255" cy="14604"/>
          </a:xfrm>
        </p:grpSpPr>
        <p:sp>
          <p:nvSpPr>
            <p:cNvPr id="9" name="Graphic 5"/>
            <p:cNvSpPr/>
            <p:nvPr/>
          </p:nvSpPr>
          <p:spPr>
            <a:xfrm>
              <a:off x="0" y="0"/>
              <a:ext cx="8255" cy="14604"/>
            </a:xfrm>
            <a:custGeom>
              <a:avLst/>
              <a:gdLst/>
              <a:ahLst/>
              <a:cxnLst/>
              <a:rect l="l" t="t" r="r" b="b"/>
              <a:pathLst>
                <a:path w="8255" h="14604">
                  <a:moveTo>
                    <a:pt x="3073" y="0"/>
                  </a:moveTo>
                  <a:lnTo>
                    <a:pt x="1968" y="190"/>
                  </a:lnTo>
                  <a:lnTo>
                    <a:pt x="368" y="1562"/>
                  </a:lnTo>
                  <a:lnTo>
                    <a:pt x="0" y="2616"/>
                  </a:lnTo>
                  <a:lnTo>
                    <a:pt x="190" y="3644"/>
                  </a:lnTo>
                  <a:lnTo>
                    <a:pt x="1968" y="13119"/>
                  </a:lnTo>
                  <a:lnTo>
                    <a:pt x="3467" y="14147"/>
                  </a:lnTo>
                  <a:lnTo>
                    <a:pt x="6591" y="13576"/>
                  </a:lnTo>
                  <a:lnTo>
                    <a:pt x="7632" y="12090"/>
                  </a:lnTo>
                  <a:lnTo>
                    <a:pt x="5765" y="1562"/>
                  </a:lnTo>
                  <a:lnTo>
                    <a:pt x="5054" y="711"/>
                  </a:lnTo>
                  <a:lnTo>
                    <a:pt x="307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</p:grpSp>
      <p:grpSp>
        <p:nvGrpSpPr>
          <p:cNvPr id="10" name="Group 2"/>
          <p:cNvGrpSpPr>
            <a:grpSpLocks/>
          </p:cNvGrpSpPr>
          <p:nvPr/>
        </p:nvGrpSpPr>
        <p:grpSpPr>
          <a:xfrm>
            <a:off x="5456238" y="4256088"/>
            <a:ext cx="7937" cy="14287"/>
            <a:chOff x="0" y="0"/>
            <a:chExt cx="8255" cy="14604"/>
          </a:xfrm>
        </p:grpSpPr>
        <p:sp>
          <p:nvSpPr>
            <p:cNvPr id="11" name="Graphic 3"/>
            <p:cNvSpPr/>
            <p:nvPr/>
          </p:nvSpPr>
          <p:spPr>
            <a:xfrm>
              <a:off x="0" y="0"/>
              <a:ext cx="8255" cy="14604"/>
            </a:xfrm>
            <a:custGeom>
              <a:avLst/>
              <a:gdLst/>
              <a:ahLst/>
              <a:cxnLst/>
              <a:rect l="l" t="t" r="r" b="b"/>
              <a:pathLst>
                <a:path w="8255" h="14604">
                  <a:moveTo>
                    <a:pt x="3073" y="0"/>
                  </a:moveTo>
                  <a:lnTo>
                    <a:pt x="1968" y="190"/>
                  </a:lnTo>
                  <a:lnTo>
                    <a:pt x="368" y="1562"/>
                  </a:lnTo>
                  <a:lnTo>
                    <a:pt x="0" y="2616"/>
                  </a:lnTo>
                  <a:lnTo>
                    <a:pt x="190" y="3644"/>
                  </a:lnTo>
                  <a:lnTo>
                    <a:pt x="1968" y="13119"/>
                  </a:lnTo>
                  <a:lnTo>
                    <a:pt x="3467" y="14147"/>
                  </a:lnTo>
                  <a:lnTo>
                    <a:pt x="6591" y="13576"/>
                  </a:lnTo>
                  <a:lnTo>
                    <a:pt x="7632" y="12090"/>
                  </a:lnTo>
                  <a:lnTo>
                    <a:pt x="5765" y="1562"/>
                  </a:lnTo>
                  <a:lnTo>
                    <a:pt x="5054" y="711"/>
                  </a:lnTo>
                  <a:lnTo>
                    <a:pt x="307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</p:grpSp>
      <p:grpSp>
        <p:nvGrpSpPr>
          <p:cNvPr id="12" name="Group 6"/>
          <p:cNvGrpSpPr>
            <a:grpSpLocks/>
          </p:cNvGrpSpPr>
          <p:nvPr/>
        </p:nvGrpSpPr>
        <p:grpSpPr>
          <a:xfrm>
            <a:off x="5302250" y="4756150"/>
            <a:ext cx="19050" cy="31750"/>
            <a:chOff x="0" y="0"/>
            <a:chExt cx="18415" cy="32384"/>
          </a:xfrm>
        </p:grpSpPr>
        <p:sp>
          <p:nvSpPr>
            <p:cNvPr id="13" name="Graphic 7"/>
            <p:cNvSpPr/>
            <p:nvPr/>
          </p:nvSpPr>
          <p:spPr>
            <a:xfrm>
              <a:off x="0" y="0"/>
              <a:ext cx="18415" cy="32384"/>
            </a:xfrm>
            <a:custGeom>
              <a:avLst/>
              <a:gdLst/>
              <a:ahLst/>
              <a:cxnLst/>
              <a:rect l="l" t="t" r="r" b="b"/>
              <a:pathLst>
                <a:path w="18415" h="32384">
                  <a:moveTo>
                    <a:pt x="16974" y="14909"/>
                  </a:moveTo>
                  <a:lnTo>
                    <a:pt x="9309" y="14909"/>
                  </a:lnTo>
                  <a:lnTo>
                    <a:pt x="0" y="28257"/>
                  </a:lnTo>
                  <a:lnTo>
                    <a:pt x="368" y="30276"/>
                  </a:lnTo>
                  <a:lnTo>
                    <a:pt x="3302" y="32321"/>
                  </a:lnTo>
                  <a:lnTo>
                    <a:pt x="5308" y="31953"/>
                  </a:lnTo>
                  <a:lnTo>
                    <a:pt x="14693" y="18503"/>
                  </a:lnTo>
                  <a:lnTo>
                    <a:pt x="16974" y="14909"/>
                  </a:lnTo>
                  <a:close/>
                </a:path>
                <a:path w="18415" h="32384">
                  <a:moveTo>
                    <a:pt x="11347" y="11691"/>
                  </a:moveTo>
                  <a:lnTo>
                    <a:pt x="9268" y="14968"/>
                  </a:lnTo>
                  <a:lnTo>
                    <a:pt x="16974" y="14909"/>
                  </a:lnTo>
                  <a:lnTo>
                    <a:pt x="17208" y="14541"/>
                  </a:lnTo>
                  <a:lnTo>
                    <a:pt x="17703" y="13157"/>
                  </a:lnTo>
                  <a:lnTo>
                    <a:pt x="17781" y="12445"/>
                  </a:lnTo>
                  <a:lnTo>
                    <a:pt x="11264" y="12445"/>
                  </a:lnTo>
                  <a:lnTo>
                    <a:pt x="11347" y="11691"/>
                  </a:lnTo>
                  <a:close/>
                </a:path>
                <a:path w="18415" h="32384">
                  <a:moveTo>
                    <a:pt x="11747" y="11061"/>
                  </a:moveTo>
                  <a:lnTo>
                    <a:pt x="11347" y="11691"/>
                  </a:lnTo>
                  <a:lnTo>
                    <a:pt x="11264" y="12445"/>
                  </a:lnTo>
                  <a:lnTo>
                    <a:pt x="11747" y="11061"/>
                  </a:lnTo>
                  <a:close/>
                </a:path>
                <a:path w="18415" h="32384">
                  <a:moveTo>
                    <a:pt x="17933" y="11061"/>
                  </a:moveTo>
                  <a:lnTo>
                    <a:pt x="11747" y="11061"/>
                  </a:lnTo>
                  <a:lnTo>
                    <a:pt x="11264" y="12445"/>
                  </a:lnTo>
                  <a:lnTo>
                    <a:pt x="17781" y="12445"/>
                  </a:lnTo>
                  <a:lnTo>
                    <a:pt x="17933" y="11061"/>
                  </a:lnTo>
                  <a:close/>
                </a:path>
                <a:path w="18415" h="32384">
                  <a:moveTo>
                    <a:pt x="18067" y="9207"/>
                  </a:moveTo>
                  <a:lnTo>
                    <a:pt x="11620" y="9207"/>
                  </a:lnTo>
                  <a:lnTo>
                    <a:pt x="11607" y="9499"/>
                  </a:lnTo>
                  <a:lnTo>
                    <a:pt x="11542" y="9918"/>
                  </a:lnTo>
                  <a:lnTo>
                    <a:pt x="11347" y="11691"/>
                  </a:lnTo>
                  <a:lnTo>
                    <a:pt x="11747" y="11061"/>
                  </a:lnTo>
                  <a:lnTo>
                    <a:pt x="17933" y="11061"/>
                  </a:lnTo>
                  <a:lnTo>
                    <a:pt x="18059" y="9918"/>
                  </a:lnTo>
                  <a:lnTo>
                    <a:pt x="18067" y="9207"/>
                  </a:lnTo>
                  <a:close/>
                </a:path>
                <a:path w="18415" h="32384">
                  <a:moveTo>
                    <a:pt x="11610" y="9294"/>
                  </a:moveTo>
                  <a:lnTo>
                    <a:pt x="11588" y="9499"/>
                  </a:lnTo>
                  <a:lnTo>
                    <a:pt x="11610" y="9294"/>
                  </a:lnTo>
                  <a:close/>
                </a:path>
                <a:path w="18415" h="32384">
                  <a:moveTo>
                    <a:pt x="16497" y="0"/>
                  </a:moveTo>
                  <a:lnTo>
                    <a:pt x="13182" y="0"/>
                  </a:lnTo>
                  <a:lnTo>
                    <a:pt x="11823" y="1320"/>
                  </a:lnTo>
                  <a:lnTo>
                    <a:pt x="11658" y="6222"/>
                  </a:lnTo>
                  <a:lnTo>
                    <a:pt x="11610" y="9294"/>
                  </a:lnTo>
                  <a:lnTo>
                    <a:pt x="18067" y="9207"/>
                  </a:lnTo>
                  <a:lnTo>
                    <a:pt x="18020" y="6222"/>
                  </a:lnTo>
                  <a:lnTo>
                    <a:pt x="17856" y="1320"/>
                  </a:lnTo>
                  <a:lnTo>
                    <a:pt x="1649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</p:grp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7649" y="49562"/>
            <a:ext cx="926071" cy="520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34"/>
            <a:ext cx="7056438" cy="37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06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6364" y="180109"/>
            <a:ext cx="5437909" cy="950789"/>
          </a:xfrm>
        </p:spPr>
        <p:txBody>
          <a:bodyPr>
            <a:normAutofit/>
          </a:bodyPr>
          <a:lstStyle/>
          <a:p>
            <a:r>
              <a:rPr lang="ru-RU" kern="0" spc="-20" dirty="0">
                <a:solidFill>
                  <a:srgbClr val="6678C2"/>
                </a:solidFill>
                <a:latin typeface="Sitka Subheading" panose="02000505000000020004" pitchFamily="2" charset="0"/>
                <a:cs typeface="Microsoft Sans Serif"/>
              </a:rPr>
              <a:t>Требования</a:t>
            </a:r>
            <a:r>
              <a:rPr lang="ru-RU" kern="0" spc="-140" dirty="0">
                <a:solidFill>
                  <a:srgbClr val="6678C2"/>
                </a:solidFill>
                <a:latin typeface="Sitka Subheading" panose="02000505000000020004" pitchFamily="2" charset="0"/>
                <a:cs typeface="Microsoft Sans Serif"/>
              </a:rPr>
              <a:t> </a:t>
            </a:r>
            <a:r>
              <a:rPr lang="ru-RU" kern="0" dirty="0">
                <a:solidFill>
                  <a:srgbClr val="6678C2"/>
                </a:solidFill>
                <a:latin typeface="Sitka Subheading" panose="02000505000000020004" pitchFamily="2" charset="0"/>
                <a:cs typeface="Microsoft Sans Serif"/>
              </a:rPr>
              <a:t>к</a:t>
            </a:r>
            <a:r>
              <a:rPr lang="ru-RU" kern="0" spc="-105" dirty="0">
                <a:solidFill>
                  <a:srgbClr val="6678C2"/>
                </a:solidFill>
                <a:latin typeface="Sitka Subheading" panose="02000505000000020004" pitchFamily="2" charset="0"/>
                <a:cs typeface="Microsoft Sans Serif"/>
              </a:rPr>
              <a:t> </a:t>
            </a:r>
            <a:r>
              <a:rPr lang="ru-RU" kern="0" dirty="0">
                <a:solidFill>
                  <a:srgbClr val="6678C2"/>
                </a:solidFill>
                <a:latin typeface="Sitka Subheading" panose="02000505000000020004" pitchFamily="2" charset="0"/>
                <a:cs typeface="Microsoft Sans Serif"/>
              </a:rPr>
              <a:t>оцениванию</a:t>
            </a:r>
            <a:r>
              <a:rPr lang="ru-RU" kern="0" spc="-114" dirty="0">
                <a:solidFill>
                  <a:srgbClr val="6678C2"/>
                </a:solidFill>
                <a:latin typeface="Sitka Subheading" panose="02000505000000020004" pitchFamily="2" charset="0"/>
                <a:cs typeface="Microsoft Sans Serif"/>
              </a:rPr>
              <a:t> </a:t>
            </a:r>
            <a:r>
              <a:rPr lang="ru-RU" kern="0" spc="-25" dirty="0">
                <a:solidFill>
                  <a:srgbClr val="6678C2"/>
                </a:solidFill>
                <a:latin typeface="Sitka Subheading" panose="02000505000000020004" pitchFamily="2" charset="0"/>
                <a:cs typeface="Microsoft Sans Serif"/>
              </a:rPr>
              <a:t>итогового</a:t>
            </a:r>
            <a:r>
              <a:rPr lang="ru-RU" kern="0" spc="-110" dirty="0">
                <a:solidFill>
                  <a:srgbClr val="6678C2"/>
                </a:solidFill>
                <a:latin typeface="Sitka Subheading" panose="02000505000000020004" pitchFamily="2" charset="0"/>
                <a:cs typeface="Microsoft Sans Serif"/>
              </a:rPr>
              <a:t> </a:t>
            </a:r>
            <a:r>
              <a:rPr lang="ru-RU" kern="0" dirty="0">
                <a:solidFill>
                  <a:srgbClr val="6678C2"/>
                </a:solidFill>
                <a:latin typeface="Sitka Subheading" panose="02000505000000020004" pitchFamily="2" charset="0"/>
                <a:cs typeface="Microsoft Sans Serif"/>
              </a:rPr>
              <a:t>сочинения</a:t>
            </a:r>
            <a:r>
              <a:rPr lang="ru-RU" kern="0" spc="-114" dirty="0">
                <a:solidFill>
                  <a:srgbClr val="6678C2"/>
                </a:solidFill>
                <a:latin typeface="Sitka Subheading" panose="02000505000000020004" pitchFamily="2" charset="0"/>
                <a:cs typeface="Microsoft Sans Serif"/>
              </a:rPr>
              <a:t> </a:t>
            </a:r>
            <a:r>
              <a:rPr lang="ru-RU" kern="0" spc="-10" dirty="0">
                <a:solidFill>
                  <a:srgbClr val="6678C2"/>
                </a:solidFill>
                <a:latin typeface="Sitka Subheading" panose="02000505000000020004" pitchFamily="2" charset="0"/>
                <a:cs typeface="Microsoft Sans Serif"/>
              </a:rPr>
              <a:t>(изложения)</a:t>
            </a:r>
            <a:endParaRPr lang="ru-RU" dirty="0">
              <a:solidFill>
                <a:srgbClr val="6678C2"/>
              </a:solidFill>
              <a:latin typeface="Sitka Subheading" panose="02000505000000020004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6673" y="0"/>
            <a:ext cx="967366" cy="543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34"/>
            <a:ext cx="7056438" cy="37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124691" y="1385455"/>
            <a:ext cx="3138053" cy="3269672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  <a:scene3d>
            <a:camera prst="obliqueTopRight"/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marR="5080" lvl="0" indent="0" defTabSz="91440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spc="-1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Для</a:t>
            </a:r>
            <a:r>
              <a:rPr lang="ru-RU" sz="1600" spc="-125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60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получения</a:t>
            </a:r>
            <a:r>
              <a:rPr lang="ru-RU" sz="1600" spc="-14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600" spc="-1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оценки</a:t>
            </a:r>
            <a:r>
              <a:rPr lang="ru-RU" sz="1600" spc="-13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600" spc="-2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«зачёт» необходимо</a:t>
            </a:r>
            <a:r>
              <a:rPr lang="ru-RU" sz="1600" spc="-5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600" spc="-2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иметь </a:t>
            </a:r>
            <a:r>
              <a:rPr lang="ru-RU" sz="1600" spc="-1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положительный</a:t>
            </a:r>
            <a:r>
              <a:rPr lang="ru-RU" sz="1600" spc="-12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600" spc="-45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результат</a:t>
            </a:r>
            <a:r>
              <a:rPr lang="ru-RU" sz="1600" spc="-7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600" spc="-25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по </a:t>
            </a:r>
            <a:r>
              <a:rPr lang="ru-RU" sz="160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трём</a:t>
            </a:r>
            <a:r>
              <a:rPr lang="ru-RU" sz="1600" spc="-45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600" spc="-25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критериям</a:t>
            </a:r>
            <a:r>
              <a:rPr lang="ru-RU" sz="1600" spc="-55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60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(по</a:t>
            </a:r>
            <a:r>
              <a:rPr lang="ru-RU" sz="1600" spc="-5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600" spc="-1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критериям</a:t>
            </a:r>
            <a:endParaRPr lang="ru-RU" sz="1600" dirty="0">
              <a:solidFill>
                <a:sysClr val="windowText" lastClr="000000"/>
              </a:solidFill>
              <a:latin typeface="Sitka Banner" panose="02000505000000020004" pitchFamily="2" charset="0"/>
              <a:cs typeface="Microsoft Sans Serif"/>
            </a:endParaRPr>
          </a:p>
          <a:p>
            <a:pPr marL="12700" marR="263525" lvl="0" indent="0" algn="just" defTabSz="91440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spc="15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№</a:t>
            </a:r>
            <a:r>
              <a:rPr lang="ru-RU" sz="1600" spc="15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60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1</a:t>
            </a:r>
            <a:r>
              <a:rPr lang="ru-RU" sz="1600" spc="3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60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и</a:t>
            </a:r>
            <a:r>
              <a:rPr lang="ru-RU" sz="1600" spc="5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600" spc="15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№</a:t>
            </a:r>
            <a:r>
              <a:rPr lang="ru-RU" sz="1600" spc="2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60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2</a:t>
            </a:r>
            <a:r>
              <a:rPr lang="ru-RU" sz="1600" spc="4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600" spc="575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–</a:t>
            </a:r>
            <a:r>
              <a:rPr lang="ru-RU" sz="1600" spc="1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60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в</a:t>
            </a:r>
            <a:r>
              <a:rPr lang="ru-RU" sz="1600" spc="4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600" spc="-1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обязательном порядке),</a:t>
            </a:r>
            <a:r>
              <a:rPr lang="ru-RU" sz="1600" spc="-8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60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а</a:t>
            </a:r>
            <a:r>
              <a:rPr lang="ru-RU" sz="1600" spc="-75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600" spc="-3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также</a:t>
            </a:r>
            <a:r>
              <a:rPr lang="ru-RU" sz="1600" spc="-6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600" spc="-2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«зачёт»</a:t>
            </a:r>
            <a:r>
              <a:rPr lang="ru-RU" sz="1600" spc="-8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600" spc="-25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по </a:t>
            </a:r>
            <a:r>
              <a:rPr lang="ru-RU" sz="160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одному</a:t>
            </a:r>
            <a:r>
              <a:rPr lang="ru-RU" sz="1600" spc="-10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60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из</a:t>
            </a:r>
            <a:r>
              <a:rPr lang="ru-RU" sz="1600" spc="-10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60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других</a:t>
            </a:r>
            <a:r>
              <a:rPr lang="ru-RU" sz="1600" spc="-8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600" spc="-1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критериев.</a:t>
            </a:r>
            <a:endParaRPr lang="ru-RU" sz="1600" dirty="0">
              <a:solidFill>
                <a:sysClr val="windowText" lastClr="000000"/>
              </a:solidFill>
              <a:latin typeface="Sitka Banner" panose="02000505000000020004" pitchFamily="2" charset="0"/>
              <a:cs typeface="Microsoft Sans Serif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528219" y="1330036"/>
            <a:ext cx="3315926" cy="3264190"/>
          </a:xfrm>
          <a:prstGeom prst="roundRect">
            <a:avLst/>
          </a:prstGeom>
          <a:solidFill>
            <a:schemeClr val="bg1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softEdge rad="12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900"/>
              </a:lnSpc>
            </a:pPr>
            <a:endParaRPr lang="ru-RU" dirty="0" smtClean="0">
              <a:solidFill>
                <a:schemeClr val="tx1"/>
              </a:solidFill>
              <a:latin typeface="Sitka Banner" panose="02000505000000020004" pitchFamily="2" charset="0"/>
              <a:cs typeface="Microsoft Sans Serif"/>
            </a:endParaRPr>
          </a:p>
          <a:p>
            <a:pPr>
              <a:lnSpc>
                <a:spcPts val="1700"/>
              </a:lnSpc>
            </a:pPr>
            <a:r>
              <a:rPr lang="ru-RU" sz="1600" dirty="0" smtClean="0">
                <a:solidFill>
                  <a:schemeClr val="tx1"/>
                </a:solidFill>
                <a:latin typeface="Sitka Banner" panose="02000505000000020004" pitchFamily="2" charset="0"/>
                <a:cs typeface="Microsoft Sans Serif"/>
              </a:rPr>
              <a:t>Итоговое </a:t>
            </a:r>
            <a:r>
              <a:rPr lang="ru-RU" sz="1600" dirty="0">
                <a:solidFill>
                  <a:schemeClr val="tx1"/>
                </a:solidFill>
                <a:latin typeface="Sitka Banner" panose="02000505000000020004" pitchFamily="2" charset="0"/>
                <a:cs typeface="Microsoft Sans Serif"/>
              </a:rPr>
              <a:t>сочинение, соответствующее установленным требованиям, оценивается по критериям:</a:t>
            </a:r>
          </a:p>
          <a:p>
            <a:pPr>
              <a:lnSpc>
                <a:spcPts val="1700"/>
              </a:lnSpc>
            </a:pPr>
            <a:r>
              <a:rPr lang="ru-RU" sz="1600" dirty="0" smtClean="0">
                <a:solidFill>
                  <a:schemeClr val="tx1"/>
                </a:solidFill>
                <a:latin typeface="Sitka Banner" panose="02000505000000020004" pitchFamily="2" charset="0"/>
                <a:cs typeface="Microsoft Sans Serif"/>
              </a:rPr>
              <a:t>1.«Соответствие </a:t>
            </a:r>
            <a:r>
              <a:rPr lang="ru-RU" sz="1600" dirty="0">
                <a:solidFill>
                  <a:schemeClr val="tx1"/>
                </a:solidFill>
                <a:latin typeface="Sitka Banner" panose="02000505000000020004" pitchFamily="2" charset="0"/>
                <a:cs typeface="Microsoft Sans Serif"/>
              </a:rPr>
              <a:t>теме»;</a:t>
            </a:r>
          </a:p>
          <a:p>
            <a:pPr>
              <a:lnSpc>
                <a:spcPts val="1700"/>
              </a:lnSpc>
            </a:pPr>
            <a:r>
              <a:rPr lang="ru-RU" sz="1600" dirty="0" smtClean="0">
                <a:solidFill>
                  <a:schemeClr val="tx1"/>
                </a:solidFill>
                <a:latin typeface="Sitka Banner" panose="02000505000000020004" pitchFamily="2" charset="0"/>
                <a:cs typeface="Microsoft Sans Serif"/>
              </a:rPr>
              <a:t>2. «Аргументация</a:t>
            </a:r>
            <a:r>
              <a:rPr lang="ru-RU" sz="1600" dirty="0">
                <a:solidFill>
                  <a:schemeClr val="tx1"/>
                </a:solidFill>
                <a:latin typeface="Sitka Banner" panose="02000505000000020004" pitchFamily="2" charset="0"/>
                <a:cs typeface="Microsoft Sans Serif"/>
              </a:rPr>
              <a:t>. Привлечение литературного материала»;</a:t>
            </a:r>
          </a:p>
          <a:p>
            <a:pPr>
              <a:lnSpc>
                <a:spcPts val="1700"/>
              </a:lnSpc>
            </a:pPr>
            <a:r>
              <a:rPr lang="ru-RU" sz="1600" dirty="0" smtClean="0">
                <a:solidFill>
                  <a:schemeClr val="tx1"/>
                </a:solidFill>
                <a:latin typeface="Sitka Banner" panose="02000505000000020004" pitchFamily="2" charset="0"/>
                <a:cs typeface="Microsoft Sans Serif"/>
              </a:rPr>
              <a:t>3. «Композиция </a:t>
            </a:r>
            <a:r>
              <a:rPr lang="ru-RU" sz="1600" dirty="0">
                <a:solidFill>
                  <a:schemeClr val="tx1"/>
                </a:solidFill>
                <a:latin typeface="Sitka Banner" panose="02000505000000020004" pitchFamily="2" charset="0"/>
                <a:cs typeface="Microsoft Sans Serif"/>
              </a:rPr>
              <a:t>и логика рассуждения»;</a:t>
            </a:r>
          </a:p>
          <a:p>
            <a:pPr>
              <a:lnSpc>
                <a:spcPts val="1700"/>
              </a:lnSpc>
            </a:pPr>
            <a:r>
              <a:rPr lang="ru-RU" sz="1600" dirty="0" smtClean="0">
                <a:solidFill>
                  <a:schemeClr val="tx1"/>
                </a:solidFill>
                <a:latin typeface="Sitka Banner" panose="02000505000000020004" pitchFamily="2" charset="0"/>
                <a:cs typeface="Microsoft Sans Serif"/>
              </a:rPr>
              <a:t>4. «Качество </a:t>
            </a:r>
            <a:r>
              <a:rPr lang="ru-RU" sz="1600" dirty="0">
                <a:solidFill>
                  <a:schemeClr val="tx1"/>
                </a:solidFill>
                <a:latin typeface="Sitka Banner" panose="02000505000000020004" pitchFamily="2" charset="0"/>
                <a:cs typeface="Microsoft Sans Serif"/>
              </a:rPr>
              <a:t>письменной речи»;</a:t>
            </a:r>
          </a:p>
          <a:p>
            <a:pPr>
              <a:lnSpc>
                <a:spcPts val="1700"/>
              </a:lnSpc>
            </a:pPr>
            <a:r>
              <a:rPr lang="ru-RU" sz="1600" dirty="0" smtClean="0">
                <a:solidFill>
                  <a:schemeClr val="tx1"/>
                </a:solidFill>
                <a:latin typeface="Sitka Banner" panose="02000505000000020004" pitchFamily="2" charset="0"/>
                <a:cs typeface="Microsoft Sans Serif"/>
              </a:rPr>
              <a:t>5. «Грамотность».</a:t>
            </a:r>
          </a:p>
          <a:p>
            <a:pPr marL="12700" marR="0" lvl="0" indent="0" defTabSz="91440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 smtClean="0">
                <a:solidFill>
                  <a:srgbClr val="FF0000"/>
                </a:solidFill>
                <a:latin typeface="Sitka Subheading" panose="02000505000000020004" pitchFamily="2" charset="0"/>
                <a:cs typeface="Arial"/>
              </a:rPr>
              <a:t>        Критерии</a:t>
            </a:r>
            <a:r>
              <a:rPr lang="ru-RU" sz="1600" b="1" spc="-20" dirty="0" smtClean="0">
                <a:solidFill>
                  <a:srgbClr val="FF0000"/>
                </a:solidFill>
                <a:latin typeface="Sitka Subheading" panose="02000505000000020004" pitchFamily="2" charset="0"/>
                <a:cs typeface="Arial"/>
              </a:rPr>
              <a:t> </a:t>
            </a:r>
            <a:r>
              <a:rPr lang="ru-RU" sz="1600" b="1" dirty="0">
                <a:solidFill>
                  <a:srgbClr val="FF0000"/>
                </a:solidFill>
                <a:latin typeface="Sitka Subheading" panose="02000505000000020004" pitchFamily="2" charset="0"/>
                <a:cs typeface="Arial"/>
              </a:rPr>
              <a:t>№</a:t>
            </a:r>
            <a:r>
              <a:rPr lang="ru-RU" sz="1600" b="1" spc="-30" dirty="0">
                <a:solidFill>
                  <a:srgbClr val="FF0000"/>
                </a:solidFill>
                <a:latin typeface="Sitka Subheading" panose="02000505000000020004" pitchFamily="2" charset="0"/>
                <a:cs typeface="Arial"/>
              </a:rPr>
              <a:t> </a:t>
            </a:r>
            <a:r>
              <a:rPr lang="ru-RU" sz="1600" b="1" dirty="0">
                <a:solidFill>
                  <a:srgbClr val="FF0000"/>
                </a:solidFill>
                <a:latin typeface="Sitka Subheading" panose="02000505000000020004" pitchFamily="2" charset="0"/>
                <a:cs typeface="Arial"/>
              </a:rPr>
              <a:t>1</a:t>
            </a:r>
            <a:r>
              <a:rPr lang="ru-RU" sz="1600" b="1" spc="-45" dirty="0">
                <a:solidFill>
                  <a:srgbClr val="FF0000"/>
                </a:solidFill>
                <a:latin typeface="Sitka Subheading" panose="02000505000000020004" pitchFamily="2" charset="0"/>
                <a:cs typeface="Arial"/>
              </a:rPr>
              <a:t> </a:t>
            </a:r>
            <a:r>
              <a:rPr lang="ru-RU" sz="1600" b="1" dirty="0">
                <a:solidFill>
                  <a:srgbClr val="FF0000"/>
                </a:solidFill>
                <a:latin typeface="Sitka Subheading" panose="02000505000000020004" pitchFamily="2" charset="0"/>
                <a:cs typeface="Arial"/>
              </a:rPr>
              <a:t>и</a:t>
            </a:r>
            <a:r>
              <a:rPr lang="ru-RU" sz="1600" b="1" spc="-40" dirty="0">
                <a:solidFill>
                  <a:srgbClr val="FF0000"/>
                </a:solidFill>
                <a:latin typeface="Sitka Subheading" panose="02000505000000020004" pitchFamily="2" charset="0"/>
                <a:cs typeface="Arial"/>
              </a:rPr>
              <a:t> </a:t>
            </a:r>
            <a:r>
              <a:rPr lang="ru-RU" sz="1600" b="1" dirty="0">
                <a:solidFill>
                  <a:srgbClr val="FF0000"/>
                </a:solidFill>
                <a:latin typeface="Sitka Subheading" panose="02000505000000020004" pitchFamily="2" charset="0"/>
                <a:cs typeface="Arial"/>
              </a:rPr>
              <a:t>№</a:t>
            </a:r>
            <a:r>
              <a:rPr lang="ru-RU" sz="1600" b="1" spc="-35" dirty="0">
                <a:solidFill>
                  <a:srgbClr val="FF0000"/>
                </a:solidFill>
                <a:latin typeface="Sitka Subheading" panose="02000505000000020004" pitchFamily="2" charset="0"/>
                <a:cs typeface="Arial"/>
              </a:rPr>
              <a:t> </a:t>
            </a:r>
            <a:r>
              <a:rPr lang="ru-RU" sz="1600" b="1" dirty="0">
                <a:solidFill>
                  <a:srgbClr val="FF0000"/>
                </a:solidFill>
                <a:latin typeface="Sitka Subheading" panose="02000505000000020004" pitchFamily="2" charset="0"/>
                <a:cs typeface="Arial"/>
              </a:rPr>
              <a:t>2</a:t>
            </a:r>
            <a:r>
              <a:rPr lang="ru-RU" sz="1600" b="1" spc="-50" dirty="0">
                <a:solidFill>
                  <a:srgbClr val="FF0000"/>
                </a:solidFill>
                <a:latin typeface="Sitka Subheading" panose="02000505000000020004" pitchFamily="2" charset="0"/>
                <a:cs typeface="Arial"/>
              </a:rPr>
              <a:t> </a:t>
            </a:r>
            <a:r>
              <a:rPr lang="ru-RU" sz="1600" b="1" spc="-50" dirty="0" smtClean="0">
                <a:solidFill>
                  <a:srgbClr val="FF0000"/>
                </a:solidFill>
                <a:latin typeface="Sitka Subheading" panose="02000505000000020004" pitchFamily="2" charset="0"/>
                <a:cs typeface="Arial"/>
              </a:rPr>
              <a:t>  </a:t>
            </a:r>
          </a:p>
          <a:p>
            <a:pPr marL="12700" marR="0" lvl="0" indent="0" defTabSz="91440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spc="-50" dirty="0">
                <a:solidFill>
                  <a:srgbClr val="FF0000"/>
                </a:solidFill>
                <a:latin typeface="Sitka Subheading" panose="02000505000000020004" pitchFamily="2" charset="0"/>
                <a:cs typeface="Arial"/>
              </a:rPr>
              <a:t> </a:t>
            </a:r>
            <a:r>
              <a:rPr lang="ru-RU" sz="1600" b="1" spc="-50" dirty="0" smtClean="0">
                <a:solidFill>
                  <a:srgbClr val="FF0000"/>
                </a:solidFill>
                <a:latin typeface="Sitka Subheading" panose="02000505000000020004" pitchFamily="2" charset="0"/>
                <a:cs typeface="Arial"/>
              </a:rPr>
              <a:t>        </a:t>
            </a:r>
            <a:r>
              <a:rPr lang="ru-RU" sz="1600" b="1" spc="-20" dirty="0" smtClean="0">
                <a:solidFill>
                  <a:srgbClr val="FF0000"/>
                </a:solidFill>
                <a:latin typeface="Sitka Subheading" panose="02000505000000020004" pitchFamily="2" charset="0"/>
                <a:cs typeface="Arial"/>
              </a:rPr>
              <a:t>являются</a:t>
            </a:r>
            <a:r>
              <a:rPr lang="ru-RU" sz="1600" b="1" spc="-10" dirty="0" smtClean="0">
                <a:solidFill>
                  <a:srgbClr val="FF0000"/>
                </a:solidFill>
                <a:latin typeface="Sitka Subheading" panose="02000505000000020004" pitchFamily="2" charset="0"/>
                <a:cs typeface="Arial"/>
              </a:rPr>
              <a:t> </a:t>
            </a:r>
            <a:r>
              <a:rPr lang="ru-RU" sz="1600" b="1" spc="-10" dirty="0">
                <a:solidFill>
                  <a:srgbClr val="FF0000"/>
                </a:solidFill>
                <a:latin typeface="Sitka Subheading" panose="02000505000000020004" pitchFamily="2" charset="0"/>
                <a:cs typeface="Arial"/>
              </a:rPr>
              <a:t>основными</a:t>
            </a:r>
            <a:endParaRPr lang="ru-RU" sz="1600" dirty="0">
              <a:solidFill>
                <a:srgbClr val="FF0000"/>
              </a:solidFill>
              <a:latin typeface="Sitka Subheading" panose="02000505000000020004" pitchFamily="2" charset="0"/>
              <a:cs typeface="Arial"/>
            </a:endParaRPr>
          </a:p>
          <a:p>
            <a:pPr>
              <a:lnSpc>
                <a:spcPts val="1900"/>
              </a:lnSpc>
            </a:pPr>
            <a:endParaRPr lang="ru-RU" dirty="0">
              <a:solidFill>
                <a:srgbClr val="FF0000"/>
              </a:solidFill>
              <a:latin typeface="Sitka Subheading" panose="02000505000000020004" pitchFamily="2" charset="0"/>
              <a:cs typeface="Microsoft Sans Serif"/>
            </a:endParaRPr>
          </a:p>
        </p:txBody>
      </p:sp>
    </p:spTree>
    <p:extLst>
      <p:ext uri="{BB962C8B-B14F-4D97-AF65-F5344CB8AC3E}">
        <p14:creationId xmlns:p14="http://schemas.microsoft.com/office/powerpoint/2010/main" val="96979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8774" y="381000"/>
            <a:ext cx="5503585" cy="749899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Sitka Subheading" panose="02000505000000020004" pitchFamily="2" charset="0"/>
              </a:rPr>
              <a:t>Критерии оценивания итогового сочинения</a:t>
            </a:r>
            <a:endParaRPr lang="ru-RU" dirty="0">
              <a:latin typeface="Sitka Subheading" panose="02000505000000020004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3842" y="1430867"/>
            <a:ext cx="4688609" cy="61545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174233" y="1130899"/>
            <a:ext cx="6529383" cy="3463327"/>
          </a:xfrm>
        </p:spPr>
        <p:txBody>
          <a:bodyPr>
            <a:normAutofit/>
          </a:bodyPr>
          <a:lstStyle/>
          <a:p>
            <a:pPr marL="12700" lvl="0" algn="just" defTabSz="914400">
              <a:spcBef>
                <a:spcPts val="1515"/>
              </a:spcBef>
            </a:pPr>
            <a:r>
              <a:rPr lang="ru-RU" sz="2000" b="1" kern="0" dirty="0" smtClean="0">
                <a:solidFill>
                  <a:srgbClr val="6678C2"/>
                </a:solidFill>
                <a:latin typeface="Sitka Banner" panose="02000505000000020004" pitchFamily="2" charset="0"/>
                <a:cs typeface="Arial"/>
              </a:rPr>
              <a:t>КРИТЕРИЙ</a:t>
            </a:r>
            <a:r>
              <a:rPr lang="ru-RU" sz="2000" b="1" kern="0" spc="-50" dirty="0" smtClean="0">
                <a:solidFill>
                  <a:srgbClr val="6678C2"/>
                </a:solidFill>
                <a:latin typeface="Sitka Banner" panose="02000505000000020004" pitchFamily="2" charset="0"/>
                <a:cs typeface="Arial"/>
              </a:rPr>
              <a:t> </a:t>
            </a:r>
            <a:r>
              <a:rPr lang="ru-RU" sz="2000" b="1" kern="0" dirty="0" smtClean="0">
                <a:solidFill>
                  <a:srgbClr val="6678C2"/>
                </a:solidFill>
                <a:latin typeface="Sitka Banner" panose="02000505000000020004" pitchFamily="2" charset="0"/>
                <a:cs typeface="Arial"/>
              </a:rPr>
              <a:t>№</a:t>
            </a:r>
            <a:r>
              <a:rPr lang="ru-RU" sz="2000" b="1" kern="0" spc="-85" dirty="0" smtClean="0">
                <a:solidFill>
                  <a:srgbClr val="6678C2"/>
                </a:solidFill>
                <a:latin typeface="Sitka Banner" panose="02000505000000020004" pitchFamily="2" charset="0"/>
                <a:cs typeface="Arial"/>
              </a:rPr>
              <a:t> </a:t>
            </a:r>
            <a:r>
              <a:rPr lang="ru-RU" sz="2000" b="1" kern="0" dirty="0" smtClean="0">
                <a:solidFill>
                  <a:srgbClr val="6678C2"/>
                </a:solidFill>
                <a:latin typeface="Sitka Banner" panose="02000505000000020004" pitchFamily="2" charset="0"/>
                <a:cs typeface="Arial"/>
              </a:rPr>
              <a:t>1</a:t>
            </a:r>
            <a:r>
              <a:rPr lang="ru-RU" sz="2000" b="1" kern="0" spc="-55" dirty="0" smtClean="0">
                <a:solidFill>
                  <a:srgbClr val="6678C2"/>
                </a:solidFill>
                <a:latin typeface="Sitka Banner" panose="02000505000000020004" pitchFamily="2" charset="0"/>
                <a:cs typeface="Arial"/>
              </a:rPr>
              <a:t> </a:t>
            </a:r>
            <a:r>
              <a:rPr lang="ru-RU" sz="2000" b="1" kern="0" spc="-10" dirty="0" smtClean="0">
                <a:solidFill>
                  <a:srgbClr val="6678C2"/>
                </a:solidFill>
                <a:latin typeface="Sitka Banner" panose="02000505000000020004" pitchFamily="2" charset="0"/>
                <a:cs typeface="Arial"/>
              </a:rPr>
              <a:t>«Соответствие</a:t>
            </a:r>
            <a:r>
              <a:rPr lang="ru-RU" sz="2000" b="1" kern="0" spc="-20" dirty="0" smtClean="0">
                <a:solidFill>
                  <a:srgbClr val="6678C2"/>
                </a:solidFill>
                <a:latin typeface="Sitka Banner" panose="02000505000000020004" pitchFamily="2" charset="0"/>
                <a:cs typeface="Arial"/>
              </a:rPr>
              <a:t> </a:t>
            </a:r>
            <a:r>
              <a:rPr lang="ru-RU" sz="2000" b="1" kern="0" spc="-10" dirty="0" smtClean="0">
                <a:solidFill>
                  <a:srgbClr val="6678C2"/>
                </a:solidFill>
                <a:latin typeface="Sitka Banner" panose="02000505000000020004" pitchFamily="2" charset="0"/>
                <a:cs typeface="Arial"/>
              </a:rPr>
              <a:t>теме»</a:t>
            </a:r>
          </a:p>
          <a:p>
            <a:pPr marL="12700" lvl="0" algn="just" defTabSz="914400">
              <a:spcBef>
                <a:spcPts val="1515"/>
              </a:spcBef>
            </a:pPr>
            <a:endParaRPr lang="ru-RU" sz="1800" kern="0" dirty="0" smtClean="0">
              <a:solidFill>
                <a:srgbClr val="6678C2"/>
              </a:solidFill>
              <a:latin typeface="Sitka Banner" panose="02000505000000020004" pitchFamily="2" charset="0"/>
              <a:cs typeface="Arial"/>
            </a:endParaRPr>
          </a:p>
          <a:p>
            <a:pPr marL="12700" marR="5080" lvl="0" algn="just" defTabSz="914400">
              <a:lnSpc>
                <a:spcPct val="150000"/>
              </a:lnSpc>
              <a:spcBef>
                <a:spcPts val="55"/>
              </a:spcBef>
            </a:pPr>
            <a:r>
              <a:rPr lang="ru-RU" sz="1800" kern="0" spc="-20" dirty="0" smtClean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Данный</a:t>
            </a:r>
            <a:r>
              <a:rPr lang="ru-RU" sz="1800" kern="0" spc="-90" dirty="0" smtClean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800" kern="0" spc="-1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критерий</a:t>
            </a:r>
            <a:r>
              <a:rPr lang="ru-RU" sz="1800" kern="0" spc="-95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800" kern="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Banner" panose="02000505000000020004" pitchFamily="2" charset="0"/>
                <a:cs typeface="Microsoft Sans Serif"/>
              </a:rPr>
              <a:t>оценивает</a:t>
            </a:r>
            <a:r>
              <a:rPr lang="ru-RU" sz="1800" kern="0" spc="-85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800" kern="0" spc="-1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Banner" panose="02000505000000020004" pitchFamily="2" charset="0"/>
                <a:cs typeface="Microsoft Sans Serif"/>
              </a:rPr>
              <a:t>содержание</a:t>
            </a:r>
            <a:r>
              <a:rPr lang="ru-RU" sz="1800" kern="0" spc="-85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800" kern="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сочинения.</a:t>
            </a:r>
            <a:r>
              <a:rPr lang="ru-RU" sz="1800" kern="0" spc="-9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800" kern="0" spc="-1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Участник</a:t>
            </a:r>
            <a:r>
              <a:rPr lang="ru-RU" sz="1800" kern="0" spc="-9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800" kern="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должен</a:t>
            </a:r>
            <a:r>
              <a:rPr lang="ru-RU" sz="1800" kern="0" spc="-85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800" kern="0" spc="-1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рассуждать </a:t>
            </a:r>
            <a:r>
              <a:rPr lang="ru-RU" sz="1800" kern="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на</a:t>
            </a:r>
            <a:r>
              <a:rPr lang="ru-RU" sz="1800" kern="0" spc="-5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800" kern="0" spc="-1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предложенную</a:t>
            </a:r>
            <a:r>
              <a:rPr lang="ru-RU" sz="1800" kern="0" spc="-45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800" kern="0" spc="-25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тему,</a:t>
            </a:r>
            <a:r>
              <a:rPr lang="ru-RU" sz="1800" kern="0" spc="-5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800" kern="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выбрав</a:t>
            </a:r>
            <a:r>
              <a:rPr lang="ru-RU" sz="1800" kern="0" spc="-4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800" kern="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путь</a:t>
            </a:r>
            <a:r>
              <a:rPr lang="ru-RU" sz="1800" kern="0" spc="-5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800" kern="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её</a:t>
            </a:r>
            <a:r>
              <a:rPr lang="ru-RU" sz="1800" kern="0" spc="-5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800" kern="0" spc="-1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раскрытия</a:t>
            </a:r>
            <a:r>
              <a:rPr lang="ru-RU" sz="1800" kern="0" spc="-4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800" kern="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(например,</a:t>
            </a:r>
            <a:r>
              <a:rPr lang="ru-RU" sz="1800" kern="0" spc="-5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800" kern="0" spc="-25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отвечает</a:t>
            </a:r>
            <a:r>
              <a:rPr lang="ru-RU" sz="1800" kern="0" spc="-45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800" kern="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на</a:t>
            </a:r>
            <a:r>
              <a:rPr lang="ru-RU" sz="1800" kern="0" spc="-5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800" kern="0" spc="-1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вопрос, </a:t>
            </a:r>
            <a:r>
              <a:rPr lang="ru-RU" sz="1800" kern="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поставленный</a:t>
            </a:r>
            <a:r>
              <a:rPr lang="ru-RU" sz="1800" kern="0" spc="-4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800" kern="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в</a:t>
            </a:r>
            <a:r>
              <a:rPr lang="ru-RU" sz="1800" kern="0" spc="-7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800" kern="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теме,</a:t>
            </a:r>
            <a:r>
              <a:rPr lang="ru-RU" sz="1800" kern="0" spc="-55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800" kern="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или</a:t>
            </a:r>
            <a:r>
              <a:rPr lang="ru-RU" sz="1800" kern="0" spc="-5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800" kern="0" spc="-2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размышляет </a:t>
            </a:r>
            <a:r>
              <a:rPr lang="ru-RU" sz="1800" kern="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над</a:t>
            </a:r>
            <a:r>
              <a:rPr lang="ru-RU" sz="1800" kern="0" spc="-8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800" kern="0" spc="-1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предложенной</a:t>
            </a:r>
            <a:r>
              <a:rPr lang="ru-RU" sz="1800" kern="0" spc="-15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800" kern="0" spc="-2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проблемой </a:t>
            </a:r>
            <a:r>
              <a:rPr lang="ru-RU" sz="1800" kern="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и</a:t>
            </a:r>
            <a:r>
              <a:rPr lang="ru-RU" sz="1800" kern="0" spc="-75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800" kern="0" spc="-1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т.п.)</a:t>
            </a:r>
            <a:endParaRPr lang="ru-RU" sz="1800" kern="0" dirty="0">
              <a:solidFill>
                <a:sysClr val="windowText" lastClr="000000"/>
              </a:solidFill>
              <a:latin typeface="Sitka Banner" panose="02000505000000020004" pitchFamily="2" charset="0"/>
              <a:cs typeface="Microsoft Sans Serif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2359" y="-31900"/>
            <a:ext cx="1274079" cy="72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34"/>
            <a:ext cx="7056438" cy="37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3650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3843" y="1079256"/>
            <a:ext cx="4507332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434494" y="1124975"/>
            <a:ext cx="5945524" cy="3469251"/>
          </a:xfrm>
        </p:spPr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2600" b="1" dirty="0">
                <a:solidFill>
                  <a:srgbClr val="6678C2"/>
                </a:solidFill>
                <a:latin typeface="Sitka Banner" panose="02000505000000020004" pitchFamily="2" charset="0"/>
                <a:cs typeface="Arial"/>
              </a:rPr>
              <a:t>Экспертам</a:t>
            </a:r>
            <a:r>
              <a:rPr lang="ru-RU" sz="2600" b="1" spc="-150" dirty="0">
                <a:solidFill>
                  <a:srgbClr val="6678C2"/>
                </a:solidFill>
                <a:latin typeface="Sitka Banner" panose="02000505000000020004" pitchFamily="2" charset="0"/>
                <a:cs typeface="Arial"/>
              </a:rPr>
              <a:t> </a:t>
            </a:r>
            <a:r>
              <a:rPr lang="ru-RU" sz="2600" b="1" dirty="0">
                <a:solidFill>
                  <a:srgbClr val="6678C2"/>
                </a:solidFill>
                <a:latin typeface="Sitka Banner" panose="02000505000000020004" pitchFamily="2" charset="0"/>
                <a:cs typeface="Arial"/>
              </a:rPr>
              <a:t>следует</a:t>
            </a:r>
            <a:r>
              <a:rPr lang="ru-RU" sz="2600" b="1" spc="-65" dirty="0">
                <a:solidFill>
                  <a:srgbClr val="6678C2"/>
                </a:solidFill>
                <a:latin typeface="Sitka Banner" panose="02000505000000020004" pitchFamily="2" charset="0"/>
                <a:cs typeface="Arial"/>
              </a:rPr>
              <a:t> </a:t>
            </a:r>
            <a:r>
              <a:rPr lang="ru-RU" sz="2600" b="1" spc="-10" dirty="0">
                <a:solidFill>
                  <a:srgbClr val="6678C2"/>
                </a:solidFill>
                <a:latin typeface="Sitka Banner" panose="02000505000000020004" pitchFamily="2" charset="0"/>
                <a:cs typeface="Arial"/>
              </a:rPr>
              <a:t>учитывать:</a:t>
            </a:r>
            <a:endParaRPr lang="ru-RU" sz="2600" dirty="0">
              <a:solidFill>
                <a:srgbClr val="6678C2"/>
              </a:solidFill>
              <a:latin typeface="Sitka Banner" panose="02000505000000020004" pitchFamily="2" charset="0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410"/>
              </a:spcBef>
              <a:buClr>
                <a:srgbClr val="00C1FB"/>
              </a:buClr>
              <a:tabLst>
                <a:tab pos="240665" algn="l"/>
              </a:tabLst>
            </a:pPr>
            <a:r>
              <a:rPr lang="ru-RU" sz="1800" spc="-10" dirty="0" smtClean="0">
                <a:latin typeface="Sitka Banner" panose="02000505000000020004" pitchFamily="2" charset="0"/>
                <a:cs typeface="Microsoft Sans Serif"/>
              </a:rPr>
              <a:t>  -   участник</a:t>
            </a:r>
            <a:r>
              <a:rPr lang="ru-RU" sz="1800" spc="-50" dirty="0" smtClean="0"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800" spc="-25" dirty="0">
                <a:latin typeface="Sitka Banner" panose="02000505000000020004" pitchFamily="2" charset="0"/>
                <a:cs typeface="Microsoft Sans Serif"/>
              </a:rPr>
              <a:t>итогового</a:t>
            </a:r>
            <a:r>
              <a:rPr lang="ru-RU" sz="1800" spc="-80" dirty="0"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800" dirty="0">
                <a:latin typeface="Sitka Banner" panose="02000505000000020004" pitchFamily="2" charset="0"/>
                <a:cs typeface="Microsoft Sans Serif"/>
              </a:rPr>
              <a:t>сочинения</a:t>
            </a:r>
            <a:r>
              <a:rPr lang="ru-RU" sz="1800" spc="-85" dirty="0"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800" dirty="0">
                <a:latin typeface="Sitka Banner" panose="02000505000000020004" pitchFamily="2" charset="0"/>
                <a:cs typeface="Microsoft Sans Serif"/>
              </a:rPr>
              <a:t>вправе</a:t>
            </a:r>
            <a:r>
              <a:rPr lang="ru-RU" sz="1800" spc="-80" dirty="0"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800" dirty="0">
                <a:latin typeface="Sitka Banner" panose="02000505000000020004" pitchFamily="2" charset="0"/>
                <a:cs typeface="Microsoft Sans Serif"/>
              </a:rPr>
              <a:t>выбрать</a:t>
            </a:r>
            <a:r>
              <a:rPr lang="ru-RU" sz="1800" spc="-95" dirty="0"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800" dirty="0" smtClean="0">
                <a:latin typeface="Sitka Banner" panose="02000505000000020004" pitchFamily="2" charset="0"/>
                <a:cs typeface="Microsoft Sans Serif"/>
              </a:rPr>
              <a:t>оригинальный</a:t>
            </a:r>
            <a:r>
              <a:rPr lang="ru-RU" sz="1800" spc="-85" dirty="0" smtClean="0"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800" dirty="0">
                <a:latin typeface="Sitka Banner" panose="02000505000000020004" pitchFamily="2" charset="0"/>
                <a:cs typeface="Microsoft Sans Serif"/>
              </a:rPr>
              <a:t>путь</a:t>
            </a:r>
            <a:r>
              <a:rPr lang="ru-RU" sz="1800" spc="-65" dirty="0"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800" dirty="0">
                <a:latin typeface="Sitka Banner" panose="02000505000000020004" pitchFamily="2" charset="0"/>
                <a:cs typeface="Microsoft Sans Serif"/>
              </a:rPr>
              <a:t>её</a:t>
            </a:r>
            <a:r>
              <a:rPr lang="ru-RU" sz="1800" spc="-105" dirty="0"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800" spc="-10" dirty="0">
                <a:latin typeface="Sitka Banner" panose="02000505000000020004" pitchFamily="2" charset="0"/>
                <a:cs typeface="Microsoft Sans Serif"/>
              </a:rPr>
              <a:t>раскрытия;</a:t>
            </a:r>
            <a:endParaRPr lang="ru-RU" sz="1800" dirty="0">
              <a:latin typeface="Sitka Banner" panose="02000505000000020004" pitchFamily="2" charset="0"/>
              <a:cs typeface="Microsoft Sans Serif"/>
            </a:endParaRPr>
          </a:p>
          <a:p>
            <a:pPr marL="12700">
              <a:lnSpc>
                <a:spcPct val="100000"/>
              </a:lnSpc>
              <a:buClr>
                <a:srgbClr val="00C1FB"/>
              </a:buClr>
              <a:tabLst>
                <a:tab pos="240665" algn="l"/>
              </a:tabLst>
            </a:pPr>
            <a:r>
              <a:rPr lang="ru-RU" sz="1800" spc="-20" dirty="0" smtClean="0">
                <a:latin typeface="Sitka Banner" panose="02000505000000020004" pitchFamily="2" charset="0"/>
                <a:cs typeface="Microsoft Sans Serif"/>
              </a:rPr>
              <a:t>  -   участник</a:t>
            </a:r>
            <a:r>
              <a:rPr lang="ru-RU" sz="1800" spc="-50" dirty="0" smtClean="0"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800" dirty="0">
                <a:latin typeface="Sitka Banner" panose="02000505000000020004" pitchFamily="2" charset="0"/>
                <a:cs typeface="Microsoft Sans Serif"/>
              </a:rPr>
              <a:t>вправе</a:t>
            </a:r>
            <a:r>
              <a:rPr lang="ru-RU" sz="1800" spc="-100" dirty="0"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800" dirty="0">
                <a:latin typeface="Sitka Banner" panose="02000505000000020004" pitchFamily="2" charset="0"/>
                <a:cs typeface="Microsoft Sans Serif"/>
              </a:rPr>
              <a:t>выбирать</a:t>
            </a:r>
            <a:r>
              <a:rPr lang="ru-RU" sz="1800" spc="-85" dirty="0"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800" dirty="0">
                <a:latin typeface="Sitka Banner" panose="02000505000000020004" pitchFamily="2" charset="0"/>
                <a:cs typeface="Microsoft Sans Serif"/>
              </a:rPr>
              <a:t>свой</a:t>
            </a:r>
            <a:r>
              <a:rPr lang="ru-RU" sz="1800" spc="-105" dirty="0"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800" spc="-20" dirty="0">
                <a:latin typeface="Sitka Banner" panose="02000505000000020004" pitchFamily="2" charset="0"/>
                <a:cs typeface="Microsoft Sans Serif"/>
              </a:rPr>
              <a:t>ракурс</a:t>
            </a:r>
            <a:r>
              <a:rPr lang="ru-RU" sz="1800" spc="-55" dirty="0"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800" spc="-10" dirty="0">
                <a:latin typeface="Sitka Banner" panose="02000505000000020004" pitchFamily="2" charset="0"/>
                <a:cs typeface="Microsoft Sans Serif"/>
              </a:rPr>
              <a:t>раскрытия</a:t>
            </a:r>
            <a:r>
              <a:rPr lang="ru-RU" sz="1800" spc="-75" dirty="0"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800" dirty="0">
                <a:latin typeface="Sitka Banner" panose="02000505000000020004" pitchFamily="2" charset="0"/>
                <a:cs typeface="Microsoft Sans Serif"/>
              </a:rPr>
              <a:t>темы,</a:t>
            </a:r>
            <a:r>
              <a:rPr lang="ru-RU" sz="1800" spc="-114" dirty="0"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800" spc="-20" dirty="0">
                <a:latin typeface="Sitka Banner" panose="02000505000000020004" pitchFamily="2" charset="0"/>
                <a:cs typeface="Microsoft Sans Serif"/>
              </a:rPr>
              <a:t>который</a:t>
            </a:r>
            <a:r>
              <a:rPr lang="ru-RU" sz="1800" spc="-80" dirty="0"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800" spc="-30" dirty="0">
                <a:latin typeface="Sitka Banner" panose="02000505000000020004" pitchFamily="2" charset="0"/>
                <a:cs typeface="Microsoft Sans Serif"/>
              </a:rPr>
              <a:t>может</a:t>
            </a:r>
            <a:r>
              <a:rPr lang="ru-RU" sz="1800" spc="-100" dirty="0"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800" spc="-10" dirty="0" smtClean="0">
                <a:latin typeface="Sitka Banner" panose="02000505000000020004" pitchFamily="2" charset="0"/>
                <a:cs typeface="Microsoft Sans Serif"/>
              </a:rPr>
              <a:t>совпасть </a:t>
            </a:r>
            <a:r>
              <a:rPr lang="ru-RU" sz="1800" dirty="0" smtClean="0">
                <a:latin typeface="Sitka Banner" panose="02000505000000020004" pitchFamily="2" charset="0"/>
                <a:cs typeface="Microsoft Sans Serif"/>
              </a:rPr>
              <a:t>или</a:t>
            </a:r>
            <a:r>
              <a:rPr lang="ru-RU" sz="1800" spc="-10" dirty="0" smtClean="0"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800" dirty="0">
                <a:latin typeface="Sitka Banner" panose="02000505000000020004" pitchFamily="2" charset="0"/>
                <a:cs typeface="Microsoft Sans Serif"/>
              </a:rPr>
              <a:t>не</a:t>
            </a:r>
            <a:r>
              <a:rPr lang="ru-RU" sz="1800" spc="-20" dirty="0"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800" dirty="0">
                <a:latin typeface="Sitka Banner" panose="02000505000000020004" pitchFamily="2" charset="0"/>
                <a:cs typeface="Microsoft Sans Serif"/>
              </a:rPr>
              <a:t>совпасть</a:t>
            </a:r>
            <a:r>
              <a:rPr lang="ru-RU" sz="1800" spc="-5" dirty="0"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800" dirty="0">
                <a:latin typeface="Sitka Banner" panose="02000505000000020004" pitchFamily="2" charset="0"/>
                <a:cs typeface="Microsoft Sans Serif"/>
              </a:rPr>
              <a:t>с</a:t>
            </a:r>
            <a:r>
              <a:rPr lang="ru-RU" sz="1800" spc="-30" dirty="0"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800" spc="-10" dirty="0" smtClean="0">
                <a:latin typeface="Sitka Banner" panose="02000505000000020004" pitchFamily="2" charset="0"/>
                <a:cs typeface="Microsoft Sans Serif"/>
              </a:rPr>
              <a:t>комментариями </a:t>
            </a:r>
            <a:r>
              <a:rPr lang="ru-RU" sz="1800" dirty="0" smtClean="0">
                <a:latin typeface="Sitka Banner" panose="02000505000000020004" pitchFamily="2" charset="0"/>
                <a:cs typeface="Microsoft Sans Serif"/>
              </a:rPr>
              <a:t>к</a:t>
            </a:r>
            <a:r>
              <a:rPr lang="ru-RU" sz="1800" spc="-105" dirty="0" smtClean="0"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800" spc="-25" dirty="0">
                <a:latin typeface="Sitka Banner" panose="02000505000000020004" pitchFamily="2" charset="0"/>
                <a:cs typeface="Microsoft Sans Serif"/>
              </a:rPr>
              <a:t>разделу</a:t>
            </a:r>
            <a:r>
              <a:rPr lang="ru-RU" sz="1800" spc="-55" dirty="0"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800" spc="-10" dirty="0">
                <a:latin typeface="Sitka Banner" panose="02000505000000020004" pitchFamily="2" charset="0"/>
                <a:cs typeface="Microsoft Sans Serif"/>
              </a:rPr>
              <a:t>банка,</a:t>
            </a:r>
            <a:r>
              <a:rPr lang="ru-RU" sz="1800" spc="-90" dirty="0"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800" dirty="0">
                <a:latin typeface="Sitka Banner" panose="02000505000000020004" pitchFamily="2" charset="0"/>
                <a:cs typeface="Microsoft Sans Serif"/>
              </a:rPr>
              <a:t>в</a:t>
            </a:r>
            <a:r>
              <a:rPr lang="ru-RU" sz="1800" spc="-95" dirty="0"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800" spc="-10" dirty="0">
                <a:latin typeface="Sitka Banner" panose="02000505000000020004" pitchFamily="2" charset="0"/>
                <a:cs typeface="Microsoft Sans Serif"/>
              </a:rPr>
              <a:t>рамках</a:t>
            </a:r>
            <a:r>
              <a:rPr lang="ru-RU" sz="1800" spc="-80" dirty="0"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800" spc="-30" dirty="0">
                <a:latin typeface="Sitka Banner" panose="02000505000000020004" pitchFamily="2" charset="0"/>
                <a:cs typeface="Microsoft Sans Serif"/>
              </a:rPr>
              <a:t>которого</a:t>
            </a:r>
            <a:r>
              <a:rPr lang="ru-RU" sz="1800" spc="-50" dirty="0"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800" spc="-10" dirty="0">
                <a:latin typeface="Sitka Banner" panose="02000505000000020004" pitchFamily="2" charset="0"/>
                <a:cs typeface="Microsoft Sans Serif"/>
              </a:rPr>
              <a:t>сформулирована</a:t>
            </a:r>
            <a:r>
              <a:rPr lang="ru-RU" sz="1800" spc="-25" dirty="0"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800" spc="-10" dirty="0">
                <a:latin typeface="Sitka Banner" panose="02000505000000020004" pitchFamily="2" charset="0"/>
                <a:cs typeface="Microsoft Sans Serif"/>
              </a:rPr>
              <a:t>тема.</a:t>
            </a:r>
            <a:endParaRPr lang="ru-RU" sz="1800" dirty="0">
              <a:latin typeface="Sitka Banner" panose="02000505000000020004" pitchFamily="2" charset="0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30"/>
              </a:spcBef>
            </a:pPr>
            <a:endParaRPr lang="ru-RU" sz="1800" dirty="0">
              <a:latin typeface="Sitka Banner" panose="02000505000000020004" pitchFamily="2" charset="0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lang="ru-RU" sz="1800" b="1" dirty="0">
                <a:solidFill>
                  <a:srgbClr val="6678C2"/>
                </a:solidFill>
                <a:latin typeface="Sitka Banner" panose="02000505000000020004" pitchFamily="2" charset="0"/>
                <a:cs typeface="Arial"/>
              </a:rPr>
              <a:t>«Незачёт»</a:t>
            </a:r>
            <a:r>
              <a:rPr lang="ru-RU" sz="1800" b="1" spc="-114" dirty="0">
                <a:solidFill>
                  <a:srgbClr val="6678C2"/>
                </a:solidFill>
                <a:latin typeface="Sitka Banner" panose="02000505000000020004" pitchFamily="2" charset="0"/>
                <a:cs typeface="Arial"/>
              </a:rPr>
              <a:t> </a:t>
            </a:r>
            <a:r>
              <a:rPr lang="ru-RU" sz="1800" dirty="0">
                <a:latin typeface="Sitka Banner" panose="02000505000000020004" pitchFamily="2" charset="0"/>
                <a:cs typeface="Microsoft Sans Serif"/>
              </a:rPr>
              <a:t>ставится</a:t>
            </a:r>
            <a:r>
              <a:rPr lang="ru-RU" sz="1800" spc="-65" dirty="0"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800" spc="-20" dirty="0">
                <a:latin typeface="Sitka Banner" panose="02000505000000020004" pitchFamily="2" charset="0"/>
                <a:cs typeface="Microsoft Sans Serif"/>
              </a:rPr>
              <a:t>только</a:t>
            </a:r>
            <a:r>
              <a:rPr lang="ru-RU" sz="1800" spc="-35" dirty="0"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800" dirty="0">
                <a:latin typeface="Sitka Banner" panose="02000505000000020004" pitchFamily="2" charset="0"/>
                <a:cs typeface="Microsoft Sans Serif"/>
              </a:rPr>
              <a:t>в</a:t>
            </a:r>
            <a:r>
              <a:rPr lang="ru-RU" sz="1800" spc="-70" dirty="0"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800" dirty="0">
                <a:latin typeface="Sitka Banner" panose="02000505000000020004" pitchFamily="2" charset="0"/>
                <a:cs typeface="Microsoft Sans Serif"/>
              </a:rPr>
              <a:t>случае,</a:t>
            </a:r>
            <a:r>
              <a:rPr lang="ru-RU" sz="1800" spc="10" dirty="0"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800" dirty="0">
                <a:latin typeface="Sitka Banner" panose="02000505000000020004" pitchFamily="2" charset="0"/>
                <a:cs typeface="Microsoft Sans Serif"/>
              </a:rPr>
              <a:t>если</a:t>
            </a:r>
            <a:r>
              <a:rPr lang="ru-RU" sz="1800" spc="-60" dirty="0"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800" spc="-10" dirty="0">
                <a:latin typeface="Sitka Banner" panose="02000505000000020004" pitchFamily="2" charset="0"/>
                <a:cs typeface="Microsoft Sans Serif"/>
              </a:rPr>
              <a:t>сочинение</a:t>
            </a:r>
            <a:endParaRPr lang="ru-RU" sz="1800" dirty="0">
              <a:latin typeface="Sitka Banner" panose="02000505000000020004" pitchFamily="2" charset="0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lang="ru-RU" sz="1800" dirty="0">
                <a:latin typeface="Sitka Banner" panose="02000505000000020004" pitchFamily="2" charset="0"/>
                <a:cs typeface="Microsoft Sans Serif"/>
              </a:rPr>
              <a:t>не</a:t>
            </a:r>
            <a:r>
              <a:rPr lang="ru-RU" sz="1800" spc="-65" dirty="0"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800" spc="-30" dirty="0">
                <a:latin typeface="Sitka Banner" panose="02000505000000020004" pitchFamily="2" charset="0"/>
                <a:cs typeface="Microsoft Sans Serif"/>
              </a:rPr>
              <a:t>соответствует</a:t>
            </a:r>
            <a:r>
              <a:rPr lang="ru-RU" sz="1800" spc="35" dirty="0"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800" dirty="0">
                <a:latin typeface="Sitka Banner" panose="02000505000000020004" pitchFamily="2" charset="0"/>
                <a:cs typeface="Microsoft Sans Serif"/>
              </a:rPr>
              <a:t>теме,</a:t>
            </a:r>
            <a:r>
              <a:rPr lang="ru-RU" sz="1800" spc="-50" dirty="0"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Banner" panose="02000505000000020004" pitchFamily="2" charset="0"/>
                <a:cs typeface="Microsoft Sans Serif"/>
              </a:rPr>
              <a:t>в</a:t>
            </a:r>
            <a:r>
              <a:rPr lang="ru-RU" sz="1800" spc="-6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Banner" panose="02000505000000020004" pitchFamily="2" charset="0"/>
                <a:cs typeface="Microsoft Sans Serif"/>
              </a:rPr>
              <a:t>нём</a:t>
            </a:r>
            <a:r>
              <a:rPr lang="ru-RU" sz="1800" spc="-6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Banner" panose="02000505000000020004" pitchFamily="2" charset="0"/>
                <a:cs typeface="Microsoft Sans Serif"/>
              </a:rPr>
              <a:t>нет</a:t>
            </a:r>
            <a:r>
              <a:rPr lang="ru-RU" sz="1800" spc="-5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800" spc="-2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Banner" panose="02000505000000020004" pitchFamily="2" charset="0"/>
                <a:cs typeface="Microsoft Sans Serif"/>
              </a:rPr>
              <a:t>ответа</a:t>
            </a:r>
            <a:r>
              <a:rPr lang="ru-RU" sz="1800" spc="-2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Banner" panose="02000505000000020004" pitchFamily="2" charset="0"/>
                <a:cs typeface="Microsoft Sans Serif"/>
              </a:rPr>
              <a:t>на</a:t>
            </a:r>
            <a:r>
              <a:rPr lang="ru-RU" sz="1800" spc="-6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Banner" panose="02000505000000020004" pitchFamily="2" charset="0"/>
                <a:cs typeface="Microsoft Sans Serif"/>
              </a:rPr>
              <a:t>вопрос</a:t>
            </a:r>
            <a:r>
              <a:rPr lang="ru-RU" sz="1800" dirty="0">
                <a:latin typeface="Sitka Banner" panose="02000505000000020004" pitchFamily="2" charset="0"/>
                <a:cs typeface="Microsoft Sans Serif"/>
              </a:rPr>
              <a:t>,</a:t>
            </a:r>
            <a:r>
              <a:rPr lang="ru-RU" sz="1800" spc="-40" dirty="0"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800" dirty="0">
                <a:latin typeface="Sitka Banner" panose="02000505000000020004" pitchFamily="2" charset="0"/>
                <a:cs typeface="Microsoft Sans Serif"/>
              </a:rPr>
              <a:t>поставленный</a:t>
            </a:r>
            <a:r>
              <a:rPr lang="ru-RU" sz="1800" spc="-35" dirty="0"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800" dirty="0">
                <a:latin typeface="Sitka Banner" panose="02000505000000020004" pitchFamily="2" charset="0"/>
                <a:cs typeface="Microsoft Sans Serif"/>
              </a:rPr>
              <a:t>в</a:t>
            </a:r>
            <a:r>
              <a:rPr lang="ru-RU" sz="1800" spc="-65" dirty="0"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800" dirty="0">
                <a:latin typeface="Sitka Banner" panose="02000505000000020004" pitchFamily="2" charset="0"/>
                <a:cs typeface="Microsoft Sans Serif"/>
              </a:rPr>
              <a:t>теме,</a:t>
            </a:r>
            <a:r>
              <a:rPr lang="ru-RU" sz="1800" spc="-50" dirty="0"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800" dirty="0">
                <a:latin typeface="Sitka Banner" panose="02000505000000020004" pitchFamily="2" charset="0"/>
                <a:cs typeface="Microsoft Sans Serif"/>
              </a:rPr>
              <a:t>или</a:t>
            </a:r>
            <a:r>
              <a:rPr lang="ru-RU" sz="1800" spc="-55" dirty="0"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800" spc="-50" dirty="0" smtClean="0">
                <a:latin typeface="Sitka Banner" panose="02000505000000020004" pitchFamily="2" charset="0"/>
                <a:cs typeface="Microsoft Sans Serif"/>
              </a:rPr>
              <a:t>в </a:t>
            </a:r>
            <a:r>
              <a:rPr lang="ru-RU" sz="1800" spc="-10" dirty="0" smtClean="0">
                <a:latin typeface="Sitka Banner" panose="02000505000000020004" pitchFamily="2" charset="0"/>
                <a:cs typeface="Microsoft Sans Serif"/>
              </a:rPr>
              <a:t>сочинении</a:t>
            </a:r>
            <a:r>
              <a:rPr lang="ru-RU" sz="1800" spc="-70" dirty="0" smtClean="0"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800" dirty="0">
                <a:latin typeface="Sitka Banner" panose="02000505000000020004" pitchFamily="2" charset="0"/>
                <a:cs typeface="Microsoft Sans Serif"/>
              </a:rPr>
              <a:t>не</a:t>
            </a:r>
            <a:r>
              <a:rPr lang="ru-RU" sz="1800" spc="-65" dirty="0"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800" spc="-20" dirty="0">
                <a:latin typeface="Sitka Banner" panose="02000505000000020004" pitchFamily="2" charset="0"/>
                <a:cs typeface="Microsoft Sans Serif"/>
              </a:rPr>
              <a:t>прослеживается</a:t>
            </a:r>
            <a:r>
              <a:rPr lang="ru-RU" sz="1800" spc="-15" dirty="0"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800" spc="-30" dirty="0">
                <a:latin typeface="Sitka Banner" panose="02000505000000020004" pitchFamily="2" charset="0"/>
                <a:cs typeface="Microsoft Sans Serif"/>
              </a:rPr>
              <a:t>конкретной</a:t>
            </a:r>
            <a:r>
              <a:rPr lang="ru-RU" sz="1800" spc="-15" dirty="0"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800" dirty="0">
                <a:latin typeface="Sitka Banner" panose="02000505000000020004" pitchFamily="2" charset="0"/>
                <a:cs typeface="Microsoft Sans Serif"/>
              </a:rPr>
              <a:t>цели</a:t>
            </a:r>
            <a:r>
              <a:rPr lang="ru-RU" sz="1800" spc="-65" dirty="0"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800" spc="-10" dirty="0">
                <a:latin typeface="Sitka Banner" panose="02000505000000020004" pitchFamily="2" charset="0"/>
                <a:cs typeface="Microsoft Sans Serif"/>
              </a:rPr>
              <a:t>высказывания.</a:t>
            </a:r>
            <a:endParaRPr lang="ru-RU" sz="1800" dirty="0">
              <a:latin typeface="Sitka Banner" panose="02000505000000020004" pitchFamily="2" charset="0"/>
              <a:cs typeface="Microsoft Sans Serif"/>
            </a:endParaRPr>
          </a:p>
          <a:p>
            <a:endParaRPr lang="ru-RU" sz="1800" dirty="0">
              <a:latin typeface="Sitka Banner" panose="02000505000000020004" pitchFamily="2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494" y="1582311"/>
            <a:ext cx="621289" cy="62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email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9331" y="3602182"/>
            <a:ext cx="580841" cy="617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34"/>
            <a:ext cx="7056438" cy="37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3131" y="69273"/>
            <a:ext cx="983625" cy="484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383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3843" y="1079256"/>
            <a:ext cx="4507332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434494" y="1184564"/>
            <a:ext cx="6269122" cy="3409662"/>
          </a:xfrm>
        </p:spPr>
        <p:txBody>
          <a:bodyPr>
            <a:normAutofit/>
          </a:bodyPr>
          <a:lstStyle/>
          <a:p>
            <a:pPr marL="297815" marR="96520" lvl="0" indent="51435" defTabSz="914400">
              <a:lnSpc>
                <a:spcPts val="2380"/>
              </a:lnSpc>
              <a:spcBef>
                <a:spcPts val="0"/>
              </a:spcBef>
            </a:pPr>
            <a:r>
              <a:rPr lang="ru-RU" sz="1800" kern="0" dirty="0">
                <a:latin typeface="Sitka Banner" panose="02000505000000020004" pitchFamily="2" charset="0"/>
                <a:cs typeface="Calibri"/>
              </a:rPr>
              <a:t>-</a:t>
            </a:r>
            <a:r>
              <a:rPr lang="ru-RU" sz="1800" kern="0" spc="210" dirty="0">
                <a:latin typeface="Sitka Banner" panose="02000505000000020004" pitchFamily="2" charset="0"/>
                <a:cs typeface="Calibri"/>
              </a:rPr>
              <a:t> </a:t>
            </a:r>
            <a:r>
              <a:rPr lang="ru-RU" sz="1800" b="1" kern="0" spc="-25" dirty="0" smtClean="0">
                <a:latin typeface="Sitka Banner" panose="02000505000000020004" pitchFamily="2" charset="0"/>
                <a:cs typeface="Calibri"/>
              </a:rPr>
              <a:t>Не </a:t>
            </a:r>
            <a:r>
              <a:rPr lang="ru-RU" sz="1800" b="1" kern="0" spc="-10" dirty="0" smtClean="0">
                <a:latin typeface="Sitka Banner" panose="02000505000000020004" pitchFamily="2" charset="0"/>
                <a:cs typeface="Calibri"/>
              </a:rPr>
              <a:t>следует ожидать </a:t>
            </a:r>
            <a:r>
              <a:rPr lang="ru-RU" sz="1800" b="1" kern="0" spc="-25" dirty="0" smtClean="0">
                <a:latin typeface="Sitka Banner" panose="02000505000000020004" pitchFamily="2" charset="0"/>
                <a:cs typeface="Calibri"/>
              </a:rPr>
              <a:t>от </a:t>
            </a:r>
            <a:r>
              <a:rPr lang="ru-RU" sz="1800" b="1" kern="0" spc="-10" dirty="0" smtClean="0">
                <a:latin typeface="Sitka Banner" panose="02000505000000020004" pitchFamily="2" charset="0"/>
                <a:cs typeface="Calibri"/>
              </a:rPr>
              <a:t>участника раскрытия </a:t>
            </a:r>
            <a:r>
              <a:rPr lang="ru-RU" sz="1800" b="1" kern="0" spc="-20" dirty="0" smtClean="0">
                <a:latin typeface="Sitka Banner" panose="02000505000000020004" pitchFamily="2" charset="0"/>
                <a:cs typeface="Calibri"/>
              </a:rPr>
              <a:t>темы</a:t>
            </a:r>
            <a:r>
              <a:rPr lang="ru-RU" sz="1800" b="1" kern="0" dirty="0">
                <a:latin typeface="Sitka Banner" panose="02000505000000020004" pitchFamily="2" charset="0"/>
                <a:cs typeface="Calibri"/>
              </a:rPr>
              <a:t>	</a:t>
            </a:r>
            <a:r>
              <a:rPr lang="ru-RU" sz="1800" b="1" kern="0" spc="-50" dirty="0">
                <a:latin typeface="Sitka Banner" panose="02000505000000020004" pitchFamily="2" charset="0"/>
                <a:cs typeface="Calibri"/>
              </a:rPr>
              <a:t>с </a:t>
            </a:r>
            <a:r>
              <a:rPr lang="ru-RU" sz="1800" b="1" kern="0" dirty="0">
                <a:latin typeface="Sitka Banner" panose="02000505000000020004" pitchFamily="2" charset="0"/>
                <a:cs typeface="Calibri"/>
              </a:rPr>
              <a:t>учётом</a:t>
            </a:r>
            <a:r>
              <a:rPr lang="ru-RU" sz="1800" b="1" kern="0" spc="-60" dirty="0">
                <a:latin typeface="Sitka Banner" panose="02000505000000020004" pitchFamily="2" charset="0"/>
                <a:cs typeface="Calibri"/>
              </a:rPr>
              <a:t> </a:t>
            </a:r>
            <a:r>
              <a:rPr lang="ru-RU" sz="1800" b="1" kern="0" spc="-10" dirty="0">
                <a:latin typeface="Sitka Banner" panose="02000505000000020004" pitchFamily="2" charset="0"/>
                <a:cs typeface="Calibri"/>
              </a:rPr>
              <a:t>комментария</a:t>
            </a:r>
            <a:r>
              <a:rPr lang="ru-RU" sz="1800" b="1" kern="0" spc="-50" dirty="0">
                <a:latin typeface="Sitka Banner" panose="02000505000000020004" pitchFamily="2" charset="0"/>
                <a:cs typeface="Calibri"/>
              </a:rPr>
              <a:t> </a:t>
            </a:r>
            <a:r>
              <a:rPr lang="ru-RU" sz="1800" b="1" kern="0" dirty="0">
                <a:latin typeface="Sitka Banner" panose="02000505000000020004" pitchFamily="2" charset="0"/>
                <a:cs typeface="Calibri"/>
              </a:rPr>
              <a:t>к</a:t>
            </a:r>
            <a:r>
              <a:rPr lang="ru-RU" sz="1800" b="1" kern="0" spc="-65" dirty="0">
                <a:latin typeface="Sitka Banner" panose="02000505000000020004" pitchFamily="2" charset="0"/>
                <a:cs typeface="Calibri"/>
              </a:rPr>
              <a:t> </a:t>
            </a:r>
            <a:r>
              <a:rPr lang="ru-RU" sz="1800" b="1" kern="0" dirty="0">
                <a:latin typeface="Sitka Banner" panose="02000505000000020004" pitchFamily="2" charset="0"/>
                <a:cs typeface="Calibri"/>
              </a:rPr>
              <a:t>тому</a:t>
            </a:r>
            <a:r>
              <a:rPr lang="ru-RU" sz="1800" b="1" kern="0" spc="-60" dirty="0">
                <a:latin typeface="Sitka Banner" panose="02000505000000020004" pitchFamily="2" charset="0"/>
                <a:cs typeface="Calibri"/>
              </a:rPr>
              <a:t> </a:t>
            </a:r>
            <a:r>
              <a:rPr lang="ru-RU" sz="1800" b="1" kern="0" dirty="0">
                <a:latin typeface="Sitka Banner" panose="02000505000000020004" pitchFamily="2" charset="0"/>
                <a:cs typeface="Calibri"/>
              </a:rPr>
              <a:t>или</a:t>
            </a:r>
            <a:r>
              <a:rPr lang="ru-RU" sz="1800" b="1" kern="0" spc="-45" dirty="0">
                <a:latin typeface="Sitka Banner" panose="02000505000000020004" pitchFamily="2" charset="0"/>
                <a:cs typeface="Calibri"/>
              </a:rPr>
              <a:t> </a:t>
            </a:r>
            <a:r>
              <a:rPr lang="ru-RU" sz="1800" b="1" kern="0" dirty="0">
                <a:latin typeface="Sitka Banner" panose="02000505000000020004" pitchFamily="2" charset="0"/>
                <a:cs typeface="Calibri"/>
              </a:rPr>
              <a:t>иному</a:t>
            </a:r>
            <a:r>
              <a:rPr lang="ru-RU" sz="1800" b="1" kern="0" spc="-55" dirty="0">
                <a:latin typeface="Sitka Banner" panose="02000505000000020004" pitchFamily="2" charset="0"/>
                <a:cs typeface="Calibri"/>
              </a:rPr>
              <a:t> </a:t>
            </a:r>
            <a:r>
              <a:rPr lang="ru-RU" sz="1800" b="1" kern="0" dirty="0">
                <a:latin typeface="Sitka Banner" panose="02000505000000020004" pitchFamily="2" charset="0"/>
                <a:cs typeface="Calibri"/>
              </a:rPr>
              <a:t>разделу</a:t>
            </a:r>
            <a:r>
              <a:rPr lang="ru-RU" sz="1800" b="1" kern="0" spc="-60" dirty="0">
                <a:latin typeface="Sitka Banner" panose="02000505000000020004" pitchFamily="2" charset="0"/>
                <a:cs typeface="Calibri"/>
              </a:rPr>
              <a:t> </a:t>
            </a:r>
            <a:r>
              <a:rPr lang="ru-RU" sz="1800" b="1" kern="0" dirty="0">
                <a:latin typeface="Sitka Banner" panose="02000505000000020004" pitchFamily="2" charset="0"/>
                <a:cs typeface="Calibri"/>
              </a:rPr>
              <a:t>банка</a:t>
            </a:r>
            <a:r>
              <a:rPr lang="ru-RU" sz="1800" b="1" kern="0" spc="-60" dirty="0">
                <a:latin typeface="Sitka Banner" panose="02000505000000020004" pitchFamily="2" charset="0"/>
                <a:cs typeface="Calibri"/>
              </a:rPr>
              <a:t> </a:t>
            </a:r>
            <a:r>
              <a:rPr lang="ru-RU" sz="1800" b="1" kern="0" spc="-20" dirty="0">
                <a:latin typeface="Sitka Banner" panose="02000505000000020004" pitchFamily="2" charset="0"/>
                <a:cs typeface="Calibri"/>
              </a:rPr>
              <a:t>тем.</a:t>
            </a:r>
            <a:endParaRPr lang="ru-RU" sz="1800" kern="0" dirty="0">
              <a:latin typeface="Sitka Banner" panose="02000505000000020004" pitchFamily="2" charset="0"/>
              <a:cs typeface="Calibri"/>
            </a:endParaRPr>
          </a:p>
          <a:p>
            <a:pPr marL="297815" marR="94615" indent="343535" defTabSz="914400">
              <a:lnSpc>
                <a:spcPts val="2380"/>
              </a:lnSpc>
              <a:spcBef>
                <a:spcPts val="595"/>
              </a:spcBef>
              <a:buFont typeface="Calibri"/>
              <a:buChar char="-"/>
              <a:tabLst>
                <a:tab pos="641350" algn="l"/>
                <a:tab pos="1822450" algn="l"/>
                <a:tab pos="2927350" algn="l"/>
                <a:tab pos="3599179" algn="l"/>
                <a:tab pos="5279390" algn="l"/>
                <a:tab pos="5862955" algn="l"/>
                <a:tab pos="6849109" algn="l"/>
                <a:tab pos="8241030" algn="l"/>
              </a:tabLst>
            </a:pPr>
            <a:r>
              <a:rPr lang="ru-RU" sz="1800" kern="0" dirty="0">
                <a:latin typeface="Sitka Banner" panose="02000505000000020004" pitchFamily="2" charset="0"/>
                <a:cs typeface="Calibri"/>
              </a:rPr>
              <a:t>При</a:t>
            </a:r>
            <a:r>
              <a:rPr lang="ru-RU" sz="1800" kern="0" spc="200" dirty="0">
                <a:latin typeface="Sitka Banner" panose="02000505000000020004" pitchFamily="2" charset="0"/>
                <a:cs typeface="Calibri"/>
              </a:rPr>
              <a:t> </a:t>
            </a:r>
            <a:r>
              <a:rPr lang="ru-RU" sz="1800" kern="0" dirty="0">
                <a:latin typeface="Sitka Banner" panose="02000505000000020004" pitchFamily="2" charset="0"/>
                <a:cs typeface="Calibri"/>
              </a:rPr>
              <a:t>оценке</a:t>
            </a:r>
            <a:r>
              <a:rPr lang="ru-RU" sz="1800" kern="0" spc="220" dirty="0">
                <a:latin typeface="Sitka Banner" panose="02000505000000020004" pitchFamily="2" charset="0"/>
                <a:cs typeface="Calibri"/>
              </a:rPr>
              <a:t> </a:t>
            </a:r>
            <a:r>
              <a:rPr lang="ru-RU" sz="1800" kern="0" dirty="0">
                <a:latin typeface="Sitka Banner" panose="02000505000000020004" pitchFamily="2" charset="0"/>
                <a:cs typeface="Calibri"/>
              </a:rPr>
              <a:t>сочинения</a:t>
            </a:r>
            <a:r>
              <a:rPr lang="ru-RU" sz="1800" kern="0" spc="204" dirty="0">
                <a:latin typeface="Sitka Banner" panose="02000505000000020004" pitchFamily="2" charset="0"/>
                <a:cs typeface="Calibri"/>
              </a:rPr>
              <a:t> </a:t>
            </a:r>
            <a:r>
              <a:rPr lang="ru-RU" sz="1800" kern="0" dirty="0">
                <a:latin typeface="Sitka Banner" panose="02000505000000020004" pitchFamily="2" charset="0"/>
                <a:cs typeface="Calibri"/>
              </a:rPr>
              <a:t>по</a:t>
            </a:r>
            <a:r>
              <a:rPr lang="ru-RU" sz="1800" kern="0" spc="215" dirty="0">
                <a:latin typeface="Sitka Banner" panose="02000505000000020004" pitchFamily="2" charset="0"/>
                <a:cs typeface="Calibri"/>
              </a:rPr>
              <a:t> </a:t>
            </a:r>
            <a:r>
              <a:rPr lang="ru-RU" sz="1800" kern="0" dirty="0">
                <a:latin typeface="Sitka Banner" panose="02000505000000020004" pitchFamily="2" charset="0"/>
                <a:cs typeface="Calibri"/>
              </a:rPr>
              <a:t>данному</a:t>
            </a:r>
            <a:r>
              <a:rPr lang="ru-RU" sz="1800" kern="0" spc="235" dirty="0">
                <a:latin typeface="Sitka Banner" panose="02000505000000020004" pitchFamily="2" charset="0"/>
                <a:cs typeface="Calibri"/>
              </a:rPr>
              <a:t> </a:t>
            </a:r>
            <a:r>
              <a:rPr lang="ru-RU" sz="1800" kern="0" dirty="0">
                <a:latin typeface="Sitka Banner" panose="02000505000000020004" pitchFamily="2" charset="0"/>
                <a:cs typeface="Calibri"/>
              </a:rPr>
              <a:t>критерию</a:t>
            </a:r>
            <a:r>
              <a:rPr lang="ru-RU" sz="1800" kern="0" spc="200" dirty="0">
                <a:latin typeface="Sitka Banner" panose="02000505000000020004" pitchFamily="2" charset="0"/>
                <a:cs typeface="Calibri"/>
              </a:rPr>
              <a:t> </a:t>
            </a:r>
            <a:r>
              <a:rPr lang="ru-RU" sz="1800" b="1" kern="0" dirty="0">
                <a:latin typeface="Sitka Banner" panose="02000505000000020004" pitchFamily="2" charset="0"/>
                <a:cs typeface="Calibri"/>
              </a:rPr>
              <a:t>не</a:t>
            </a:r>
            <a:r>
              <a:rPr lang="ru-RU" sz="1800" b="1" kern="0" spc="215" dirty="0">
                <a:latin typeface="Sitka Banner" panose="02000505000000020004" pitchFamily="2" charset="0"/>
                <a:cs typeface="Calibri"/>
              </a:rPr>
              <a:t> </a:t>
            </a:r>
            <a:r>
              <a:rPr lang="ru-RU" sz="1800" b="1" kern="0" spc="-10" dirty="0">
                <a:latin typeface="Sitka Banner" panose="02000505000000020004" pitchFamily="2" charset="0"/>
                <a:cs typeface="Calibri"/>
              </a:rPr>
              <a:t>учитываются логические</a:t>
            </a:r>
            <a:r>
              <a:rPr lang="ru-RU" sz="1800" b="1" kern="0" dirty="0">
                <a:latin typeface="Sitka Banner" panose="02000505000000020004" pitchFamily="2" charset="0"/>
                <a:cs typeface="Calibri"/>
              </a:rPr>
              <a:t>	</a:t>
            </a:r>
            <a:r>
              <a:rPr lang="ru-RU" sz="1800" b="1" kern="0" spc="-10" dirty="0" smtClean="0">
                <a:latin typeface="Sitka Banner" panose="02000505000000020004" pitchFamily="2" charset="0"/>
                <a:cs typeface="Calibri"/>
              </a:rPr>
              <a:t>ошибки</a:t>
            </a:r>
            <a:r>
              <a:rPr lang="ru-RU" sz="1800" kern="0" spc="-20" dirty="0" smtClean="0">
                <a:latin typeface="Sitka Banner" panose="02000505000000020004" pitchFamily="2" charset="0"/>
                <a:cs typeface="Calibri"/>
              </a:rPr>
              <a:t>(они </a:t>
            </a:r>
            <a:r>
              <a:rPr lang="ru-RU" sz="1800" kern="0" spc="-10" dirty="0" smtClean="0">
                <a:latin typeface="Sitka Banner" panose="02000505000000020004" pitchFamily="2" charset="0"/>
                <a:cs typeface="Calibri"/>
              </a:rPr>
              <a:t>выявляются</a:t>
            </a:r>
            <a:r>
              <a:rPr lang="ru-RU" sz="1800" kern="0" dirty="0">
                <a:latin typeface="Sitka Banner" panose="02000505000000020004" pitchFamily="2" charset="0"/>
                <a:cs typeface="Calibri"/>
              </a:rPr>
              <a:t>	</a:t>
            </a:r>
            <a:r>
              <a:rPr lang="ru-RU" sz="1800" kern="0" dirty="0" smtClean="0">
                <a:latin typeface="Sitka Banner" panose="02000505000000020004" pitchFamily="2" charset="0"/>
                <a:cs typeface="Calibri"/>
              </a:rPr>
              <a:t> </a:t>
            </a:r>
            <a:r>
              <a:rPr lang="ru-RU" sz="1800" kern="0" spc="-25" dirty="0" smtClean="0">
                <a:latin typeface="Sitka Banner" panose="02000505000000020004" pitchFamily="2" charset="0"/>
                <a:cs typeface="Calibri"/>
              </a:rPr>
              <a:t>при</a:t>
            </a:r>
            <a:r>
              <a:rPr lang="ru-RU" sz="1800" kern="0" dirty="0">
                <a:latin typeface="Sitka Banner" panose="02000505000000020004" pitchFamily="2" charset="0"/>
                <a:cs typeface="Calibri"/>
              </a:rPr>
              <a:t>	</a:t>
            </a:r>
            <a:r>
              <a:rPr lang="ru-RU" sz="1800" kern="0" dirty="0" smtClean="0">
                <a:latin typeface="Sitka Banner" panose="02000505000000020004" pitchFamily="2" charset="0"/>
                <a:cs typeface="Calibri"/>
              </a:rPr>
              <a:t> </a:t>
            </a:r>
            <a:r>
              <a:rPr lang="ru-RU" sz="1800" kern="0" spc="-10" dirty="0" smtClean="0">
                <a:latin typeface="Sitka Banner" panose="02000505000000020004" pitchFamily="2" charset="0"/>
                <a:cs typeface="Calibri"/>
              </a:rPr>
              <a:t>оценке сочинения </a:t>
            </a:r>
            <a:r>
              <a:rPr lang="ru-RU" sz="1800" kern="0" spc="-25" dirty="0" smtClean="0">
                <a:latin typeface="Sitka Banner" panose="02000505000000020004" pitchFamily="2" charset="0"/>
                <a:cs typeface="Calibri"/>
              </a:rPr>
              <a:t>по </a:t>
            </a:r>
            <a:r>
              <a:rPr lang="ru-RU" sz="1800" dirty="0">
                <a:latin typeface="Sitka Banner" panose="02000505000000020004" pitchFamily="2" charset="0"/>
                <a:cs typeface="Calibri"/>
              </a:rPr>
              <a:t>Критерию</a:t>
            </a:r>
            <a:r>
              <a:rPr lang="ru-RU" sz="1800" spc="-20" dirty="0">
                <a:latin typeface="Sitka Banner" panose="02000505000000020004" pitchFamily="2" charset="0"/>
                <a:cs typeface="Calibri"/>
              </a:rPr>
              <a:t> №3)»</a:t>
            </a:r>
            <a:endParaRPr lang="ru-RU" sz="1800" dirty="0">
              <a:latin typeface="Sitka Banner" panose="02000505000000020004" pitchFamily="2" charset="0"/>
              <a:cs typeface="Calibri"/>
            </a:endParaRPr>
          </a:p>
          <a:p>
            <a:pPr marL="12700" lvl="0" defTabSz="914400">
              <a:spcBef>
                <a:spcPts val="100"/>
              </a:spcBef>
            </a:pPr>
            <a:endParaRPr lang="ru-RU" sz="1800" i="1" kern="0" spc="-10" dirty="0" smtClean="0">
              <a:latin typeface="Sitka Banner" panose="02000505000000020004" pitchFamily="2" charset="0"/>
              <a:cs typeface="Calibri"/>
            </a:endParaRPr>
          </a:p>
          <a:p>
            <a:pPr marL="12700" lvl="0" defTabSz="914400">
              <a:spcBef>
                <a:spcPts val="100"/>
              </a:spcBef>
            </a:pPr>
            <a:r>
              <a:rPr lang="ru-RU" sz="1800" i="1" kern="0" spc="-10" dirty="0">
                <a:latin typeface="Sitka Banner" panose="02000505000000020004" pitchFamily="2" charset="0"/>
                <a:cs typeface="Calibri"/>
              </a:rPr>
              <a:t> </a:t>
            </a:r>
            <a:r>
              <a:rPr lang="ru-RU" sz="1800" i="1" kern="0" spc="-10" dirty="0" smtClean="0">
                <a:latin typeface="Sitka Banner" panose="02000505000000020004" pitchFamily="2" charset="0"/>
                <a:cs typeface="Calibri"/>
              </a:rPr>
              <a:t>                                         </a:t>
            </a:r>
            <a:r>
              <a:rPr lang="ru-RU" sz="1600" i="1" kern="0" spc="-1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Banner" panose="02000505000000020004" pitchFamily="2" charset="0"/>
                <a:cs typeface="Calibri"/>
              </a:rPr>
              <a:t>(Методические рекомендации,</a:t>
            </a:r>
            <a:r>
              <a:rPr lang="ru-RU" sz="1600" i="1" kern="0" spc="-9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Banner" panose="02000505000000020004" pitchFamily="2" charset="0"/>
                <a:cs typeface="Calibri"/>
              </a:rPr>
              <a:t> </a:t>
            </a:r>
            <a:r>
              <a:rPr lang="ru-RU" sz="1600" i="1" kern="0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Banner" panose="02000505000000020004" pitchFamily="2" charset="0"/>
                <a:cs typeface="Calibri"/>
              </a:rPr>
              <a:t>с.28)</a:t>
            </a:r>
            <a:endParaRPr lang="ru-RU" sz="16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tka Banner" panose="02000505000000020004" pitchFamily="2" charset="0"/>
              <a:cs typeface="Calibri"/>
            </a:endParaRPr>
          </a:p>
          <a:p>
            <a:pPr marL="297815" marR="94615" lvl="0" indent="343535" defTabSz="914400">
              <a:lnSpc>
                <a:spcPts val="2380"/>
              </a:lnSpc>
              <a:spcBef>
                <a:spcPts val="595"/>
              </a:spcBef>
              <a:buFont typeface="Calibri"/>
              <a:buChar char="-"/>
              <a:tabLst>
                <a:tab pos="641350" algn="l"/>
                <a:tab pos="1822450" algn="l"/>
                <a:tab pos="2927350" algn="l"/>
                <a:tab pos="3599179" algn="l"/>
                <a:tab pos="5279390" algn="l"/>
                <a:tab pos="5862955" algn="l"/>
                <a:tab pos="6849109" algn="l"/>
                <a:tab pos="8241030" algn="l"/>
              </a:tabLst>
            </a:pPr>
            <a:endParaRPr lang="ru-RU" sz="1800" dirty="0">
              <a:latin typeface="Sitka Banner" panose="02000505000000020004" pitchFamily="2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3131" y="69273"/>
            <a:ext cx="983625" cy="484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34"/>
            <a:ext cx="7056438" cy="37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493" y="765872"/>
            <a:ext cx="621289" cy="62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27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3842" y="402828"/>
            <a:ext cx="6371700" cy="728070"/>
          </a:xfrm>
        </p:spPr>
        <p:txBody>
          <a:bodyPr>
            <a:noAutofit/>
          </a:bodyPr>
          <a:lstStyle/>
          <a:p>
            <a:r>
              <a:rPr lang="ru-RU" dirty="0">
                <a:latin typeface="Sitka Small" panose="02000505000000020004" pitchFamily="2" charset="0"/>
              </a:rPr>
              <a:t>Содержание сочинения соответствует теме,</a:t>
            </a:r>
            <a:br>
              <a:rPr lang="ru-RU" dirty="0">
                <a:latin typeface="Sitka Small" panose="02000505000000020004" pitchFamily="2" charset="0"/>
              </a:rPr>
            </a:br>
            <a:r>
              <a:rPr lang="ru-RU" dirty="0">
                <a:latin typeface="Sitka Small" panose="02000505000000020004" pitchFamily="2" charset="0"/>
              </a:rPr>
              <a:t>если:</a:t>
            </a:r>
            <a:br>
              <a:rPr lang="ru-RU" dirty="0">
                <a:latin typeface="Sitka Small" panose="02000505000000020004" pitchFamily="2" charset="0"/>
              </a:rPr>
            </a:br>
            <a:endParaRPr lang="ru-RU" dirty="0">
              <a:latin typeface="Sitka Small" panose="02000505000000020004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3843" y="1079257"/>
            <a:ext cx="4507332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434494" y="1325880"/>
            <a:ext cx="6269122" cy="3268346"/>
          </a:xfrm>
        </p:spPr>
        <p:txBody>
          <a:bodyPr>
            <a:normAutofit/>
          </a:bodyPr>
          <a:lstStyle/>
          <a:p>
            <a:pPr marL="285750" indent="-285750">
              <a:buFontTx/>
              <a:buChar char="-"/>
            </a:pPr>
            <a:r>
              <a:rPr lang="ru-RU" sz="1600" b="1" dirty="0" smtClean="0">
                <a:latin typeface="Sitka Small" panose="02000505000000020004" pitchFamily="2" charset="0"/>
              </a:rPr>
              <a:t>нет </a:t>
            </a:r>
            <a:r>
              <a:rPr lang="ru-RU" sz="1600" b="1" dirty="0">
                <a:latin typeface="Sitka Small" panose="02000505000000020004" pitchFamily="2" charset="0"/>
              </a:rPr>
              <a:t>подмены </a:t>
            </a:r>
            <a:r>
              <a:rPr lang="ru-RU" sz="1600" dirty="0">
                <a:latin typeface="Sitka Small" panose="02000505000000020004" pitchFamily="2" charset="0"/>
              </a:rPr>
              <a:t>одной темы рассуждения другой</a:t>
            </a:r>
            <a:r>
              <a:rPr lang="ru-RU" sz="1600" dirty="0" smtClean="0">
                <a:latin typeface="Sitka Small" panose="02000505000000020004" pitchFamily="2" charset="0"/>
              </a:rPr>
              <a:t>;</a:t>
            </a:r>
          </a:p>
          <a:p>
            <a:pPr marL="285750" indent="-285750">
              <a:buFontTx/>
              <a:buChar char="-"/>
            </a:pPr>
            <a:endParaRPr lang="ru-RU" sz="1600" dirty="0">
              <a:latin typeface="Sitka Small" panose="02000505000000020004" pitchFamily="2" charset="0"/>
            </a:endParaRPr>
          </a:p>
          <a:p>
            <a:pPr marL="285750" indent="-285750">
              <a:buFontTx/>
              <a:buChar char="-"/>
            </a:pPr>
            <a:r>
              <a:rPr lang="ru-RU" sz="1600" b="1" dirty="0" smtClean="0">
                <a:latin typeface="Sitka Small" panose="02000505000000020004" pitchFamily="2" charset="0"/>
              </a:rPr>
              <a:t>дан </a:t>
            </a:r>
            <a:r>
              <a:rPr lang="ru-RU" sz="1600" b="1" dirty="0">
                <a:latin typeface="Sitka Small" panose="02000505000000020004" pitchFamily="2" charset="0"/>
              </a:rPr>
              <a:t>ответ-вывод </a:t>
            </a:r>
            <a:r>
              <a:rPr lang="ru-RU" sz="1600" dirty="0">
                <a:latin typeface="Sitka Small" panose="02000505000000020004" pitchFamily="2" charset="0"/>
              </a:rPr>
              <a:t>в ходе рассуждения в соответствии </a:t>
            </a:r>
            <a:r>
              <a:rPr lang="ru-RU" sz="1600" dirty="0" smtClean="0">
                <a:latin typeface="Sitka Small" panose="02000505000000020004" pitchFamily="2" charset="0"/>
              </a:rPr>
              <a:t>с вопросом</a:t>
            </a:r>
            <a:r>
              <a:rPr lang="ru-RU" sz="1600" dirty="0">
                <a:latin typeface="Sitka Small" panose="02000505000000020004" pitchFamily="2" charset="0"/>
              </a:rPr>
              <a:t>, заявленным в </a:t>
            </a:r>
            <a:r>
              <a:rPr lang="ru-RU" sz="1600" dirty="0" smtClean="0">
                <a:latin typeface="Sitka Small" panose="02000505000000020004" pitchFamily="2" charset="0"/>
              </a:rPr>
              <a:t>теме</a:t>
            </a:r>
          </a:p>
          <a:p>
            <a:pPr marL="285750" indent="-285750">
              <a:buFontTx/>
              <a:buChar char="-"/>
            </a:pPr>
            <a:endParaRPr lang="ru-RU" sz="1600" dirty="0">
              <a:latin typeface="Sitka Small" panose="02000505000000020004" pitchFamily="2" charset="0"/>
            </a:endParaRPr>
          </a:p>
          <a:p>
            <a:pPr marL="285750" indent="-285750">
              <a:buFontTx/>
              <a:buChar char="-"/>
            </a:pPr>
            <a:r>
              <a:rPr lang="ru-RU" sz="1600" b="1" dirty="0" smtClean="0">
                <a:latin typeface="Sitka Small" panose="02000505000000020004" pitchFamily="2" charset="0"/>
              </a:rPr>
              <a:t>прослеживается </a:t>
            </a:r>
            <a:r>
              <a:rPr lang="ru-RU" sz="1600" b="1" dirty="0">
                <a:latin typeface="Sitka Small" panose="02000505000000020004" pitchFamily="2" charset="0"/>
              </a:rPr>
              <a:t>конкретная цель </a:t>
            </a:r>
            <a:r>
              <a:rPr lang="ru-RU" sz="1600" dirty="0">
                <a:latin typeface="Sitka Small" panose="02000505000000020004" pitchFamily="2" charset="0"/>
              </a:rPr>
              <a:t>высказывания</a:t>
            </a:r>
            <a:r>
              <a:rPr lang="ru-RU" sz="1600" dirty="0" smtClean="0">
                <a:latin typeface="Sitka Small" panose="02000505000000020004" pitchFamily="2" charset="0"/>
              </a:rPr>
              <a:t>;</a:t>
            </a:r>
          </a:p>
          <a:p>
            <a:pPr marL="285750" indent="-285750">
              <a:buFontTx/>
              <a:buChar char="-"/>
            </a:pPr>
            <a:endParaRPr lang="ru-RU" sz="1600" dirty="0">
              <a:latin typeface="Sitka Small" panose="02000505000000020004" pitchFamily="2" charset="0"/>
            </a:endParaRPr>
          </a:p>
          <a:p>
            <a:r>
              <a:rPr lang="ru-RU" sz="1600" dirty="0" smtClean="0">
                <a:latin typeface="Sitka Small" panose="02000505000000020004" pitchFamily="2" charset="0"/>
              </a:rPr>
              <a:t>-   есть </a:t>
            </a:r>
            <a:r>
              <a:rPr lang="ru-RU" sz="1600" b="1" dirty="0">
                <a:latin typeface="Sitka Small" panose="02000505000000020004" pitchFamily="2" charset="0"/>
              </a:rPr>
              <a:t>доказанные ответы </a:t>
            </a:r>
            <a:r>
              <a:rPr lang="ru-RU" sz="1600" dirty="0">
                <a:latin typeface="Sitka Small" panose="02000505000000020004" pitchFamily="2" charset="0"/>
              </a:rPr>
              <a:t>на вопрос, заявленный в </a:t>
            </a:r>
            <a:r>
              <a:rPr lang="ru-RU" sz="1600" dirty="0" smtClean="0">
                <a:latin typeface="Sitka Small" panose="02000505000000020004" pitchFamily="2" charset="0"/>
              </a:rPr>
              <a:t>теме (</a:t>
            </a:r>
            <a:r>
              <a:rPr lang="ru-RU" sz="1600" dirty="0">
                <a:latin typeface="Sitka Small" panose="02000505000000020004" pitchFamily="2" charset="0"/>
              </a:rPr>
              <a:t>отмечаются в аргументации).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2359" y="-31900"/>
            <a:ext cx="1274079" cy="72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34"/>
            <a:ext cx="7056438" cy="37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153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7938" y="129540"/>
            <a:ext cx="6554647" cy="1955569"/>
          </a:xfrm>
        </p:spPr>
        <p:txBody>
          <a:bodyPr>
            <a:normAutofit/>
          </a:bodyPr>
          <a:lstStyle/>
          <a:p>
            <a:pPr>
              <a:lnSpc>
                <a:spcPts val="1800"/>
              </a:lnSpc>
            </a:pPr>
            <a:r>
              <a:rPr lang="ru-RU" sz="2400" dirty="0" smtClean="0">
                <a:latin typeface="Sitka Small" panose="02000505000000020004" pitchFamily="2" charset="0"/>
              </a:rPr>
              <a:t/>
            </a:r>
            <a:br>
              <a:rPr lang="ru-RU" sz="2400" dirty="0" smtClean="0">
                <a:latin typeface="Sitka Small" panose="02000505000000020004" pitchFamily="2" charset="0"/>
              </a:rPr>
            </a:br>
            <a:r>
              <a:rPr lang="ru-RU" sz="2400" dirty="0" smtClean="0">
                <a:latin typeface="Sitka Small" panose="02000505000000020004" pitchFamily="2" charset="0"/>
              </a:rPr>
              <a:t>Что </a:t>
            </a:r>
            <a:r>
              <a:rPr lang="ru-RU" sz="2400" dirty="0">
                <a:latin typeface="Sitka Small" panose="02000505000000020004" pitchFamily="2" charset="0"/>
              </a:rPr>
              <a:t>значит подменить тему</a:t>
            </a:r>
            <a:r>
              <a:rPr lang="ru-RU" sz="2400" dirty="0" smtClean="0">
                <a:latin typeface="Sitka Small" panose="02000505000000020004" pitchFamily="2" charset="0"/>
              </a:rPr>
              <a:t>? </a:t>
            </a:r>
            <a:br>
              <a:rPr lang="ru-RU" sz="2400" dirty="0" smtClean="0">
                <a:latin typeface="Sitka Small" panose="02000505000000020004" pitchFamily="2" charset="0"/>
              </a:rPr>
            </a:br>
            <a:r>
              <a:rPr lang="ru-RU" sz="2400" dirty="0" smtClean="0">
                <a:latin typeface="Sitka Small" panose="02000505000000020004" pitchFamily="2" charset="0"/>
              </a:rPr>
              <a:t/>
            </a:r>
            <a:br>
              <a:rPr lang="ru-RU" sz="2400" dirty="0" smtClean="0">
                <a:latin typeface="Sitka Small" panose="02000505000000020004" pitchFamily="2" charset="0"/>
              </a:rPr>
            </a:br>
            <a:endParaRPr lang="ru-RU" sz="1600" dirty="0">
              <a:latin typeface="Sitka Small" panose="02000505000000020004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3843" y="789709"/>
            <a:ext cx="4507332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166255" y="1165861"/>
            <a:ext cx="6747163" cy="3977640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</a:pPr>
            <a:r>
              <a:rPr lang="ru-RU" dirty="0" smtClean="0"/>
              <a:t> </a:t>
            </a:r>
            <a:r>
              <a:rPr lang="ru-RU" sz="1800" dirty="0" smtClean="0">
                <a:latin typeface="Times New Roman"/>
                <a:ea typeface="Calibri"/>
                <a:cs typeface="Times New Roman"/>
              </a:rPr>
              <a:t>               </a:t>
            </a:r>
            <a:r>
              <a:rPr lang="ru-RU" sz="1700" b="1" i="1" dirty="0" smtClean="0">
                <a:latin typeface="Sitka Heading" panose="02000505000000020004" pitchFamily="2" charset="0"/>
                <a:ea typeface="Calibri"/>
                <a:cs typeface="Times New Roman"/>
              </a:rPr>
              <a:t>Как</a:t>
            </a:r>
            <a:r>
              <a:rPr lang="ru-RU" sz="1700" i="1" dirty="0" smtClean="0">
                <a:latin typeface="Sitka Heading" panose="02000505000000020004" pitchFamily="2" charset="0"/>
                <a:ea typeface="Calibri"/>
                <a:cs typeface="Times New Roman"/>
              </a:rPr>
              <a:t> </a:t>
            </a:r>
            <a:r>
              <a:rPr lang="ru-RU" sz="1700" i="1" dirty="0">
                <a:latin typeface="Sitka Heading" panose="02000505000000020004" pitchFamily="2" charset="0"/>
                <a:ea typeface="Calibri"/>
                <a:cs typeface="Times New Roman"/>
              </a:rPr>
              <a:t>правильно </a:t>
            </a:r>
            <a:r>
              <a:rPr lang="ru-RU" sz="1700" b="1" i="1" dirty="0">
                <a:latin typeface="Sitka Heading" panose="02000505000000020004" pitchFamily="2" charset="0"/>
                <a:ea typeface="Calibri"/>
                <a:cs typeface="Times New Roman"/>
              </a:rPr>
              <a:t>выбрать</a:t>
            </a:r>
            <a:r>
              <a:rPr lang="ru-RU" sz="1700" i="1" dirty="0">
                <a:latin typeface="Sitka Heading" panose="02000505000000020004" pitchFamily="2" charset="0"/>
                <a:ea typeface="Calibri"/>
                <a:cs typeface="Times New Roman"/>
              </a:rPr>
              <a:t> </a:t>
            </a:r>
            <a:r>
              <a:rPr lang="ru-RU" sz="1700" b="1" i="1" dirty="0">
                <a:latin typeface="Sitka Heading" panose="02000505000000020004" pitchFamily="2" charset="0"/>
                <a:ea typeface="Calibri"/>
                <a:cs typeface="Times New Roman"/>
              </a:rPr>
              <a:t>жизненный путь</a:t>
            </a:r>
            <a:r>
              <a:rPr lang="ru-RU" sz="1700" i="1" dirty="0">
                <a:latin typeface="Sitka Heading" panose="02000505000000020004" pitchFamily="2" charset="0"/>
                <a:ea typeface="Calibri"/>
                <a:cs typeface="Times New Roman"/>
              </a:rPr>
              <a:t>?</a:t>
            </a:r>
          </a:p>
          <a:p>
            <a:pPr>
              <a:spcBef>
                <a:spcPts val="0"/>
              </a:spcBef>
            </a:pPr>
            <a:r>
              <a:rPr lang="ru-RU" sz="1700" i="1" dirty="0" smtClean="0">
                <a:latin typeface="Sitka Heading" panose="02000505000000020004" pitchFamily="2" charset="0"/>
                <a:ea typeface="Calibri"/>
                <a:cs typeface="Times New Roman"/>
              </a:rPr>
              <a:t>Я </a:t>
            </a:r>
            <a:r>
              <a:rPr lang="ru-RU" sz="1700" i="1" dirty="0">
                <a:latin typeface="Sitka Heading" panose="02000505000000020004" pitchFamily="2" charset="0"/>
                <a:ea typeface="Calibri"/>
                <a:cs typeface="Times New Roman"/>
              </a:rPr>
              <a:t>считаю, что </a:t>
            </a:r>
            <a:r>
              <a:rPr lang="ru-RU" sz="1700" b="1" dirty="0">
                <a:latin typeface="Sitka Heading" panose="02000505000000020004" pitchFamily="2" charset="0"/>
                <a:ea typeface="Calibri"/>
                <a:cs typeface="Times New Roman"/>
              </a:rPr>
              <a:t>счастье, возникшее в жизни человека путем обмана, </a:t>
            </a:r>
            <a:r>
              <a:rPr lang="ru-RU" sz="1700" i="1" dirty="0">
                <a:latin typeface="Sitka Heading" panose="02000505000000020004" pitchFamily="2" charset="0"/>
                <a:ea typeface="Calibri"/>
                <a:cs typeface="Times New Roman"/>
              </a:rPr>
              <a:t>возвращается ему с негативным эффектом.</a:t>
            </a:r>
          </a:p>
          <a:p>
            <a:pPr>
              <a:spcBef>
                <a:spcPts val="0"/>
              </a:spcBef>
            </a:pPr>
            <a:r>
              <a:rPr lang="ru-RU" sz="1700" i="1" dirty="0">
                <a:latin typeface="Sitka Heading" panose="02000505000000020004" pitchFamily="2" charset="0"/>
                <a:ea typeface="Calibri"/>
                <a:cs typeface="Times New Roman"/>
              </a:rPr>
              <a:t>Обратимся к рассказу </a:t>
            </a:r>
            <a:r>
              <a:rPr lang="ru-RU" sz="1700" i="1" dirty="0" err="1">
                <a:latin typeface="Sitka Heading" panose="02000505000000020004" pitchFamily="2" charset="0"/>
                <a:ea typeface="Calibri"/>
                <a:cs typeface="Times New Roman"/>
              </a:rPr>
              <a:t>Д.Джойса</a:t>
            </a:r>
            <a:r>
              <a:rPr lang="ru-RU" sz="1700" i="1" dirty="0">
                <a:latin typeface="Sitka Heading" panose="02000505000000020004" pitchFamily="2" charset="0"/>
                <a:ea typeface="Calibri"/>
                <a:cs typeface="Times New Roman"/>
              </a:rPr>
              <a:t> «Эвелин», который поможет доказать мою точку зрения. Главный герой — Эвелин. Девушка живёт вместе с отцом, который ведет себя эгоистично по отношению к ней. Мать Эвелин умерла, поэтому девушка — главная хозяйка по дому. Она привыкла жить в нём, потому что он уютный и родной. У Эвелин есть возлюбленный, с которым хотела сбежать. Девушке оставалось сесть на пароход и плыть к новым изменениям со своей половинкой, но Эвелин передумала, так как поняла, что она не хочет покидать свой дом. Девушка привыкла жить по-старому, не принося перемены в свою жизнь. Я думаю, что Эвелин </a:t>
            </a:r>
            <a:r>
              <a:rPr lang="ru-RU" sz="1700" b="1" i="1" dirty="0">
                <a:latin typeface="Sitka Heading" panose="02000505000000020004" pitchFamily="2" charset="0"/>
                <a:ea typeface="Calibri"/>
                <a:cs typeface="Times New Roman"/>
              </a:rPr>
              <a:t>выпал шанс изменить свою жизнь</a:t>
            </a:r>
            <a:r>
              <a:rPr lang="ru-RU" sz="1700" i="1" dirty="0">
                <a:latin typeface="Sitka Heading" panose="02000505000000020004" pitchFamily="2" charset="0"/>
                <a:ea typeface="Calibri"/>
                <a:cs typeface="Times New Roman"/>
              </a:rPr>
              <a:t>, но она испугалась и отступила от своего счастья.</a:t>
            </a:r>
          </a:p>
          <a:p>
            <a:pPr>
              <a:spcBef>
                <a:spcPts val="0"/>
              </a:spcBef>
            </a:pPr>
            <a:r>
              <a:rPr lang="ru-RU" sz="1700" dirty="0">
                <a:latin typeface="Sitka Heading" panose="02000505000000020004" pitchFamily="2" charset="0"/>
                <a:ea typeface="Calibri"/>
                <a:cs typeface="Times New Roman"/>
              </a:rPr>
              <a:t> </a:t>
            </a:r>
            <a:r>
              <a:rPr lang="ru-RU" sz="1700" dirty="0" smtClean="0">
                <a:latin typeface="Sitka Heading" panose="02000505000000020004" pitchFamily="2" charset="0"/>
                <a:ea typeface="Calibri"/>
                <a:cs typeface="Times New Roman"/>
              </a:rPr>
              <a:t>   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ru-RU" sz="1700" b="1" dirty="0" smtClean="0">
                <a:latin typeface="Sitka Heading" panose="02000505000000020004" pitchFamily="2" charset="0"/>
                <a:ea typeface="Calibri"/>
                <a:cs typeface="Times New Roman"/>
              </a:rPr>
              <a:t>Комментарий </a:t>
            </a:r>
            <a:r>
              <a:rPr lang="ru-RU" sz="1700" b="1" dirty="0">
                <a:latin typeface="Sitka Heading" panose="02000505000000020004" pitchFamily="2" charset="0"/>
                <a:ea typeface="Calibri"/>
                <a:cs typeface="Times New Roman"/>
              </a:rPr>
              <a:t>эксперта.</a:t>
            </a:r>
            <a:r>
              <a:rPr lang="ru-RU" sz="1700" dirty="0">
                <a:latin typeface="Sitka Heading" panose="02000505000000020004" pitchFamily="2" charset="0"/>
                <a:ea typeface="Calibri"/>
                <a:cs typeface="Times New Roman"/>
              </a:rPr>
              <a:t> Тезис не является ответом на вопрос темы, тема не раскрыта, незачет по К1.</a:t>
            </a:r>
            <a:endParaRPr lang="ru-RU" sz="1700" dirty="0">
              <a:effectLst/>
              <a:latin typeface="Sitka Heading" panose="02000505000000020004" pitchFamily="2" charset="0"/>
              <a:ea typeface="Calibri"/>
              <a:cs typeface="Times New Roman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0" y="-31899"/>
            <a:ext cx="1074420" cy="56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849091"/>
            <a:ext cx="7056439" cy="294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070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3843" y="1079256"/>
            <a:ext cx="4507332" cy="51642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434494" y="1409700"/>
            <a:ext cx="6269122" cy="3184526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значит подменить тему?!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Это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подменить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заявленный в теме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(вопросе)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рассуждения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другим предметом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рассуждения.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2359" y="-31900"/>
            <a:ext cx="1274079" cy="72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34"/>
            <a:ext cx="7056438" cy="37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922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3843" y="402828"/>
            <a:ext cx="4507332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320041" y="448547"/>
            <a:ext cx="6515100" cy="4306333"/>
          </a:xfrm>
        </p:spPr>
        <p:txBody>
          <a:bodyPr>
            <a:normAutofit fontScale="92500" lnSpcReduction="20000"/>
          </a:bodyPr>
          <a:lstStyle/>
          <a:p>
            <a:r>
              <a:rPr lang="ru-RU" sz="2200" dirty="0">
                <a:solidFill>
                  <a:srgbClr val="172440"/>
                </a:solidFill>
                <a:latin typeface="Sitka Small" panose="02000505000000020004" pitchFamily="2" charset="0"/>
                <a:ea typeface="+mj-ea"/>
              </a:rPr>
              <a:t>Автор сочинения не умеет (или не считает необходимым) </a:t>
            </a:r>
            <a:r>
              <a:rPr lang="ru-RU" sz="2200" b="1" dirty="0">
                <a:solidFill>
                  <a:srgbClr val="172440"/>
                </a:solidFill>
                <a:latin typeface="Sitka Small" panose="02000505000000020004" pitchFamily="2" charset="0"/>
                <a:ea typeface="+mj-ea"/>
              </a:rPr>
              <a:t>вычленять в теме </a:t>
            </a:r>
            <a:r>
              <a:rPr lang="ru-RU" sz="2200" dirty="0">
                <a:solidFill>
                  <a:srgbClr val="172440"/>
                </a:solidFill>
                <a:latin typeface="Sitka Small" panose="02000505000000020004" pitchFamily="2" charset="0"/>
                <a:ea typeface="+mj-ea"/>
              </a:rPr>
              <a:t>констатирующую и вопросительную часть и раскрывает тему на основе констатирующей части </a:t>
            </a:r>
            <a:r>
              <a:rPr lang="ru-RU" sz="2200" dirty="0" smtClean="0">
                <a:solidFill>
                  <a:srgbClr val="172440"/>
                </a:solidFill>
                <a:latin typeface="Sitka Small" panose="02000505000000020004" pitchFamily="2" charset="0"/>
                <a:ea typeface="+mj-ea"/>
              </a:rPr>
              <a:t>темы</a:t>
            </a:r>
          </a:p>
          <a:p>
            <a:endParaRPr lang="ru-RU" sz="1600" dirty="0">
              <a:solidFill>
                <a:srgbClr val="172440"/>
              </a:solidFill>
              <a:latin typeface="Sitka Small" panose="02000505000000020004" pitchFamily="2" charset="0"/>
              <a:ea typeface="+mj-ea"/>
            </a:endParaRPr>
          </a:p>
          <a:p>
            <a:r>
              <a:rPr lang="ru-RU" sz="1800" dirty="0">
                <a:latin typeface="Sitka Banner" panose="02000505000000020004" pitchFamily="2" charset="0"/>
              </a:rPr>
              <a:t>«Что важнее для детей: советы родителей или их пример?». </a:t>
            </a:r>
            <a:endParaRPr lang="ru-RU" sz="1800" dirty="0" smtClean="0">
              <a:latin typeface="Sitka Banner" panose="02000505000000020004" pitchFamily="2" charset="0"/>
            </a:endParaRPr>
          </a:p>
          <a:p>
            <a:r>
              <a:rPr lang="ru-RU" sz="1800" b="1" dirty="0" smtClean="0">
                <a:latin typeface="Sitka Banner" panose="02000505000000020004" pitchFamily="2" charset="0"/>
              </a:rPr>
              <a:t>Констатирующая </a:t>
            </a:r>
            <a:r>
              <a:rPr lang="ru-RU" sz="1800" b="1" dirty="0">
                <a:latin typeface="Sitka Banner" panose="02000505000000020004" pitchFamily="2" charset="0"/>
              </a:rPr>
              <a:t>часть</a:t>
            </a:r>
            <a:r>
              <a:rPr lang="ru-RU" sz="1800" dirty="0">
                <a:latin typeface="Sitka Banner" panose="02000505000000020004" pitchFamily="2" charset="0"/>
              </a:rPr>
              <a:t>: «Советы родителей могут быть полезны, но их пример важнее». </a:t>
            </a:r>
            <a:endParaRPr lang="ru-RU" sz="1800" dirty="0" smtClean="0">
              <a:latin typeface="Sitka Banner" panose="02000505000000020004" pitchFamily="2" charset="0"/>
            </a:endParaRPr>
          </a:p>
          <a:p>
            <a:r>
              <a:rPr lang="ru-RU" sz="1800" b="1" dirty="0" smtClean="0">
                <a:latin typeface="Sitka Banner" panose="02000505000000020004" pitchFamily="2" charset="0"/>
              </a:rPr>
              <a:t>Вопросительная </a:t>
            </a:r>
            <a:r>
              <a:rPr lang="ru-RU" sz="1800" b="1" dirty="0">
                <a:latin typeface="Sitka Banner" panose="02000505000000020004" pitchFamily="2" charset="0"/>
              </a:rPr>
              <a:t>часть</a:t>
            </a:r>
            <a:r>
              <a:rPr lang="ru-RU" sz="1800" dirty="0">
                <a:latin typeface="Sitka Banner" panose="02000505000000020004" pitchFamily="2" charset="0"/>
              </a:rPr>
              <a:t>: «Что важнее для детей: советы родителей или их пример</a:t>
            </a:r>
            <a:r>
              <a:rPr lang="ru-RU" sz="1800" dirty="0" smtClean="0">
                <a:latin typeface="Sitka Banner" panose="02000505000000020004" pitchFamily="2" charset="0"/>
              </a:rPr>
              <a:t>?»</a:t>
            </a:r>
          </a:p>
          <a:p>
            <a:endParaRPr lang="ru-RU" sz="1800" dirty="0">
              <a:latin typeface="Sitka Banner" panose="02000505000000020004" pitchFamily="2" charset="0"/>
            </a:endParaRPr>
          </a:p>
          <a:p>
            <a:r>
              <a:rPr lang="ru-RU" sz="1800" dirty="0">
                <a:latin typeface="Sitka Banner" panose="02000505000000020004" pitchFamily="2" charset="0"/>
              </a:rPr>
              <a:t>«Почему опасно отрываться от реальности</a:t>
            </a:r>
            <a:r>
              <a:rPr lang="ru-RU" sz="1800" dirty="0" smtClean="0">
                <a:latin typeface="Sitka Banner" panose="02000505000000020004" pitchFamily="2" charset="0"/>
              </a:rPr>
              <a:t>?».</a:t>
            </a:r>
          </a:p>
          <a:p>
            <a:r>
              <a:rPr lang="ru-RU" sz="1800" dirty="0" smtClean="0">
                <a:latin typeface="Sitka Banner" panose="02000505000000020004" pitchFamily="2" charset="0"/>
              </a:rPr>
              <a:t> </a:t>
            </a:r>
            <a:r>
              <a:rPr lang="ru-RU" sz="1800" b="1" dirty="0">
                <a:latin typeface="Sitka Banner" panose="02000505000000020004" pitchFamily="2" charset="0"/>
              </a:rPr>
              <a:t>Констатирующая часть</a:t>
            </a:r>
            <a:r>
              <a:rPr lang="ru-RU" sz="1800" dirty="0">
                <a:latin typeface="Sitka Banner" panose="02000505000000020004" pitchFamily="2" charset="0"/>
              </a:rPr>
              <a:t>: «Реальность может оказаться не такой, какой мы её представляли» (М. Ю. Лермонтов «Мцыри»). </a:t>
            </a:r>
            <a:r>
              <a:rPr lang="ru-RU" sz="1800" b="1" dirty="0">
                <a:latin typeface="Sitka Banner" panose="02000505000000020004" pitchFamily="2" charset="0"/>
              </a:rPr>
              <a:t>Вопросительная часть</a:t>
            </a:r>
            <a:r>
              <a:rPr lang="ru-RU" sz="1800" dirty="0">
                <a:latin typeface="Sitka Banner" panose="02000505000000020004" pitchFamily="2" charset="0"/>
              </a:rPr>
              <a:t>: «Почему опасно отрываться от реальности?»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34"/>
            <a:ext cx="7056438" cy="37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04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3843" y="158262"/>
            <a:ext cx="4507332" cy="972636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  <a:latin typeface="Sitka Small" panose="02000505000000020004" pitchFamily="2" charset="0"/>
                <a:ea typeface="+mn-ea"/>
                <a:cs typeface="Calibri Light"/>
              </a:rPr>
              <a:t>Подмена тезиса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3843" y="1079256"/>
            <a:ext cx="4507332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434494" y="826477"/>
            <a:ext cx="6269122" cy="3767749"/>
          </a:xfrm>
        </p:spPr>
        <p:txBody>
          <a:bodyPr>
            <a:noAutofit/>
          </a:bodyPr>
          <a:lstStyle/>
          <a:p>
            <a:r>
              <a:rPr lang="ru-RU" sz="1600" b="1" i="1" dirty="0">
                <a:latin typeface="Sitka Banner" panose="02000505000000020004" pitchFamily="2" charset="0"/>
              </a:rPr>
              <a:t>Помогает ли любовь лучше понять </a:t>
            </a:r>
            <a:r>
              <a:rPr lang="ru-RU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Banner" panose="02000505000000020004" pitchFamily="2" charset="0"/>
              </a:rPr>
              <a:t>самого себя</a:t>
            </a:r>
            <a:r>
              <a:rPr lang="ru-RU" sz="1600" i="1" dirty="0">
                <a:latin typeface="Sitka Banner" panose="02000505000000020004" pitchFamily="2" charset="0"/>
              </a:rPr>
              <a:t>? Любовь – это новая ступень в </a:t>
            </a:r>
            <a:r>
              <a:rPr lang="ru-RU" sz="1600" i="1" dirty="0" smtClean="0">
                <a:latin typeface="Sitka Banner" panose="02000505000000020004" pitchFamily="2" charset="0"/>
              </a:rPr>
              <a:t>жизни человека</a:t>
            </a:r>
            <a:r>
              <a:rPr lang="ru-RU" sz="1600" i="1" dirty="0">
                <a:latin typeface="Sitka Banner" panose="02000505000000020004" pitchFamily="2" charset="0"/>
              </a:rPr>
              <a:t>, которая открывает в нем новые возможности и пути к познанию самого себя. </a:t>
            </a:r>
            <a:r>
              <a:rPr lang="ru-RU" sz="1600" i="1" dirty="0" smtClean="0">
                <a:latin typeface="Sitka Banner" panose="02000505000000020004" pitchFamily="2" charset="0"/>
              </a:rPr>
              <a:t>Она оживляет </a:t>
            </a:r>
            <a:r>
              <a:rPr lang="ru-RU" sz="1600" i="1" dirty="0">
                <a:latin typeface="Sitka Banner" panose="02000505000000020004" pitchFamily="2" charset="0"/>
              </a:rPr>
              <a:t>человека, делает его мышление шире и разностороннее. Она может открыть </a:t>
            </a:r>
            <a:r>
              <a:rPr lang="ru-RU" sz="1600" i="1" dirty="0" smtClean="0">
                <a:latin typeface="Sitka Banner" panose="02000505000000020004" pitchFamily="2" charset="0"/>
              </a:rPr>
              <a:t>в человеке </a:t>
            </a:r>
            <a:r>
              <a:rPr lang="ru-RU" sz="1600" i="1" dirty="0">
                <a:latin typeface="Sitka Banner" panose="02000505000000020004" pitchFamily="2" charset="0"/>
              </a:rPr>
              <a:t>те грани, о существовании которых сам он даже не подозревал ранее. </a:t>
            </a:r>
            <a:r>
              <a:rPr lang="ru-RU" sz="1600" i="1" dirty="0" smtClean="0">
                <a:latin typeface="Sitka Banner" panose="02000505000000020004" pitchFamily="2" charset="0"/>
              </a:rPr>
              <a:t>В литературе </a:t>
            </a:r>
            <a:r>
              <a:rPr lang="ru-RU" sz="1600" i="1" dirty="0">
                <a:latin typeface="Sitka Banner" panose="02000505000000020004" pitchFamily="2" charset="0"/>
              </a:rPr>
              <a:t>существуют примеры, в которых персонажи под воздействием </a:t>
            </a:r>
            <a:r>
              <a:rPr lang="ru-RU" sz="1600" i="1" dirty="0" smtClean="0">
                <a:latin typeface="Sitka Banner" panose="02000505000000020004" pitchFamily="2" charset="0"/>
              </a:rPr>
              <a:t>любви изменяются </a:t>
            </a:r>
            <a:r>
              <a:rPr lang="ru-RU" sz="1600" i="1" dirty="0">
                <a:latin typeface="Sitka Banner" panose="02000505000000020004" pitchFamily="2" charset="0"/>
              </a:rPr>
              <a:t>до неузнаваемости и этим становятся еще привлекательнее для читателя.</a:t>
            </a:r>
          </a:p>
          <a:p>
            <a:endParaRPr lang="ru-RU" sz="1600" b="1" dirty="0" smtClean="0">
              <a:latin typeface="Sitka Banner" panose="02000505000000020004" pitchFamily="2" charset="0"/>
            </a:endParaRPr>
          </a:p>
          <a:p>
            <a:r>
              <a:rPr lang="ru-RU" sz="1600" b="1" dirty="0" smtClean="0">
                <a:latin typeface="Sitka Banner" panose="02000505000000020004" pitchFamily="2" charset="0"/>
              </a:rPr>
              <a:t>Комментарий </a:t>
            </a:r>
            <a:r>
              <a:rPr lang="ru-RU" sz="1600" b="1" dirty="0">
                <a:latin typeface="Sitka Banner" panose="02000505000000020004" pitchFamily="2" charset="0"/>
              </a:rPr>
              <a:t>эксперта</a:t>
            </a:r>
          </a:p>
          <a:p>
            <a:r>
              <a:rPr lang="ru-RU" sz="1600" dirty="0">
                <a:latin typeface="Sitka Banner" panose="02000505000000020004" pitchFamily="2" charset="0"/>
              </a:rPr>
              <a:t>Автор понимает, что рассуждать следует на тему «любовь и внутренний </a:t>
            </a:r>
            <a:r>
              <a:rPr lang="ru-RU" sz="1600" dirty="0" smtClean="0">
                <a:latin typeface="Sitka Banner" panose="02000505000000020004" pitchFamily="2" charset="0"/>
              </a:rPr>
              <a:t>мир человека</a:t>
            </a:r>
            <a:r>
              <a:rPr lang="ru-RU" sz="1600" dirty="0">
                <a:latin typeface="Sitka Banner" panose="02000505000000020004" pitchFamily="2" charset="0"/>
              </a:rPr>
              <a:t>», но не обращает внимание на ключевое слово «понять самого себя», уходит </a:t>
            </a:r>
            <a:r>
              <a:rPr lang="ru-RU" sz="1600" dirty="0" smtClean="0">
                <a:latin typeface="Sitka Banner" panose="02000505000000020004" pitchFamily="2" charset="0"/>
              </a:rPr>
              <a:t>в область </a:t>
            </a:r>
            <a:r>
              <a:rPr lang="ru-RU" sz="1600" dirty="0">
                <a:latin typeface="Sitka Banner" panose="02000505000000020004" pitchFamily="2" charset="0"/>
              </a:rPr>
              <a:t>размышлений о том, </a:t>
            </a:r>
            <a:r>
              <a:rPr lang="ru-RU" sz="1600" b="1" dirty="0">
                <a:latin typeface="Sitka Banner" panose="02000505000000020004" pitchFamily="2" charset="0"/>
              </a:rPr>
              <a:t>как любовь преобразует внутренний мир человека</a:t>
            </a:r>
            <a:r>
              <a:rPr lang="ru-RU" sz="1600" dirty="0">
                <a:latin typeface="Sitka Banner" panose="02000505000000020004" pitchFamily="2" charset="0"/>
              </a:rPr>
              <a:t>. 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7649" y="49562"/>
            <a:ext cx="926071" cy="520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34"/>
            <a:ext cx="7056438" cy="37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40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Подмена тезиса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3843" y="1079256"/>
            <a:ext cx="4507332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434494" y="1079257"/>
            <a:ext cx="6269122" cy="3514970"/>
          </a:xfrm>
        </p:spPr>
        <p:txBody>
          <a:bodyPr>
            <a:noAutofit/>
          </a:bodyPr>
          <a:lstStyle/>
          <a:p>
            <a:r>
              <a:rPr lang="ru-RU" sz="1600" i="1" dirty="0">
                <a:latin typeface="Sitka Banner" panose="02000505000000020004" pitchFamily="2" charset="0"/>
              </a:rPr>
              <a:t>Как совесть помогает человеку совершать выбор между добром и злом?</a:t>
            </a:r>
          </a:p>
          <a:p>
            <a:r>
              <a:rPr lang="ru-RU" sz="1600" i="1" dirty="0">
                <a:latin typeface="Sitka Banner" panose="02000505000000020004" pitchFamily="2" charset="0"/>
              </a:rPr>
              <a:t>Когда рождается ребенок, он как чистый лист бумаги, он не плохой и не хороший.</a:t>
            </a:r>
          </a:p>
          <a:p>
            <a:r>
              <a:rPr lang="ru-RU" sz="1600" i="1" dirty="0">
                <a:latin typeface="Sitka Banner" panose="02000505000000020004" pitchFamily="2" charset="0"/>
              </a:rPr>
              <a:t>Откуда же тогда в обществе появляются добрые и злые люди? А вообще: что такое зло? </a:t>
            </a:r>
            <a:r>
              <a:rPr lang="ru-RU" sz="1600" i="1" dirty="0" smtClean="0">
                <a:latin typeface="Sitka Banner" panose="02000505000000020004" pitchFamily="2" charset="0"/>
              </a:rPr>
              <a:t>Зло – </a:t>
            </a:r>
            <a:r>
              <a:rPr lang="ru-RU" sz="1600" i="1" dirty="0">
                <a:latin typeface="Sitka Banner" panose="02000505000000020004" pitchFamily="2" charset="0"/>
              </a:rPr>
              <a:t>это преступление человека по отношению к окружающему: человеку, животному</a:t>
            </a:r>
            <a:r>
              <a:rPr lang="ru-RU" sz="1600" i="1" dirty="0" smtClean="0">
                <a:latin typeface="Sitka Banner" panose="02000505000000020004" pitchFamily="2" charset="0"/>
              </a:rPr>
              <a:t>, природе </a:t>
            </a:r>
            <a:r>
              <a:rPr lang="ru-RU" sz="1600" i="1" dirty="0">
                <a:latin typeface="Sitka Banner" panose="02000505000000020004" pitchFamily="2" charset="0"/>
              </a:rPr>
              <a:t>и т.д. Читая художественные произведения, мы тоже сталкиваемся со злом</a:t>
            </a:r>
          </a:p>
          <a:p>
            <a:r>
              <a:rPr lang="ru-RU" sz="1600" i="1" dirty="0">
                <a:latin typeface="Sitka Banner" panose="02000505000000020004" pitchFamily="2" charset="0"/>
              </a:rPr>
              <a:t>который испытывал главный герой.</a:t>
            </a:r>
          </a:p>
          <a:p>
            <a:r>
              <a:rPr lang="ru-RU" sz="1600" b="1" dirty="0">
                <a:latin typeface="Sitka Banner" panose="02000505000000020004" pitchFamily="2" charset="0"/>
              </a:rPr>
              <a:t>Комментарий эксперта</a:t>
            </a:r>
          </a:p>
          <a:p>
            <a:r>
              <a:rPr lang="ru-RU" sz="1600" dirty="0">
                <a:latin typeface="Sitka Banner" panose="02000505000000020004" pitchFamily="2" charset="0"/>
              </a:rPr>
              <a:t>Выпускник не умеет анализировать формулировку темы, не обращает внимание </a:t>
            </a:r>
            <a:r>
              <a:rPr lang="ru-RU" sz="1600" dirty="0" smtClean="0">
                <a:latin typeface="Sitka Banner" panose="02000505000000020004" pitchFamily="2" charset="0"/>
              </a:rPr>
              <a:t>на ключевые </a:t>
            </a:r>
            <a:r>
              <a:rPr lang="ru-RU" sz="1600" dirty="0">
                <a:latin typeface="Sitka Banner" panose="02000505000000020004" pitchFamily="2" charset="0"/>
              </a:rPr>
              <a:t>слова «совесть», «выбор», не пытается дать ответ на поставленный вопрос.</a:t>
            </a:r>
          </a:p>
          <a:p>
            <a:r>
              <a:rPr lang="ru-RU" sz="1600" dirty="0">
                <a:latin typeface="Sitka Banner" panose="02000505000000020004" pitchFamily="2" charset="0"/>
              </a:rPr>
              <a:t>Наблюдаем полный уход от темы.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7649" y="49562"/>
            <a:ext cx="926071" cy="520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34"/>
            <a:ext cx="7056438" cy="37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740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5260" y="167640"/>
            <a:ext cx="5852160" cy="963258"/>
          </a:xfrm>
        </p:spPr>
        <p:txBody>
          <a:bodyPr>
            <a:normAutofit fontScale="90000"/>
          </a:bodyPr>
          <a:lstStyle/>
          <a:p>
            <a:pPr marL="464820" algn="just">
              <a:spcAft>
                <a:spcPts val="0"/>
              </a:spcAft>
            </a:pPr>
            <a:r>
              <a:rPr lang="ru-RU" b="1" dirty="0">
                <a:latin typeface="Sitka Banner" panose="02000505000000020004" pitchFamily="2" charset="0"/>
                <a:ea typeface="Times New Roman"/>
              </a:rPr>
              <a:t>Результаты</a:t>
            </a:r>
            <a:r>
              <a:rPr lang="ru-RU" b="1" spc="195" dirty="0">
                <a:latin typeface="Sitka Banner" panose="02000505000000020004" pitchFamily="2" charset="0"/>
                <a:ea typeface="Times New Roman"/>
              </a:rPr>
              <a:t> </a:t>
            </a:r>
            <a:r>
              <a:rPr lang="ru-RU" b="1" dirty="0">
                <a:latin typeface="Sitka Banner" panose="02000505000000020004" pitchFamily="2" charset="0"/>
                <a:ea typeface="Times New Roman"/>
              </a:rPr>
              <a:t>написания</a:t>
            </a:r>
            <a:r>
              <a:rPr lang="ru-RU" b="1" spc="205" dirty="0">
                <a:latin typeface="Sitka Banner" panose="02000505000000020004" pitchFamily="2" charset="0"/>
                <a:ea typeface="Times New Roman"/>
              </a:rPr>
              <a:t> </a:t>
            </a:r>
            <a:r>
              <a:rPr lang="ru-RU" b="1" dirty="0">
                <a:latin typeface="Sitka Banner" panose="02000505000000020004" pitchFamily="2" charset="0"/>
                <a:ea typeface="Times New Roman"/>
              </a:rPr>
              <a:t>итоговых</a:t>
            </a:r>
            <a:r>
              <a:rPr lang="ru-RU" b="1" spc="205" dirty="0">
                <a:latin typeface="Sitka Banner" panose="02000505000000020004" pitchFamily="2" charset="0"/>
                <a:ea typeface="Times New Roman"/>
              </a:rPr>
              <a:t> </a:t>
            </a:r>
            <a:r>
              <a:rPr lang="ru-RU" b="1" dirty="0">
                <a:latin typeface="Sitka Banner" panose="02000505000000020004" pitchFamily="2" charset="0"/>
                <a:ea typeface="Times New Roman"/>
              </a:rPr>
              <a:t>сочинений</a:t>
            </a:r>
            <a:r>
              <a:rPr lang="ru-RU" b="1" spc="205" dirty="0">
                <a:latin typeface="Sitka Banner" panose="02000505000000020004" pitchFamily="2" charset="0"/>
                <a:ea typeface="Times New Roman"/>
              </a:rPr>
              <a:t> </a:t>
            </a:r>
            <a:r>
              <a:rPr lang="ru-RU" b="1" dirty="0">
                <a:latin typeface="Sitka Banner" panose="02000505000000020004" pitchFamily="2" charset="0"/>
                <a:ea typeface="Times New Roman"/>
              </a:rPr>
              <a:t>по</a:t>
            </a:r>
            <a:r>
              <a:rPr lang="ru-RU" b="1" spc="205" dirty="0">
                <a:latin typeface="Sitka Banner" panose="02000505000000020004" pitchFamily="2" charset="0"/>
                <a:ea typeface="Times New Roman"/>
              </a:rPr>
              <a:t> </a:t>
            </a:r>
            <a:r>
              <a:rPr lang="ru-RU" b="1" dirty="0">
                <a:latin typeface="Sitka Banner" panose="02000505000000020004" pitchFamily="2" charset="0"/>
                <a:ea typeface="Times New Roman"/>
              </a:rPr>
              <a:t>общему</a:t>
            </a:r>
            <a:r>
              <a:rPr lang="ru-RU" b="1" spc="210" dirty="0">
                <a:latin typeface="Sitka Banner" panose="02000505000000020004" pitchFamily="2" charset="0"/>
                <a:ea typeface="Times New Roman"/>
              </a:rPr>
              <a:t> </a:t>
            </a:r>
            <a:r>
              <a:rPr lang="ru-RU" b="1" dirty="0">
                <a:latin typeface="Sitka Banner" panose="02000505000000020004" pitchFamily="2" charset="0"/>
                <a:ea typeface="Times New Roman"/>
              </a:rPr>
              <a:t>количеству</a:t>
            </a:r>
            <a:r>
              <a:rPr lang="ru-RU" b="1" spc="205" dirty="0">
                <a:latin typeface="Sitka Banner" panose="02000505000000020004" pitchFamily="2" charset="0"/>
                <a:ea typeface="Times New Roman"/>
              </a:rPr>
              <a:t> </a:t>
            </a:r>
            <a:r>
              <a:rPr lang="ru-RU" b="1" dirty="0">
                <a:latin typeface="Sitka Banner" panose="02000505000000020004" pitchFamily="2" charset="0"/>
                <a:ea typeface="Times New Roman"/>
              </a:rPr>
              <a:t>выставленных</a:t>
            </a:r>
            <a:r>
              <a:rPr lang="ru-RU" b="1" spc="205" dirty="0">
                <a:latin typeface="Sitka Banner" panose="02000505000000020004" pitchFamily="2" charset="0"/>
                <a:ea typeface="Times New Roman"/>
              </a:rPr>
              <a:t> </a:t>
            </a:r>
            <a:r>
              <a:rPr lang="ru-RU" b="1" spc="-10" dirty="0">
                <a:latin typeface="Sitka Banner" panose="02000505000000020004" pitchFamily="2" charset="0"/>
                <a:ea typeface="Times New Roman"/>
              </a:rPr>
              <a:t>оценок</a:t>
            </a:r>
            <a:r>
              <a:rPr lang="ru-RU" sz="1800" b="1" dirty="0">
                <a:latin typeface="Sitka Banner" panose="02000505000000020004" pitchFamily="2" charset="0"/>
                <a:ea typeface="Times New Roman"/>
              </a:rPr>
              <a:t/>
            </a:r>
            <a:br>
              <a:rPr lang="ru-RU" sz="1800" b="1" dirty="0">
                <a:latin typeface="Sitka Banner" panose="02000505000000020004" pitchFamily="2" charset="0"/>
                <a:ea typeface="Times New Roman"/>
              </a:rPr>
            </a:br>
            <a:r>
              <a:rPr lang="ru-RU" b="1" dirty="0">
                <a:latin typeface="Sitka Banner" panose="02000505000000020004" pitchFamily="2" charset="0"/>
                <a:ea typeface="Times New Roman"/>
              </a:rPr>
              <a:t>«зачет»</a:t>
            </a:r>
            <a:r>
              <a:rPr lang="ru-RU" b="1" spc="-30" dirty="0">
                <a:latin typeface="Sitka Banner" panose="02000505000000020004" pitchFamily="2" charset="0"/>
                <a:ea typeface="Times New Roman"/>
              </a:rPr>
              <a:t> </a:t>
            </a:r>
            <a:r>
              <a:rPr lang="ru-RU" b="1" dirty="0">
                <a:latin typeface="Sitka Banner" panose="02000505000000020004" pitchFamily="2" charset="0"/>
                <a:ea typeface="Times New Roman"/>
              </a:rPr>
              <a:t>/</a:t>
            </a:r>
            <a:r>
              <a:rPr lang="ru-RU" b="1" spc="-20" dirty="0">
                <a:latin typeface="Sitka Banner" panose="02000505000000020004" pitchFamily="2" charset="0"/>
                <a:ea typeface="Times New Roman"/>
              </a:rPr>
              <a:t> </a:t>
            </a:r>
            <a:r>
              <a:rPr lang="ru-RU" b="1" dirty="0">
                <a:latin typeface="Sitka Banner" panose="02000505000000020004" pitchFamily="2" charset="0"/>
                <a:ea typeface="Times New Roman"/>
              </a:rPr>
              <a:t>«незачет»</a:t>
            </a:r>
            <a:r>
              <a:rPr lang="ru-RU" b="1" spc="-20" dirty="0">
                <a:latin typeface="Sitka Banner" panose="02000505000000020004" pitchFamily="2" charset="0"/>
                <a:ea typeface="Times New Roman"/>
              </a:rPr>
              <a:t> </a:t>
            </a:r>
            <a:r>
              <a:rPr lang="ru-RU" b="1" dirty="0">
                <a:latin typeface="Sitka Banner" panose="02000505000000020004" pitchFamily="2" charset="0"/>
                <a:ea typeface="Times New Roman"/>
              </a:rPr>
              <a:t>по</a:t>
            </a:r>
            <a:r>
              <a:rPr lang="ru-RU" b="1" spc="-10" dirty="0">
                <a:latin typeface="Sitka Banner" panose="02000505000000020004" pitchFamily="2" charset="0"/>
                <a:ea typeface="Times New Roman"/>
              </a:rPr>
              <a:t> </a:t>
            </a:r>
            <a:r>
              <a:rPr lang="ru-RU" b="1" dirty="0">
                <a:latin typeface="Sitka Banner" panose="02000505000000020004" pitchFamily="2" charset="0"/>
                <a:ea typeface="Times New Roman"/>
              </a:rPr>
              <a:t>каждому</a:t>
            </a:r>
            <a:r>
              <a:rPr lang="ru-RU" b="1" spc="-15" dirty="0">
                <a:latin typeface="Sitka Banner" panose="02000505000000020004" pitchFamily="2" charset="0"/>
                <a:ea typeface="Times New Roman"/>
              </a:rPr>
              <a:t> </a:t>
            </a:r>
            <a:r>
              <a:rPr lang="ru-RU" b="1" dirty="0">
                <a:latin typeface="Sitka Banner" panose="02000505000000020004" pitchFamily="2" charset="0"/>
                <a:ea typeface="Times New Roman"/>
              </a:rPr>
              <a:t>требованию,</a:t>
            </a:r>
            <a:r>
              <a:rPr lang="ru-RU" b="1" spc="-20" dirty="0">
                <a:latin typeface="Sitka Banner" panose="02000505000000020004" pitchFamily="2" charset="0"/>
                <a:ea typeface="Times New Roman"/>
              </a:rPr>
              <a:t> </a:t>
            </a:r>
            <a:r>
              <a:rPr lang="ru-RU" b="1" dirty="0">
                <a:latin typeface="Sitka Banner" panose="02000505000000020004" pitchFamily="2" charset="0"/>
                <a:ea typeface="Times New Roman"/>
              </a:rPr>
              <a:t>предъявляемому</a:t>
            </a:r>
            <a:r>
              <a:rPr lang="ru-RU" b="1" spc="-20" dirty="0">
                <a:latin typeface="Sitka Banner" panose="02000505000000020004" pitchFamily="2" charset="0"/>
                <a:ea typeface="Times New Roman"/>
              </a:rPr>
              <a:t> </a:t>
            </a:r>
            <a:r>
              <a:rPr lang="ru-RU" b="1" dirty="0">
                <a:latin typeface="Sitka Banner" panose="02000505000000020004" pitchFamily="2" charset="0"/>
                <a:ea typeface="Times New Roman"/>
              </a:rPr>
              <a:t>к</a:t>
            </a:r>
            <a:r>
              <a:rPr lang="ru-RU" b="1" spc="-20" dirty="0">
                <a:latin typeface="Sitka Banner" panose="02000505000000020004" pitchFamily="2" charset="0"/>
                <a:ea typeface="Times New Roman"/>
              </a:rPr>
              <a:t> </a:t>
            </a:r>
            <a:r>
              <a:rPr lang="ru-RU" b="1" dirty="0">
                <a:latin typeface="Sitka Banner" panose="02000505000000020004" pitchFamily="2" charset="0"/>
                <a:ea typeface="Times New Roman"/>
              </a:rPr>
              <a:t>итоговому</a:t>
            </a:r>
            <a:r>
              <a:rPr lang="ru-RU" b="1" spc="-15" dirty="0">
                <a:latin typeface="Sitka Banner" panose="02000505000000020004" pitchFamily="2" charset="0"/>
                <a:ea typeface="Times New Roman"/>
              </a:rPr>
              <a:t> </a:t>
            </a:r>
            <a:r>
              <a:rPr lang="ru-RU" b="1" spc="-10" dirty="0">
                <a:latin typeface="Sitka Banner" panose="02000505000000020004" pitchFamily="2" charset="0"/>
                <a:ea typeface="Times New Roman"/>
              </a:rPr>
              <a:t>сочинению</a:t>
            </a:r>
            <a:endParaRPr lang="ru-RU" sz="1800" b="1" dirty="0">
              <a:effectLst/>
              <a:latin typeface="Sitka Banner" panose="02000505000000020004" pitchFamily="2" charset="0"/>
              <a:ea typeface="Times New Roman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433843" y="1492411"/>
            <a:ext cx="4507332" cy="45719"/>
          </a:xfrm>
        </p:spPr>
        <p:txBody>
          <a:bodyPr>
            <a:normAutofit fontScale="25000" lnSpcReduction="20000"/>
          </a:bodyPr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 flipH="1">
            <a:off x="6703616" y="3429000"/>
            <a:ext cx="2646124" cy="1165226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34"/>
            <a:ext cx="7056438" cy="37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420" y="167640"/>
            <a:ext cx="842303" cy="395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4067999"/>
              </p:ext>
            </p:extLst>
          </p:nvPr>
        </p:nvGraphicFramePr>
        <p:xfrm>
          <a:off x="352425" y="2377225"/>
          <a:ext cx="6351587" cy="1966803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382753"/>
                <a:gridCol w="1656278"/>
                <a:gridCol w="1656278"/>
                <a:gridCol w="1656278"/>
              </a:tblGrid>
              <a:tr h="504194">
                <a:tc gridSpan="2">
                  <a:txBody>
                    <a:bodyPr/>
                    <a:lstStyle/>
                    <a:p>
                      <a:pPr marL="12065" marR="36830" algn="ctr">
                        <a:lnSpc>
                          <a:spcPts val="1375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Требование</a:t>
                      </a:r>
                      <a:r>
                        <a:rPr lang="ru-RU" sz="1800" b="1" spc="-2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r>
                        <a:rPr lang="ru-RU" sz="1800" b="1" spc="-5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b="1" spc="-5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1270" marR="36830" algn="ctr">
                        <a:lnSpc>
                          <a:spcPts val="1265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«Объем</a:t>
                      </a:r>
                      <a:r>
                        <a:rPr lang="ru-RU" sz="1800" spc="-3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итогового</a:t>
                      </a:r>
                      <a:r>
                        <a:rPr lang="ru-RU" sz="1800" spc="-3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spc="-1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сочинения»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66675" marR="105410" algn="ctr">
                        <a:lnSpc>
                          <a:spcPts val="1375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Требование</a:t>
                      </a:r>
                      <a:r>
                        <a:rPr lang="ru-RU" sz="1800" b="1" spc="-2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r>
                        <a:rPr lang="ru-RU" sz="1800" b="1" spc="-5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b="1" spc="-5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66040" marR="105410" algn="ctr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«Самостоятельность</a:t>
                      </a:r>
                      <a:r>
                        <a:rPr lang="ru-RU" sz="1800" spc="-7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написания</a:t>
                      </a:r>
                      <a:r>
                        <a:rPr lang="ru-RU" sz="1800" spc="-7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итогового </a:t>
                      </a:r>
                      <a:r>
                        <a:rPr lang="ru-RU" sz="1800" spc="-1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сочинения»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37196">
                <a:tc>
                  <a:txBody>
                    <a:bodyPr/>
                    <a:lstStyle/>
                    <a:p>
                      <a:pPr marL="519430" algn="l">
                        <a:lnSpc>
                          <a:spcPts val="21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800" b="1" spc="-1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519430" algn="l">
                        <a:lnSpc>
                          <a:spcPts val="21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spc="-1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</a:t>
                      </a:r>
                      <a:r>
                        <a:rPr lang="ru-RU" sz="1800" b="1" spc="-1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зачет</a:t>
                      </a:r>
                      <a:r>
                        <a:rPr lang="ru-RU" sz="1800" b="1" spc="-1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17525" algn="l">
                        <a:lnSpc>
                          <a:spcPts val="21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800" b="1" spc="-1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517525" algn="l">
                        <a:lnSpc>
                          <a:spcPts val="21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spc="-1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</a:t>
                      </a:r>
                      <a:r>
                        <a:rPr lang="ru-RU" sz="1800" b="1" spc="-1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незачет»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17525" algn="l">
                        <a:lnSpc>
                          <a:spcPts val="21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800" b="1" spc="-1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517525" algn="l">
                        <a:lnSpc>
                          <a:spcPts val="21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spc="-1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</a:t>
                      </a:r>
                      <a:r>
                        <a:rPr lang="ru-RU" sz="1800" b="1" spc="-1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зачет»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17525" algn="l">
                        <a:lnSpc>
                          <a:spcPts val="21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800" b="1" spc="-1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517525" algn="l">
                        <a:lnSpc>
                          <a:spcPts val="21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spc="-1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</a:t>
                      </a:r>
                      <a:r>
                        <a:rPr lang="ru-RU" sz="1800" b="1" spc="-1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незачет»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1607">
                <a:tc>
                  <a:txBody>
                    <a:bodyPr/>
                    <a:lstStyle/>
                    <a:p>
                      <a:pPr marL="519430" algn="l">
                        <a:lnSpc>
                          <a:spcPts val="21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spc="-1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99,95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17525" algn="l">
                        <a:lnSpc>
                          <a:spcPts val="21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spc="-2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0,05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17525" algn="l">
                        <a:lnSpc>
                          <a:spcPts val="21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spc="-1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99,95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17525" algn="l">
                        <a:lnSpc>
                          <a:spcPts val="21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spc="-2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0,05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751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Подмена ключевых понятий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latin typeface="Sitka Banner" panose="02000505000000020004" pitchFamily="2" charset="0"/>
              </a:rPr>
              <a:t>Что мешает человеку быть счастливым?</a:t>
            </a:r>
            <a:endParaRPr lang="ru-RU" sz="1800" dirty="0">
              <a:latin typeface="Sitka Banner" panose="02000505000000020004" pitchFamily="2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322385" y="1447800"/>
            <a:ext cx="6381231" cy="3146426"/>
          </a:xfrm>
        </p:spPr>
        <p:txBody>
          <a:bodyPr>
            <a:normAutofit/>
          </a:bodyPr>
          <a:lstStyle/>
          <a:p>
            <a:r>
              <a:rPr lang="ru-RU" sz="1600" i="1" dirty="0" smtClean="0">
                <a:latin typeface="Sitka Banner" panose="02000505000000020004" pitchFamily="2" charset="0"/>
              </a:rPr>
              <a:t>«Этот пример показывает, что никогда нельзя сдаваться, терять надежду и всегда нужно радоваться мелочам»</a:t>
            </a:r>
          </a:p>
          <a:p>
            <a:r>
              <a:rPr lang="ru-RU" sz="1600" i="1" dirty="0" smtClean="0">
                <a:latin typeface="Sitka Banner" panose="02000505000000020004" pitchFamily="2" charset="0"/>
              </a:rPr>
              <a:t>«Еще раз хочу сказать, что такое счастье – это то, что приносит тебе какие-то эмоции, чувства. В рассказе Куприна «Гранатовый браслет» счастье было для </a:t>
            </a:r>
            <a:r>
              <a:rPr lang="ru-RU" sz="1600" i="1" dirty="0" err="1" smtClean="0">
                <a:latin typeface="Sitka Banner" panose="02000505000000020004" pitchFamily="2" charset="0"/>
              </a:rPr>
              <a:t>Желткова</a:t>
            </a:r>
            <a:r>
              <a:rPr lang="ru-RU" sz="1600" i="1" dirty="0" smtClean="0">
                <a:latin typeface="Sitka Banner" panose="02000505000000020004" pitchFamily="2" charset="0"/>
              </a:rPr>
              <a:t> тем, что он встретил и полюбил Веру»</a:t>
            </a:r>
          </a:p>
          <a:p>
            <a:endParaRPr lang="ru-RU" sz="1600" dirty="0">
              <a:latin typeface="Sitka Banner" panose="02000505000000020004" pitchFamily="2" charset="0"/>
            </a:endParaRPr>
          </a:p>
          <a:p>
            <a:r>
              <a:rPr lang="ru-RU" sz="1600" dirty="0" smtClean="0">
                <a:latin typeface="Sitka Banner" panose="02000505000000020004" pitchFamily="2" charset="0"/>
              </a:rPr>
              <a:t>Комментарий эксперта: Подмена ключевого понятия: в сочинении дается ответ на вопрос «что делает человека подлинно счастливым</a:t>
            </a:r>
            <a:endParaRPr lang="ru-RU" sz="1600" dirty="0">
              <a:latin typeface="Sitka Banner" panose="02000505000000020004" pitchFamily="2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34"/>
            <a:ext cx="7056438" cy="37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753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flipV="1">
            <a:off x="-1011381" y="-692727"/>
            <a:ext cx="2729345" cy="290945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3843" y="1079256"/>
            <a:ext cx="4507332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96982" y="138545"/>
            <a:ext cx="6837218" cy="4455681"/>
          </a:xfrm>
        </p:spPr>
        <p:txBody>
          <a:bodyPr>
            <a:normAutofit/>
          </a:bodyPr>
          <a:lstStyle/>
          <a:p>
            <a:r>
              <a:rPr lang="ru-RU" i="1" dirty="0" smtClean="0">
                <a:latin typeface="Sitka Banner" panose="02000505000000020004" pitchFamily="2" charset="0"/>
              </a:rPr>
              <a:t>                       </a:t>
            </a:r>
            <a:r>
              <a:rPr lang="ru-RU" b="1" i="1" dirty="0" smtClean="0">
                <a:latin typeface="Sitka Banner" panose="02000505000000020004" pitchFamily="2" charset="0"/>
              </a:rPr>
              <a:t>Как </a:t>
            </a:r>
            <a:r>
              <a:rPr lang="ru-RU" b="1" i="1" dirty="0">
                <a:latin typeface="Sitka Banner" panose="02000505000000020004" pitchFamily="2" charset="0"/>
              </a:rPr>
              <a:t>искусство помогает понять действительность</a:t>
            </a:r>
            <a:r>
              <a:rPr lang="ru-RU" i="1" dirty="0">
                <a:latin typeface="Sitka Banner" panose="02000505000000020004" pitchFamily="2" charset="0"/>
              </a:rPr>
              <a:t>? </a:t>
            </a:r>
            <a:endParaRPr lang="ru-RU" i="1" dirty="0" smtClean="0">
              <a:latin typeface="Sitka Banner" panose="02000505000000020004" pitchFamily="2" charset="0"/>
            </a:endParaRPr>
          </a:p>
          <a:p>
            <a:r>
              <a:rPr lang="ru-RU" i="1" dirty="0" smtClean="0">
                <a:latin typeface="Sitka Banner" panose="02000505000000020004" pitchFamily="2" charset="0"/>
              </a:rPr>
              <a:t>В </a:t>
            </a:r>
            <a:r>
              <a:rPr lang="ru-RU" i="1" dirty="0">
                <a:latin typeface="Sitka Banner" panose="02000505000000020004" pitchFamily="2" charset="0"/>
              </a:rPr>
              <a:t>мире существует много видов искусства: музыка, литература, изобразительное искусство, архитектура, живопись и так далее. Есть еще различные направления и течения, о которых мы узнаем не уроках литературы и МХК: реализм, модернизм, романтизм, футуризм. И даже самое обычное занятие при наличии таланта можно возвести в ранг искусства, например, кулинарию или изготовление самодельной мебели. Можно сделать вывод, что искусство – это то, что доставляет людям эстетическое удовольствие и позволяет проявить свои способности. Трудно представить себе человеческое общество без искусства. Действительно, люди тянулись к прекрасному с древнейших времен, когда рисовали на стенах пещер примитивные картины, имевшие магическое значение или отражавшие их быт. Каждый из нас относится к искусству по-своему. Кто-то глубоко им увлекается, может быть, даже связывает с ним свое будущее. Другой просто любит читать или слушать музыку, а кто-то восхищается красивыми картинами. Лично я не являюсь большим ценителем искусства, но мне нравится слушать рок, узнавать что-то новое об авторах и исполнителях. Среди литературных персонажей тоже есть такие, кому интересна музыка, правда, совсем другая</a:t>
            </a:r>
            <a:r>
              <a:rPr lang="ru-RU" i="1" dirty="0" smtClean="0">
                <a:latin typeface="Sitka Banner" panose="02000505000000020004" pitchFamily="2" charset="0"/>
              </a:rPr>
              <a:t>.</a:t>
            </a:r>
          </a:p>
          <a:p>
            <a:r>
              <a:rPr lang="ru-RU" dirty="0" smtClean="0">
                <a:latin typeface="Sitka Banner" panose="02000505000000020004" pitchFamily="2" charset="0"/>
              </a:rPr>
              <a:t> </a:t>
            </a:r>
            <a:r>
              <a:rPr lang="ru-RU" b="1" dirty="0">
                <a:solidFill>
                  <a:srgbClr val="6678C2"/>
                </a:solidFill>
                <a:latin typeface="Sitka Banner" panose="02000505000000020004" pitchFamily="2" charset="0"/>
              </a:rPr>
              <a:t>Далее участник кратко описывает увлечение пением Наташи Ростовой и упоминает о вокальных способностях Ольги Ильинской. Сочинение он заканчивает следующим выводом</a:t>
            </a:r>
            <a:r>
              <a:rPr lang="ru-RU" dirty="0">
                <a:latin typeface="Sitka Banner" panose="02000505000000020004" pitchFamily="2" charset="0"/>
              </a:rPr>
              <a:t>: </a:t>
            </a:r>
            <a:r>
              <a:rPr lang="ru-RU" i="1" dirty="0">
                <a:latin typeface="Sitka Banner" panose="02000505000000020004" pitchFamily="2" charset="0"/>
              </a:rPr>
              <a:t>Искусство важно для каждого человека, потому что оно делает богаче окружающую нас действительность и помогает ее понять. 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7649" y="49562"/>
            <a:ext cx="926071" cy="520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34"/>
            <a:ext cx="7056438" cy="37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463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flipV="1">
            <a:off x="-1011381" y="-692727"/>
            <a:ext cx="2729345" cy="290945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3843" y="1079256"/>
            <a:ext cx="4507332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96982" y="138545"/>
            <a:ext cx="6837218" cy="4455681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Sitka Banner" panose="02000505000000020004" pitchFamily="2" charset="0"/>
              </a:rPr>
              <a:t>                       </a:t>
            </a:r>
            <a:r>
              <a:rPr lang="ru-RU" dirty="0" smtClean="0">
                <a:solidFill>
                  <a:srgbClr val="6678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Banner" panose="02000505000000020004" pitchFamily="2" charset="0"/>
              </a:rPr>
              <a:t>Как</a:t>
            </a:r>
            <a:r>
              <a:rPr lang="ru-RU" dirty="0" smtClean="0">
                <a:latin typeface="Sitka Banner" panose="02000505000000020004" pitchFamily="2" charset="0"/>
              </a:rPr>
              <a:t> </a:t>
            </a:r>
            <a:r>
              <a:rPr lang="ru-RU" dirty="0">
                <a:latin typeface="Sitka Banner" panose="02000505000000020004" pitchFamily="2" charset="0"/>
              </a:rPr>
              <a:t>искусство </a:t>
            </a:r>
            <a:r>
              <a:rPr lang="ru-RU" dirty="0">
                <a:solidFill>
                  <a:srgbClr val="6678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Banner" panose="02000505000000020004" pitchFamily="2" charset="0"/>
              </a:rPr>
              <a:t>помогает понять </a:t>
            </a:r>
            <a:r>
              <a:rPr lang="ru-RU" b="1" dirty="0">
                <a:latin typeface="Sitka Banner" panose="02000505000000020004" pitchFamily="2" charset="0"/>
              </a:rPr>
              <a:t>действительность</a:t>
            </a:r>
            <a:r>
              <a:rPr lang="ru-RU" dirty="0">
                <a:latin typeface="Sitka Banner" panose="02000505000000020004" pitchFamily="2" charset="0"/>
              </a:rPr>
              <a:t>? </a:t>
            </a:r>
            <a:endParaRPr lang="ru-RU" dirty="0" smtClean="0">
              <a:latin typeface="Sitka Banner" panose="02000505000000020004" pitchFamily="2" charset="0"/>
            </a:endParaRPr>
          </a:p>
          <a:p>
            <a:r>
              <a:rPr lang="ru-RU" dirty="0" smtClean="0">
                <a:latin typeface="Sitka Banner" panose="02000505000000020004" pitchFamily="2" charset="0"/>
              </a:rPr>
              <a:t>В </a:t>
            </a:r>
            <a:r>
              <a:rPr lang="ru-RU" dirty="0">
                <a:latin typeface="Sitka Banner" panose="02000505000000020004" pitchFamily="2" charset="0"/>
              </a:rPr>
              <a:t>мире существует </a:t>
            </a:r>
            <a:r>
              <a:rPr lang="ru-RU" dirty="0">
                <a:solidFill>
                  <a:srgbClr val="FF0000"/>
                </a:solidFill>
                <a:latin typeface="Sitka Banner" panose="02000505000000020004" pitchFamily="2" charset="0"/>
              </a:rPr>
              <a:t>много видов искусства</a:t>
            </a:r>
            <a:r>
              <a:rPr lang="ru-RU" dirty="0">
                <a:latin typeface="Sitka Banner" panose="02000505000000020004" pitchFamily="2" charset="0"/>
              </a:rPr>
              <a:t>: музыка, литература, изобразительное искусство, архитектура, живопись и так далее. Есть еще </a:t>
            </a:r>
            <a:r>
              <a:rPr lang="ru-RU" dirty="0">
                <a:solidFill>
                  <a:srgbClr val="FF0000"/>
                </a:solidFill>
                <a:latin typeface="Sitka Banner" panose="02000505000000020004" pitchFamily="2" charset="0"/>
              </a:rPr>
              <a:t>различные направления и течения</a:t>
            </a:r>
            <a:r>
              <a:rPr lang="ru-RU" dirty="0">
                <a:latin typeface="Sitka Banner" panose="02000505000000020004" pitchFamily="2" charset="0"/>
              </a:rPr>
              <a:t>, о которых мы узнаем не уроках литературы и МХК: реализм, модернизм, романтизм, футуризм. И даже самое </a:t>
            </a:r>
            <a:r>
              <a:rPr lang="ru-RU" dirty="0">
                <a:solidFill>
                  <a:srgbClr val="FF0000"/>
                </a:solidFill>
                <a:latin typeface="Sitka Banner" panose="02000505000000020004" pitchFamily="2" charset="0"/>
              </a:rPr>
              <a:t>обычное занятие при наличии таланта можно возвести в ранг искусства, </a:t>
            </a:r>
            <a:r>
              <a:rPr lang="ru-RU" dirty="0">
                <a:latin typeface="Sitka Banner" panose="02000505000000020004" pitchFamily="2" charset="0"/>
              </a:rPr>
              <a:t>например, кулинарию или изготовление самодельной мебели. Можно сделать вывод, что </a:t>
            </a:r>
            <a:r>
              <a:rPr lang="ru-RU" b="1" dirty="0">
                <a:solidFill>
                  <a:srgbClr val="FF0000"/>
                </a:solidFill>
                <a:latin typeface="Sitka Banner" panose="02000505000000020004" pitchFamily="2" charset="0"/>
              </a:rPr>
              <a:t>искусство – это то, что доставляет людям эстетическое удовольствие и позволяет проявить свои способности</a:t>
            </a:r>
            <a:r>
              <a:rPr lang="ru-RU" dirty="0">
                <a:latin typeface="Sitka Banner" panose="02000505000000020004" pitchFamily="2" charset="0"/>
              </a:rPr>
              <a:t>. Трудно представить себе человеческое общество без искусства. Действительно, люди тянулись к прекрасному с древнейших времен, когда рисовали на стенах пещер примитивные картины, имевшие магическое значение или отражавшие их быт. Каждый из нас относится к искусству по-своему. Кто-то глубоко им увлекается, может быть, даже связывает с ним свое будущее. Другой просто любит читать или слушать музыку, а кто-то восхищается красивыми картинами. Лично я не являюсь большим ценителем искусства, но мне нравится слушать рок, узнавать что-то новое об авторах и исполнителях. Среди литературных персонажей тоже есть такие, кому интересна музыка, правда, совсем другая</a:t>
            </a:r>
            <a:r>
              <a:rPr lang="ru-RU" dirty="0" smtClean="0">
                <a:latin typeface="Sitka Banner" panose="02000505000000020004" pitchFamily="2" charset="0"/>
              </a:rPr>
              <a:t>.</a:t>
            </a:r>
          </a:p>
          <a:p>
            <a:r>
              <a:rPr lang="ru-RU" dirty="0" smtClean="0">
                <a:latin typeface="Sitka Banner" panose="02000505000000020004" pitchFamily="2" charset="0"/>
              </a:rPr>
              <a:t> </a:t>
            </a:r>
            <a:r>
              <a:rPr lang="ru-RU" b="1" dirty="0">
                <a:solidFill>
                  <a:srgbClr val="6678C2"/>
                </a:solidFill>
                <a:latin typeface="Sitka Banner" panose="02000505000000020004" pitchFamily="2" charset="0"/>
              </a:rPr>
              <a:t>Далее участник кратко описывает увлечение пением Наташи Ростовой и упоминает о вокальных способностях Ольги Ильинской. Сочинение он заканчивает следующим выводом</a:t>
            </a:r>
            <a:r>
              <a:rPr lang="ru-RU" dirty="0">
                <a:latin typeface="Sitka Banner" panose="02000505000000020004" pitchFamily="2" charset="0"/>
              </a:rPr>
              <a:t>: Искусство </a:t>
            </a:r>
            <a:r>
              <a:rPr lang="ru-RU" b="1" dirty="0">
                <a:latin typeface="Sitka Banner" panose="02000505000000020004" pitchFamily="2" charset="0"/>
              </a:rPr>
              <a:t>важно </a:t>
            </a:r>
            <a:r>
              <a:rPr lang="ru-RU" dirty="0">
                <a:latin typeface="Sitka Banner" panose="02000505000000020004" pitchFamily="2" charset="0"/>
              </a:rPr>
              <a:t>для каждого человека, потому что </a:t>
            </a:r>
            <a:r>
              <a:rPr lang="ru-RU" b="1" dirty="0">
                <a:latin typeface="Sitka Banner" panose="02000505000000020004" pitchFamily="2" charset="0"/>
              </a:rPr>
              <a:t>оно делает богаче окружающую нас действительность и помогает ее понять. 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7649" y="49562"/>
            <a:ext cx="926071" cy="520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34"/>
            <a:ext cx="7056438" cy="37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737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Комментарий эксперта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3843" y="1079256"/>
            <a:ext cx="4507332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434494" y="1079256"/>
            <a:ext cx="6269122" cy="3514970"/>
          </a:xfrm>
        </p:spPr>
        <p:txBody>
          <a:bodyPr>
            <a:normAutofit/>
          </a:bodyPr>
          <a:lstStyle/>
          <a:p>
            <a:r>
              <a:rPr lang="ru-RU" sz="1600" dirty="0" smtClean="0">
                <a:latin typeface="Sitka Banner" panose="02000505000000020004" pitchFamily="2" charset="0"/>
              </a:rPr>
              <a:t>    В </a:t>
            </a:r>
            <a:r>
              <a:rPr lang="ru-RU" sz="1600" dirty="0">
                <a:latin typeface="Sitka Banner" panose="02000505000000020004" pitchFamily="2" charset="0"/>
              </a:rPr>
              <a:t>этом сочинение хорошо прочитывается влияние готового источника, вероятно, частично переработанного. В рассуждении есть логика, оно оснащено двумя литературными примерами, но, к сожалению, </a:t>
            </a:r>
            <a:r>
              <a:rPr lang="ru-RU" sz="1600" b="1" dirty="0">
                <a:latin typeface="Sitka Banner" panose="02000505000000020004" pitchFamily="2" charset="0"/>
              </a:rPr>
              <a:t>должно быть оценено отрицательно</a:t>
            </a:r>
            <a:r>
              <a:rPr lang="ru-RU" sz="1600" dirty="0">
                <a:latin typeface="Sitka Banner" panose="02000505000000020004" pitchFamily="2" charset="0"/>
              </a:rPr>
              <a:t>, поскольку автор совершенно </a:t>
            </a:r>
            <a:r>
              <a:rPr lang="ru-RU" sz="1600" b="1" dirty="0">
                <a:latin typeface="Sitka Banner" panose="02000505000000020004" pitchFamily="2" charset="0"/>
              </a:rPr>
              <a:t>проигнорировал смысл темы</a:t>
            </a:r>
            <a:r>
              <a:rPr lang="ru-RU" sz="1600" dirty="0">
                <a:latin typeface="Sitka Banner" panose="02000505000000020004" pitchFamily="2" charset="0"/>
              </a:rPr>
              <a:t>. Лишь в заключении выпускник обратился к ее формулировке, но сделал это абсолютно формально, ограничившись ее повторением. Вывод не подготовлен содержанием вступления и основной части.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7649" y="49562"/>
            <a:ext cx="926071" cy="520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34"/>
            <a:ext cx="7056438" cy="37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0218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198418" y="-145473"/>
            <a:ext cx="865909" cy="127637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H="1">
            <a:off x="-1447800" y="1184564"/>
            <a:ext cx="1881643" cy="307848"/>
          </a:xfrm>
        </p:spPr>
        <p:txBody>
          <a:bodyPr>
            <a:normAutofit fontScale="92500" lnSpcReduction="10000"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117764" y="325955"/>
            <a:ext cx="6885709" cy="5105027"/>
          </a:xfrm>
        </p:spPr>
        <p:txBody>
          <a:bodyPr>
            <a:normAutofit/>
          </a:bodyPr>
          <a:lstStyle/>
          <a:p>
            <a:pPr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i="1" dirty="0" smtClean="0">
                <a:latin typeface="Sitka Banner" panose="02000505000000020004" pitchFamily="2" charset="0"/>
                <a:ea typeface="Calibri"/>
                <a:cs typeface="Times New Roman"/>
              </a:rPr>
              <a:t>Пример</a:t>
            </a:r>
          </a:p>
          <a:p>
            <a:pPr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endParaRPr lang="ru-RU" sz="1600" i="1" dirty="0" smtClean="0">
              <a:latin typeface="Sitka Banner" panose="02000505000000020004" pitchFamily="2" charset="0"/>
              <a:ea typeface="Calibri"/>
              <a:cs typeface="Times New Roman"/>
            </a:endParaRPr>
          </a:p>
          <a:p>
            <a:pPr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i="1" dirty="0" smtClean="0">
                <a:latin typeface="Sitka Banner" panose="02000505000000020004" pitchFamily="2" charset="0"/>
                <a:ea typeface="Calibri"/>
                <a:cs typeface="Times New Roman"/>
              </a:rPr>
              <a:t>Сегодня </a:t>
            </a:r>
            <a:r>
              <a:rPr lang="ru-RU" sz="1600" i="1" dirty="0">
                <a:latin typeface="Sitka Banner" panose="02000505000000020004" pitchFamily="2" charset="0"/>
                <a:ea typeface="Calibri"/>
                <a:cs typeface="Times New Roman"/>
              </a:rPr>
              <a:t>мне предстоит порассуждать над темой: «</a:t>
            </a:r>
            <a:r>
              <a:rPr lang="ru-RU" sz="1600" b="1" i="1" dirty="0">
                <a:latin typeface="Sitka Banner" panose="02000505000000020004" pitchFamily="2" charset="0"/>
                <a:ea typeface="Calibri"/>
                <a:cs typeface="Times New Roman"/>
              </a:rPr>
              <a:t>Кого можно считать героем нашего времени?». </a:t>
            </a:r>
            <a:r>
              <a:rPr lang="ru-RU" sz="1600" i="1" dirty="0">
                <a:latin typeface="Sitka Banner" panose="02000505000000020004" pitchFamily="2" charset="0"/>
                <a:ea typeface="Calibri"/>
                <a:cs typeface="Times New Roman"/>
              </a:rPr>
              <a:t>Я считаю, что каждый человек на этом свете является героем. Хоть и многие далеко не идеальны, но у каждого есть свои достоинства и недостатки каждый хоть раз за всю свою жизнь, но совершал какой – </a:t>
            </a:r>
            <a:r>
              <a:rPr lang="ru-RU" sz="1600" i="1" dirty="0" err="1">
                <a:latin typeface="Sitka Banner" panose="02000505000000020004" pitchFamily="2" charset="0"/>
                <a:ea typeface="Calibri"/>
                <a:cs typeface="Times New Roman"/>
              </a:rPr>
              <a:t>нибудь</a:t>
            </a:r>
            <a:r>
              <a:rPr lang="ru-RU" sz="1600" i="1" dirty="0">
                <a:latin typeface="Sitka Banner" panose="02000505000000020004" pitchFamily="2" charset="0"/>
                <a:ea typeface="Calibri"/>
                <a:cs typeface="Times New Roman"/>
              </a:rPr>
              <a:t> подвиг.</a:t>
            </a:r>
          </a:p>
          <a:p>
            <a:pPr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i="1" dirty="0">
                <a:latin typeface="Sitka Banner" panose="02000505000000020004" pitchFamily="2" charset="0"/>
                <a:ea typeface="Calibri"/>
                <a:cs typeface="Times New Roman"/>
              </a:rPr>
              <a:t>Что бы доказать мою точку зрения, обращусь к примерам из художественной литературы, а именно из романа Михаила Афанасьевича Булгакова «Мастер и Маргарита». В данном романе мы видим </a:t>
            </a:r>
            <a:r>
              <a:rPr lang="ru-RU" sz="1600" i="1" dirty="0" err="1">
                <a:latin typeface="Sitka Banner" panose="02000505000000020004" pitchFamily="2" charset="0"/>
                <a:ea typeface="Calibri"/>
                <a:cs typeface="Times New Roman"/>
              </a:rPr>
              <a:t>Воланда</a:t>
            </a:r>
            <a:r>
              <a:rPr lang="ru-RU" sz="1600" i="1" dirty="0">
                <a:latin typeface="Sitka Banner" panose="02000505000000020004" pitchFamily="2" charset="0"/>
                <a:ea typeface="Calibri"/>
                <a:cs typeface="Times New Roman"/>
              </a:rPr>
              <a:t> который приезжает в Москву посмотреть, как живут и как изменились люди, смотря на людей и их отношение друг к другу он решает изменить их жизнь тем самым совершает подвиг, а именно наказывает Берлиоза за мнимые ценности, </a:t>
            </a:r>
            <a:r>
              <a:rPr lang="ru-RU" sz="1600" i="1" dirty="0" err="1">
                <a:latin typeface="Sitka Banner" panose="02000505000000020004" pitchFamily="2" charset="0"/>
                <a:ea typeface="Calibri"/>
                <a:cs typeface="Times New Roman"/>
              </a:rPr>
              <a:t>Босово</a:t>
            </a:r>
            <a:r>
              <a:rPr lang="ru-RU" sz="1600" i="1" dirty="0">
                <a:latin typeface="Sitka Banner" panose="02000505000000020004" pitchFamily="2" charset="0"/>
                <a:ea typeface="Calibri"/>
                <a:cs typeface="Times New Roman"/>
              </a:rPr>
              <a:t> за незаконную сдачу квартиры и взяточничество, Андрея </a:t>
            </a:r>
            <a:r>
              <a:rPr lang="ru-RU" sz="1600" i="1" dirty="0" err="1">
                <a:latin typeface="Sitka Banner" panose="02000505000000020004" pitchFamily="2" charset="0"/>
                <a:ea typeface="Calibri"/>
                <a:cs typeface="Times New Roman"/>
              </a:rPr>
              <a:t>Фокича</a:t>
            </a:r>
            <a:r>
              <a:rPr lang="ru-RU" sz="1600" i="1" dirty="0">
                <a:latin typeface="Sitka Banner" panose="02000505000000020004" pitchFamily="2" charset="0"/>
                <a:ea typeface="Calibri"/>
                <a:cs typeface="Times New Roman"/>
              </a:rPr>
              <a:t> за нанесение ущерба здоровью людей, </a:t>
            </a:r>
            <a:r>
              <a:rPr lang="ru-RU" sz="1600" i="1" dirty="0" err="1">
                <a:latin typeface="Sitka Banner" panose="02000505000000020004" pitchFamily="2" charset="0"/>
                <a:ea typeface="Calibri"/>
                <a:cs typeface="Times New Roman"/>
              </a:rPr>
              <a:t>Варенуху</a:t>
            </a:r>
            <a:r>
              <a:rPr lang="ru-RU" sz="1600" i="1" dirty="0">
                <a:latin typeface="Sitka Banner" panose="02000505000000020004" pitchFamily="2" charset="0"/>
                <a:ea typeface="Calibri"/>
                <a:cs typeface="Times New Roman"/>
              </a:rPr>
              <a:t> за ложь, </a:t>
            </a:r>
            <a:r>
              <a:rPr lang="ru-RU" sz="1600" i="1" dirty="0" err="1">
                <a:latin typeface="Sitka Banner" panose="02000505000000020004" pitchFamily="2" charset="0"/>
                <a:ea typeface="Calibri"/>
                <a:cs typeface="Times New Roman"/>
              </a:rPr>
              <a:t>Лиходеева</a:t>
            </a:r>
            <a:r>
              <a:rPr lang="ru-RU" sz="1600" i="1" dirty="0">
                <a:latin typeface="Sitka Banner" panose="02000505000000020004" pitchFamily="2" charset="0"/>
                <a:ea typeface="Calibri"/>
                <a:cs typeface="Times New Roman"/>
              </a:rPr>
              <a:t> за пьянство, но </a:t>
            </a:r>
            <a:r>
              <a:rPr lang="ru-RU" sz="1600" i="1" dirty="0" err="1">
                <a:latin typeface="Sitka Banner" panose="02000505000000020004" pitchFamily="2" charset="0"/>
                <a:ea typeface="Calibri"/>
                <a:cs typeface="Times New Roman"/>
              </a:rPr>
              <a:t>Воланд</a:t>
            </a:r>
            <a:r>
              <a:rPr lang="ru-RU" sz="1600" i="1" dirty="0">
                <a:latin typeface="Sitka Banner" panose="02000505000000020004" pitchFamily="2" charset="0"/>
                <a:ea typeface="Calibri"/>
                <a:cs typeface="Times New Roman"/>
              </a:rPr>
              <a:t> не вредит людям, а наказывает за аморальные поступки. Кроме того, что он наказал многих, он так же и наградил Мастера и Маргариту покоем, Наташу превратил в ведьму и она стала счастливой и свободной.</a:t>
            </a:r>
          </a:p>
          <a:p>
            <a:pPr>
              <a:lnSpc>
                <a:spcPts val="1100"/>
              </a:lnSpc>
              <a:spcBef>
                <a:spcPts val="0"/>
              </a:spcBef>
            </a:pPr>
            <a:endParaRPr lang="ru-RU" sz="1600" dirty="0">
              <a:latin typeface="Sitka Banner" panose="02000505000000020004" pitchFamily="2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1999" y="65839"/>
            <a:ext cx="926071" cy="520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64" y="5242599"/>
            <a:ext cx="7056438" cy="37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34"/>
            <a:ext cx="7056438" cy="37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932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3843" y="1079256"/>
            <a:ext cx="4507332" cy="51642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433843" y="845820"/>
            <a:ext cx="6269773" cy="3748406"/>
          </a:xfrm>
        </p:spPr>
        <p:txBody>
          <a:bodyPr>
            <a:normAutofit fontScale="92500" lnSpcReduction="10000"/>
          </a:bodyPr>
          <a:lstStyle/>
          <a:p>
            <a:r>
              <a:rPr lang="ru-RU" sz="1600" i="1" dirty="0">
                <a:latin typeface="Sitka Banner" panose="02000505000000020004" pitchFamily="2" charset="0"/>
              </a:rPr>
              <a:t>В произведении Андрея Платоновича Платонова «Юшка». Мы видим главного героя – Ефима Дмитриевича он же «Юшка», он совершил настоящий подвиг, о котором окружающие даже не догадывались. В свои 40 лет Юшка выглядел больным, худым, хромым, но добрым. Люди не понимали для чего он живёт и обижали его, дети закидывали Юшку камнями и землёй, толкали и оскорбляли, но он не злился на них, а наоборот называл их родными и любимыми, взрослые же люди особенно выпившие или злые могли побить Ефима, но он думал, что они так проявляют свою любовь. Но после того как один из жителей в очередной раз ударил Юшку в грудь, тот упал и умер и только после этого все осознали, как были не правы и как им нужен Юшка. Ефим Дмитриевич совершил подвиг что помогал сироте, жертвуя собой и обделяя себя во многом, откладывал деньги и раз в год ходил пешком в Москву через леса и поля относя деньги девочки на проживание и пропитание. Я считаю, что его поступок можно смело назвать героическим и можно считать героем любого времени.</a:t>
            </a:r>
          </a:p>
          <a:p>
            <a:r>
              <a:rPr lang="ru-RU" sz="1600" i="1" dirty="0">
                <a:latin typeface="Sitka Banner" panose="02000505000000020004" pitchFamily="2" charset="0"/>
              </a:rPr>
              <a:t>В заключении хочу сказать, что героем нашего времени являются все люди добрые и злые, которые делают что-то ради других.</a:t>
            </a:r>
          </a:p>
          <a:p>
            <a:endParaRPr lang="ru-RU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1999" y="65839"/>
            <a:ext cx="926071" cy="520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34"/>
            <a:ext cx="7056438" cy="37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612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198418" y="-145473"/>
            <a:ext cx="865909" cy="127637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H="1">
            <a:off x="-1447800" y="1184564"/>
            <a:ext cx="1881643" cy="307848"/>
          </a:xfrm>
        </p:spPr>
        <p:txBody>
          <a:bodyPr>
            <a:normAutofit fontScale="92500" lnSpcReduction="10000"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117764" y="388621"/>
            <a:ext cx="6885709" cy="5042362"/>
          </a:xfrm>
        </p:spPr>
        <p:txBody>
          <a:bodyPr>
            <a:normAutofit/>
          </a:bodyPr>
          <a:lstStyle/>
          <a:p>
            <a:pPr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Сегодня мне предстоит порассуждать над темой: «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Кого можно считать героем нашего времени?».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Я считаю, что 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каждый человек на этом свете является героем</a:t>
            </a:r>
            <a:r>
              <a:rPr lang="ru-RU" dirty="0">
                <a:latin typeface="Times New Roman"/>
                <a:ea typeface="Calibri"/>
                <a:cs typeface="Times New Roman"/>
              </a:rPr>
              <a:t>. Хоть и многие далеко не идеальны, но у каждого 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есть свои достоинства и недостатки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каждый хоть раз за всю свою жизнь, но совершал какой – </a:t>
            </a:r>
            <a:r>
              <a:rPr lang="ru-RU" b="1" dirty="0" err="1">
                <a:latin typeface="Times New Roman"/>
                <a:ea typeface="Calibri"/>
                <a:cs typeface="Times New Roman"/>
              </a:rPr>
              <a:t>нибудь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 подвиг</a:t>
            </a:r>
            <a:r>
              <a:rPr lang="ru-RU" dirty="0">
                <a:latin typeface="Times New Roman"/>
                <a:ea typeface="Calibri"/>
                <a:cs typeface="Times New Roman"/>
              </a:rPr>
              <a:t>.</a:t>
            </a:r>
          </a:p>
          <a:p>
            <a:pPr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Что бы доказать мою точку зрения, обращусь к примерам из художественной литературы, а именно из романа Михаила Афанасьевича Булгакова «Мастер и Маргарита». В данном романе мы видим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Воланда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который приезжает в Москву посмотреть, как живут и как изменились люди, смотря на людей и их отношение друг к другу он </a:t>
            </a:r>
            <a:r>
              <a:rPr lang="ru-RU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решает изменить их жизнь тем самым совершает подвиг</a:t>
            </a:r>
            <a:r>
              <a:rPr lang="ru-RU" dirty="0">
                <a:latin typeface="Times New Roman"/>
                <a:ea typeface="Calibri"/>
                <a:cs typeface="Times New Roman"/>
              </a:rPr>
              <a:t>, а именно наказывает Берлиоза за мнимые ценности,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Босово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за незаконную сдачу квартиры и взяточничество, Андрея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Фокича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за нанесение ущерба здоровью людей,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Варенуху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за ложь,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Лиходеева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за пьянство, но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Воланд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не вредит людям, а наказывает за аморальные поступки. Кроме того, что он наказал многих, он так же и наградил Мастера и Маргариту покоем, Наташу превратил в ведьму и она стала счастливой и свободной.</a:t>
            </a:r>
          </a:p>
          <a:p>
            <a:pPr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В произведении Андрея Платоновича Платонова «Юшка». Мы видим главного героя – Ефима Дмитриевича он же «Юшка», он </a:t>
            </a:r>
            <a:r>
              <a:rPr lang="ru-RU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совершил настоящий подвиг</a:t>
            </a:r>
            <a:r>
              <a:rPr lang="ru-RU" dirty="0">
                <a:latin typeface="Times New Roman"/>
                <a:ea typeface="Calibri"/>
                <a:cs typeface="Times New Roman"/>
              </a:rPr>
              <a:t>, о котором окружающие даже не догадывались. В свои 40 лет </a:t>
            </a:r>
            <a:r>
              <a:rPr lang="ru-RU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Юшка выглядел больным, худым, хромым, но добрым</a:t>
            </a:r>
            <a:r>
              <a:rPr lang="ru-RU" dirty="0">
                <a:latin typeface="Times New Roman"/>
                <a:ea typeface="Calibri"/>
                <a:cs typeface="Times New Roman"/>
              </a:rPr>
              <a:t>. Люди не понимали для чего он живёт и обижали его, дети закидывали Юшку камнями и землёй, толкали и оскорбляли, но </a:t>
            </a:r>
            <a:r>
              <a:rPr lang="ru-RU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он не злился на них</a:t>
            </a:r>
            <a:r>
              <a:rPr lang="ru-RU" dirty="0">
                <a:latin typeface="Times New Roman"/>
                <a:ea typeface="Calibri"/>
                <a:cs typeface="Times New Roman"/>
              </a:rPr>
              <a:t>, а наоборот называл их родными и любимыми, взрослые же люди особенно выпившие или злые могли побить Ефима, но он думал, что они так проявляют свою любовь. Но после того как один из жителей в очередной раз ударил Юшку в грудь, тот упал и умер и только после этого все осознали, как были не правы и как им нужен Юшка. Ефим Дмитриевич совершил подвиг что помогал сироте, жертвуя собой и обделяя себя во многом, откладывал деньги и раз в год ходил пешком в Москву через леса и поля относя деньги девочки на проживание и пропитание. Я считаю, что его поступок можно смело назвать героическим и можно считать героем любого времени.</a:t>
            </a:r>
          </a:p>
          <a:p>
            <a:pPr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В заключении хочу сказать, что 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героем нашего времени являются все люди </a:t>
            </a:r>
            <a:r>
              <a:rPr lang="ru-RU" sz="1500" b="1" dirty="0">
                <a:latin typeface="Times New Roman"/>
                <a:ea typeface="Calibri"/>
                <a:cs typeface="Times New Roman"/>
              </a:rPr>
              <a:t>добрые и злые, которые делают что-то ради других.</a:t>
            </a:r>
          </a:p>
          <a:p>
            <a:endParaRPr lang="ru-RU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7649" y="49562"/>
            <a:ext cx="926071" cy="520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34"/>
            <a:ext cx="7056438" cy="37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619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/>
              <a:t>Толковый словарь Ожегова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3843" y="1079256"/>
            <a:ext cx="4507332" cy="51642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433843" y="1281545"/>
            <a:ext cx="6269773" cy="3512127"/>
          </a:xfrm>
        </p:spPr>
        <p:txBody>
          <a:bodyPr>
            <a:normAutofit fontScale="92500" lnSpcReduction="20000"/>
          </a:bodyPr>
          <a:lstStyle/>
          <a:p>
            <a:r>
              <a:rPr lang="ru-RU" sz="1900" b="1" dirty="0">
                <a:solidFill>
                  <a:srgbClr val="000000"/>
                </a:solidFill>
                <a:latin typeface="Sitka Heading" panose="02000505000000020004" pitchFamily="2" charset="0"/>
              </a:rPr>
              <a:t>ГЕРОЙ, -я, м. </a:t>
            </a:r>
            <a:endParaRPr lang="ru-RU" sz="1900" b="1" dirty="0" smtClean="0">
              <a:solidFill>
                <a:srgbClr val="000000"/>
              </a:solidFill>
              <a:latin typeface="Sitka Heading" panose="02000505000000020004" pitchFamily="2" charset="0"/>
            </a:endParaRPr>
          </a:p>
          <a:p>
            <a:pPr marL="342900" indent="-342900">
              <a:buAutoNum type="arabicPeriod"/>
            </a:pPr>
            <a:r>
              <a:rPr lang="ru-RU" sz="1800" dirty="0" smtClean="0">
                <a:solidFill>
                  <a:srgbClr val="000000"/>
                </a:solidFill>
                <a:latin typeface="Sitka Banner" panose="02000505000000020004" pitchFamily="2" charset="0"/>
              </a:rPr>
              <a:t>Человек</a:t>
            </a:r>
            <a:r>
              <a:rPr lang="ru-RU" sz="1800" dirty="0">
                <a:solidFill>
                  <a:srgbClr val="000000"/>
                </a:solidFill>
                <a:latin typeface="Sitka Banner" panose="02000505000000020004" pitchFamily="2" charset="0"/>
              </a:rPr>
              <a:t>, совершающий подвиги, необычный по </a:t>
            </a:r>
            <a:r>
              <a:rPr lang="ru-RU" sz="1800" dirty="0" smtClean="0">
                <a:solidFill>
                  <a:srgbClr val="000000"/>
                </a:solidFill>
                <a:latin typeface="Sitka Banner" panose="02000505000000020004" pitchFamily="2" charset="0"/>
              </a:rPr>
              <a:t>своей храбрости</a:t>
            </a:r>
            <a:r>
              <a:rPr lang="ru-RU" sz="1800" dirty="0">
                <a:solidFill>
                  <a:srgbClr val="000000"/>
                </a:solidFill>
                <a:latin typeface="Sitka Banner" panose="02000505000000020004" pitchFamily="2" charset="0"/>
              </a:rPr>
              <a:t>, доблести, самоотверженности</a:t>
            </a:r>
            <a:r>
              <a:rPr lang="ru-RU" sz="1800" dirty="0" smtClean="0">
                <a:solidFill>
                  <a:srgbClr val="000000"/>
                </a:solidFill>
                <a:latin typeface="Sitka Banner" panose="02000505000000020004" pitchFamily="2" charset="0"/>
              </a:rPr>
              <a:t>.</a:t>
            </a:r>
          </a:p>
          <a:p>
            <a:pPr marL="342900" indent="-342900">
              <a:buAutoNum type="arabicPeriod"/>
            </a:pPr>
            <a:r>
              <a:rPr lang="ru-RU" sz="1800" dirty="0" smtClean="0">
                <a:latin typeface="Sitka Banner" panose="02000505000000020004" pitchFamily="2" charset="0"/>
              </a:rPr>
              <a:t>Главное </a:t>
            </a:r>
            <a:r>
              <a:rPr lang="ru-RU" sz="1800" dirty="0">
                <a:latin typeface="Sitka Banner" panose="02000505000000020004" pitchFamily="2" charset="0"/>
              </a:rPr>
              <a:t>действующее лицо литературного произведения.</a:t>
            </a:r>
            <a:endParaRPr lang="ru-RU" sz="1800" dirty="0" smtClean="0">
              <a:latin typeface="Sitka Banner" panose="02000505000000020004" pitchFamily="2" charset="0"/>
            </a:endParaRPr>
          </a:p>
          <a:p>
            <a:pPr marL="342900" indent="-342900">
              <a:buAutoNum type="arabicPeriod"/>
            </a:pPr>
            <a:r>
              <a:rPr lang="ru-RU" sz="1800" dirty="0" smtClean="0">
                <a:latin typeface="Sitka Banner" panose="02000505000000020004" pitchFamily="2" charset="0"/>
              </a:rPr>
              <a:t>чего</a:t>
            </a:r>
            <a:r>
              <a:rPr lang="ru-RU" sz="1800" dirty="0">
                <a:latin typeface="Sitka Banner" panose="02000505000000020004" pitchFamily="2" charset="0"/>
              </a:rPr>
              <a:t>. Человек, воплощающий в себе черты эпохи</a:t>
            </a:r>
            <a:r>
              <a:rPr lang="ru-RU" sz="1800" dirty="0" smtClean="0">
                <a:latin typeface="Sitka Banner" panose="02000505000000020004" pitchFamily="2" charset="0"/>
              </a:rPr>
              <a:t>, среды</a:t>
            </a:r>
            <a:r>
              <a:rPr lang="ru-RU" sz="1800" dirty="0">
                <a:latin typeface="Sitka Banner" panose="02000505000000020004" pitchFamily="2" charset="0"/>
              </a:rPr>
              <a:t>. Г. нашего времени. </a:t>
            </a:r>
            <a:endParaRPr lang="ru-RU" sz="1800" dirty="0" smtClean="0">
              <a:latin typeface="Sitka Banner" panose="02000505000000020004" pitchFamily="2" charset="0"/>
            </a:endParaRPr>
          </a:p>
          <a:p>
            <a:pPr marL="342900" indent="-342900">
              <a:buAutoNum type="arabicPeriod"/>
            </a:pPr>
            <a:r>
              <a:rPr lang="ru-RU" sz="1800" dirty="0" smtClean="0">
                <a:latin typeface="Sitka Banner" panose="02000505000000020004" pitchFamily="2" charset="0"/>
              </a:rPr>
              <a:t>кого-чего</a:t>
            </a:r>
            <a:r>
              <a:rPr lang="ru-RU" sz="1800" dirty="0">
                <a:latin typeface="Sitka Banner" panose="02000505000000020004" pitchFamily="2" charset="0"/>
              </a:rPr>
              <a:t>. Тот, кто привлек к себе </a:t>
            </a:r>
            <a:r>
              <a:rPr lang="ru-RU" sz="1800" dirty="0" smtClean="0">
                <a:latin typeface="Sitka Banner" panose="02000505000000020004" pitchFamily="2" charset="0"/>
              </a:rPr>
              <a:t>внимание (</a:t>
            </a:r>
            <a:r>
              <a:rPr lang="ru-RU" sz="1800" dirty="0">
                <a:latin typeface="Sitka Banner" panose="02000505000000020004" pitchFamily="2" charset="0"/>
              </a:rPr>
              <a:t>чаще о том, кто вызывает восхищение, подражание, удивление). Г. дня. </a:t>
            </a:r>
            <a:endParaRPr lang="ru-RU" sz="1800" dirty="0" smtClean="0">
              <a:latin typeface="Sitka Banner" panose="02000505000000020004" pitchFamily="2" charset="0"/>
            </a:endParaRPr>
          </a:p>
          <a:p>
            <a:pPr marL="342900" indent="-342900">
              <a:buAutoNum type="arabicPeriod"/>
            </a:pPr>
            <a:endParaRPr lang="ru-RU" sz="1800" dirty="0" smtClean="0">
              <a:latin typeface="Sitka Banner" panose="02000505000000020004" pitchFamily="2" charset="0"/>
            </a:endParaRPr>
          </a:p>
          <a:p>
            <a:r>
              <a:rPr lang="ru-RU" sz="1800" b="1" dirty="0">
                <a:latin typeface="Sitka Banner" panose="02000505000000020004" pitchFamily="2" charset="0"/>
              </a:rPr>
              <a:t>ПОДВИГ, а, м. </a:t>
            </a:r>
            <a:endParaRPr lang="ru-RU" sz="1800" b="1" dirty="0" smtClean="0">
              <a:latin typeface="Sitka Banner" panose="02000505000000020004" pitchFamily="2" charset="0"/>
            </a:endParaRPr>
          </a:p>
          <a:p>
            <a:r>
              <a:rPr lang="ru-RU" sz="1800" dirty="0" smtClean="0">
                <a:latin typeface="Sitka Banner" panose="02000505000000020004" pitchFamily="2" charset="0"/>
              </a:rPr>
              <a:t>1. Героический</a:t>
            </a:r>
            <a:r>
              <a:rPr lang="ru-RU" sz="1800" dirty="0">
                <a:latin typeface="Sitka Banner" panose="02000505000000020004" pitchFamily="2" charset="0"/>
              </a:rPr>
              <a:t>, самоотверженный поступок.</a:t>
            </a:r>
          </a:p>
          <a:p>
            <a:r>
              <a:rPr lang="ru-RU" sz="1800" dirty="0" smtClean="0">
                <a:latin typeface="Sitka Banner" panose="02000505000000020004" pitchFamily="2" charset="0"/>
              </a:rPr>
              <a:t>2. </a:t>
            </a:r>
            <a:r>
              <a:rPr lang="ru-RU" sz="1800" dirty="0">
                <a:latin typeface="Sitka Banner" panose="02000505000000020004" pitchFamily="2" charset="0"/>
              </a:rPr>
              <a:t>Важное по своему значению деяние. || Действие, совершенное в трудных, опасных условиях.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7649" y="49562"/>
            <a:ext cx="926071" cy="520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34"/>
            <a:ext cx="7056438" cy="37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294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Комментарий эксперта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ru-RU" sz="1800" dirty="0">
                <a:latin typeface="Sitka Banner" panose="02000505000000020004" pitchFamily="2" charset="0"/>
              </a:rPr>
              <a:t>Сочинение не соответствует теме</a:t>
            </a:r>
            <a:r>
              <a:rPr lang="ru-RU" sz="1800" dirty="0" smtClean="0">
                <a:latin typeface="Sitka Banner" panose="02000505000000020004" pitchFamily="2" charset="0"/>
              </a:rPr>
              <a:t>.</a:t>
            </a:r>
          </a:p>
          <a:p>
            <a:r>
              <a:rPr lang="ru-RU" sz="1800" dirty="0" smtClean="0">
                <a:latin typeface="Sitka Banner" panose="02000505000000020004" pitchFamily="2" charset="0"/>
              </a:rPr>
              <a:t> Больше склоняется </a:t>
            </a:r>
            <a:r>
              <a:rPr lang="ru-RU" sz="1800" dirty="0">
                <a:latin typeface="Sitka Banner" panose="02000505000000020004" pitchFamily="2" charset="0"/>
              </a:rPr>
              <a:t>к ответу на вопрос: какого человека можно считать героем. И </a:t>
            </a:r>
            <a:r>
              <a:rPr lang="ru-RU" sz="1800" dirty="0" smtClean="0">
                <a:latin typeface="Sitka Banner" panose="02000505000000020004" pitchFamily="2" charset="0"/>
              </a:rPr>
              <a:t>аргументы </a:t>
            </a:r>
            <a:r>
              <a:rPr lang="ru-RU" sz="1800" dirty="0">
                <a:latin typeface="Sitka Banner" panose="02000505000000020004" pitchFamily="2" charset="0"/>
              </a:rPr>
              <a:t>не работают. </a:t>
            </a:r>
            <a:r>
              <a:rPr lang="ru-RU" sz="1800" dirty="0" err="1">
                <a:latin typeface="Sitka Banner" panose="02000505000000020004" pitchFamily="2" charset="0"/>
              </a:rPr>
              <a:t>Воланда</a:t>
            </a:r>
            <a:r>
              <a:rPr lang="ru-RU" sz="1800" dirty="0">
                <a:latin typeface="Sitka Banner" panose="02000505000000020004" pitchFamily="2" charset="0"/>
              </a:rPr>
              <a:t> вообще сложно называть каким-то героем, его даже нельзя назвать человеком! Персонаж произведения «Юшка» заслуживает уважения, но и он не подходит. Герой нашего времени — это либо типичный представитель современного поколения, либо человек, которого можно назвать героем в наше время (возможны две трактовки).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7649" y="49562"/>
            <a:ext cx="926071" cy="520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34"/>
            <a:ext cx="7056438" cy="37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372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200" y="34531"/>
            <a:ext cx="6255327" cy="1096368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ru-RU" sz="1600" dirty="0">
                <a:latin typeface="Times New Roman"/>
                <a:ea typeface="Calibri"/>
                <a:cs typeface="Times New Roman"/>
              </a:rPr>
              <a:t>Может ли мечта о славе быть подлинным смыслом жизни человека?</a:t>
            </a:r>
            <a:br>
              <a:rPr lang="ru-RU" sz="1600" dirty="0">
                <a:latin typeface="Times New Roman"/>
                <a:ea typeface="Calibri"/>
                <a:cs typeface="Times New Roman"/>
              </a:rPr>
            </a:br>
            <a:endParaRPr lang="ru-RU" sz="1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H="1">
            <a:off x="-962891" y="1079256"/>
            <a:ext cx="367146" cy="41315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76200" y="445477"/>
            <a:ext cx="6980237" cy="4698023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2500" i="1" dirty="0">
                <a:latin typeface="Sitka Banner" panose="02000505000000020004" pitchFamily="2" charset="0"/>
              </a:rPr>
              <a:t>Наверно, каждый из нас хоть раз задумывался о том, может ли мечта о славе быть подлинным смыслом жизни человека? Ведь в нашем мире существует культ успеха и популярности. Многие хотят, чтобы его признали в сфере, в которой он развивается. А для некоторых это становится смыслом жизни. Я считаю, что это в корне неверная позиция. Смыслом жизни каждого уважающего себя человека должно стать стремление быть полезным для общества. Следует помнить о помощи ближнему, творить добро. Ведь, куда важнее благо всего общества, а не собственное "Я".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2500" i="1" dirty="0" smtClean="0">
                <a:latin typeface="Sitka Banner" panose="02000505000000020004" pitchFamily="2" charset="0"/>
              </a:rPr>
              <a:t>        Чтобы </a:t>
            </a:r>
            <a:r>
              <a:rPr lang="ru-RU" sz="2500" i="1" dirty="0">
                <a:latin typeface="Sitka Banner" panose="02000505000000020004" pitchFamily="2" charset="0"/>
              </a:rPr>
              <a:t>проиллюстрировать свои слова, хочу привести пример из литературы. Рассказ "Песчаная учительница" Андрея Платоновича Платонова демонстрирует нам, что жизни и благополучие людей, куда важнее собственных амбиций. Мария Нарышкина — талантливая, молодая и целеустремлённая учительница. Волею судьбы она попадает преподавать в истощённое песчаными бурями село. Люди умирают от голода, на уроки дети почти не ходят. Несмотря на трудности, на отказ правительства региона в помощи, Мария не бросила село. Она положила свою молодость на алтарь, чтобы помочь людям справиться со стихией. И ей это удалось. До нашествия кочевников село процветало, а школу посещали не только дети, но и взрослые. Смыслом жизни Марии стала помощь людям. Её самоотдача — пример для всех нас. Данный рассказ даёт повод задуматься о смысле жизни и пересмотреть свои моральные ценности.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2500" i="1" dirty="0" smtClean="0">
                <a:latin typeface="Sitka Banner" panose="02000505000000020004" pitchFamily="2" charset="0"/>
              </a:rPr>
              <a:t>           Михаил </a:t>
            </a:r>
            <a:r>
              <a:rPr lang="ru-RU" sz="2500" i="1" dirty="0">
                <a:latin typeface="Sitka Banner" panose="02000505000000020004" pitchFamily="2" charset="0"/>
              </a:rPr>
              <a:t>Александрович Шолохов в своём рассказе "Судьба человека" показывает, что подлинный смысл жизни в любви и заботе о близких. Смыслом жизни главного героя была его семья. Андрей любил свою Родину и семью, поэтому сражался за них на войне. Он сначала теряет любимых жену и дочек. Позже, тяжёлой потерей становится для него и гибель сына — последнего родного человека. Похвала от начальства, за совершённый подвиг, теперь для него не имеет смысла. Ведь Андрей потерял самое дорогое — своих родных, и вместе с ними потерял смысл своей жизни. Опека над беспризорным Ванюшкой становится новым смыслом жизни для Соколова. Мужчина жил ради названного сына, старался, чтобы мальчик был сыт и одет. Я считаю, что Андрей Соколов — пример человека, который имеет достойный, подлинный смысл жизни.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2500" i="1" dirty="0" smtClean="0">
                <a:latin typeface="Sitka Banner" panose="02000505000000020004" pitchFamily="2" charset="0"/>
              </a:rPr>
              <a:t>           В </a:t>
            </a:r>
            <a:r>
              <a:rPr lang="ru-RU" sz="2500" i="1" dirty="0">
                <a:latin typeface="Sitka Banner" panose="02000505000000020004" pitchFamily="2" charset="0"/>
              </a:rPr>
              <a:t>заключение, хочется сказать, что мечта о славе не может быть подлинным смыслом жизни человека. Литературные герои показывают нам, что самое главное в жизни — забота о близких и самоотверженное желание принести пользу обществу.</a:t>
            </a:r>
          </a:p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34"/>
            <a:ext cx="7056438" cy="37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8289" y="34530"/>
            <a:ext cx="898093" cy="512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516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7180" y="190500"/>
            <a:ext cx="5775959" cy="940398"/>
          </a:xfrm>
        </p:spPr>
        <p:txBody>
          <a:bodyPr>
            <a:noAutofit/>
          </a:bodyPr>
          <a:lstStyle/>
          <a:p>
            <a:r>
              <a:rPr lang="ru-RU" b="1" dirty="0">
                <a:latin typeface="Sitka Banner" panose="02000505000000020004" pitchFamily="2" charset="0"/>
              </a:rPr>
              <a:t>Результаты написания итоговых сочинений по общему количеству выставленных оценок</a:t>
            </a:r>
            <a:br>
              <a:rPr lang="ru-RU" b="1" dirty="0">
                <a:latin typeface="Sitka Banner" panose="02000505000000020004" pitchFamily="2" charset="0"/>
              </a:rPr>
            </a:br>
            <a:r>
              <a:rPr lang="ru-RU" b="1" dirty="0" smtClean="0">
                <a:latin typeface="Sitka Banner" panose="02000505000000020004" pitchFamily="2" charset="0"/>
              </a:rPr>
              <a:t> </a:t>
            </a:r>
            <a:r>
              <a:rPr lang="ru-RU" b="1" dirty="0">
                <a:latin typeface="Sitka Banner" panose="02000505000000020004" pitchFamily="2" charset="0"/>
              </a:rPr>
              <a:t>«незачет» по каждому критерию его </a:t>
            </a:r>
            <a:r>
              <a:rPr lang="ru-RU" b="1" dirty="0" smtClean="0">
                <a:latin typeface="Sitka Banner" panose="02000505000000020004" pitchFamily="2" charset="0"/>
              </a:rPr>
              <a:t>оценивания (в процентах)</a:t>
            </a:r>
            <a:endParaRPr lang="ru-RU" b="1" dirty="0">
              <a:latin typeface="Sitka Banner" panose="02000505000000020004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433843" y="1492411"/>
            <a:ext cx="4507332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1551740"/>
              </p:ext>
            </p:extLst>
          </p:nvPr>
        </p:nvGraphicFramePr>
        <p:xfrm>
          <a:off x="213360" y="1729740"/>
          <a:ext cx="6530499" cy="2621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34"/>
            <a:ext cx="7056438" cy="37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420" y="167640"/>
            <a:ext cx="842303" cy="395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338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24691"/>
            <a:ext cx="6435436" cy="1006207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ru-RU" sz="14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Может ли </a:t>
            </a:r>
            <a:r>
              <a:rPr lang="ru-RU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мечта о славе 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быть </a:t>
            </a:r>
            <a:r>
              <a:rPr lang="ru-RU" sz="1400" b="1" dirty="0">
                <a:latin typeface="Times New Roman"/>
                <a:ea typeface="Calibri"/>
                <a:cs typeface="Times New Roman"/>
              </a:rPr>
              <a:t>подлинным смыслом жизни 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человека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?</a:t>
            </a:r>
            <a:br>
              <a:rPr lang="ru-RU" sz="1600" dirty="0">
                <a:latin typeface="Times New Roman"/>
                <a:ea typeface="Calibri"/>
                <a:cs typeface="Times New Roman"/>
              </a:rPr>
            </a:br>
            <a:endParaRPr lang="ru-RU" sz="1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H="1">
            <a:off x="-962891" y="1079256"/>
            <a:ext cx="367146" cy="41315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76200" y="547254"/>
            <a:ext cx="6980237" cy="4596246"/>
          </a:xfrm>
        </p:spPr>
        <p:txBody>
          <a:bodyPr>
            <a:normAutofit fontScale="55000" lnSpcReduction="20000"/>
          </a:bodyPr>
          <a:lstStyle/>
          <a:p>
            <a:pPr>
              <a:spcBef>
                <a:spcPts val="0"/>
              </a:spcBef>
            </a:pPr>
            <a:r>
              <a:rPr lang="ru-RU" sz="2200" dirty="0"/>
              <a:t>Наверно, каждый из нас хоть раз задумывался о том, может ли мечта о славе быть подлинным смыслом жизни человека? Ведь в нашем мире существует культ успеха и популярности. Многие хотят, чтобы его признали в сфере, в которой он развивается. А для некоторых </a:t>
            </a:r>
            <a:r>
              <a:rPr lang="ru-RU" sz="2200" b="1" dirty="0"/>
              <a:t>это становится смыслом жизни</a:t>
            </a:r>
            <a:r>
              <a:rPr lang="ru-RU" sz="2200" dirty="0"/>
              <a:t>. Я считаю, что </a:t>
            </a:r>
            <a:r>
              <a:rPr lang="ru-RU" sz="2200" b="1" dirty="0"/>
              <a:t>это в корне неверная позиция</a:t>
            </a:r>
            <a:r>
              <a:rPr lang="ru-RU" sz="2200" dirty="0"/>
              <a:t>. Смыслом жизни каждого уважающего себя человека должно стать </a:t>
            </a:r>
            <a:r>
              <a:rPr lang="ru-RU" sz="2200" b="1" dirty="0"/>
              <a:t>стремление быть полезным для общества. Следует помнить о помощи ближнему, творить добро. Ведь, куда важнее благо всего общества, а не собственное "Я</a:t>
            </a:r>
            <a:r>
              <a:rPr lang="ru-RU" sz="2200" dirty="0"/>
              <a:t>".</a:t>
            </a:r>
          </a:p>
          <a:p>
            <a:pPr>
              <a:spcBef>
                <a:spcPts val="0"/>
              </a:spcBef>
            </a:pPr>
            <a:r>
              <a:rPr lang="ru-RU" sz="2200" dirty="0" smtClean="0"/>
              <a:t>        Чтобы </a:t>
            </a:r>
            <a:r>
              <a:rPr lang="ru-RU" sz="2200" dirty="0"/>
              <a:t>проиллюстрировать свои слова, хочу привести пример из литературы. Рассказ "Песчаная учительница" Андрея Платоновича Платонова демонстрирует нам, что </a:t>
            </a:r>
            <a:r>
              <a:rPr lang="ru-RU" sz="2200" b="1" dirty="0"/>
              <a:t>жизни и благополучие людей</a:t>
            </a:r>
            <a:r>
              <a:rPr lang="ru-RU" sz="2200" dirty="0"/>
              <a:t>, куда </a:t>
            </a:r>
            <a:r>
              <a:rPr lang="ru-RU" sz="2200" b="1" dirty="0"/>
              <a:t>важнее собственных </a:t>
            </a:r>
            <a:r>
              <a:rPr lang="ru-RU" sz="2200" dirty="0"/>
              <a:t>амбиций. Мария Нарышкина — талантливая, молодая и целеустремлённая учительница. Волею судьбы она попадает преподавать в истощённое песчаными бурями село. Люди умирают от голода, на уроки дети почти не ходят. Несмотря на трудности, на отказ правительства региона в помощи, Мария не бросила село. Она положила свою молодость на алтарь, чтобы помочь людям справиться со стихией. И ей это удалось. До нашествия кочевников село процветало, а школу посещали не только дети, но и взрослые. </a:t>
            </a:r>
            <a:r>
              <a:rPr lang="ru-RU" sz="2200" b="1" dirty="0"/>
              <a:t>Смыслом жизни Марии стала помощь людям</a:t>
            </a:r>
            <a:r>
              <a:rPr lang="ru-RU" sz="2200" dirty="0"/>
              <a:t>. Её самоотдача — пример для всех нас. Данный рассказ даёт повод задуматься </a:t>
            </a:r>
            <a:r>
              <a:rPr lang="ru-RU" sz="2200" b="1" dirty="0"/>
              <a:t>о смысле жизни и пересмотреть свои моральные ценности.</a:t>
            </a:r>
          </a:p>
          <a:p>
            <a:pPr>
              <a:spcBef>
                <a:spcPts val="0"/>
              </a:spcBef>
            </a:pPr>
            <a:r>
              <a:rPr lang="ru-RU" sz="2200" dirty="0" smtClean="0"/>
              <a:t>           Михаил </a:t>
            </a:r>
            <a:r>
              <a:rPr lang="ru-RU" sz="2200" dirty="0"/>
              <a:t>Александрович Шолохов в своём рассказе "Судьба человека" показывает, что </a:t>
            </a:r>
            <a:r>
              <a:rPr lang="ru-RU" sz="2200" b="1" dirty="0"/>
              <a:t>подлинный смысл жизни в любви и заботе о близких</a:t>
            </a:r>
            <a:r>
              <a:rPr lang="ru-RU" sz="2200" dirty="0"/>
              <a:t>. Смыслом жизни главного героя была его семья. Андрей любил свою Родину и семью, поэтому сражался за них на войне. Он сначала теряет любимых жену и дочек. Позже, тяжёлой потерей становится для него и гибель сына — последнего родного человека. </a:t>
            </a:r>
            <a:r>
              <a:rPr lang="ru-RU" sz="2200" b="1" dirty="0"/>
              <a:t>Похвала от начальства, за совершённый подвиг, теперь для него не имеет смысла</a:t>
            </a:r>
            <a:r>
              <a:rPr lang="ru-RU" sz="2200" dirty="0"/>
              <a:t>. Ведь Андрей потерял самое дорогое — своих родных, и вместе с ними потерял смысл своей жизни. Опека над беспризорным Ванюшкой становится новым смыслом жизни для Соколова. Мужчина жил ради названного сына, старался, чтобы мальчик был сыт и одет. Я считаю, что Андрей Соколов — </a:t>
            </a:r>
            <a:r>
              <a:rPr lang="ru-RU" sz="2200" b="1" dirty="0"/>
              <a:t>пример человека, который имеет достойный, подлинный смысл жизни.</a:t>
            </a:r>
          </a:p>
          <a:p>
            <a:pPr>
              <a:spcBef>
                <a:spcPts val="0"/>
              </a:spcBef>
            </a:pPr>
            <a:r>
              <a:rPr lang="ru-RU" sz="2200" dirty="0" smtClean="0"/>
              <a:t>           В </a:t>
            </a:r>
            <a:r>
              <a:rPr lang="ru-RU" sz="2200" dirty="0"/>
              <a:t>заключение, хочется сказать, что мечта о славе не может быть подлинным смыслом жизни человека. Литературные герои показывают нам, что самое главное в жизни — забота о близких и самоотверженное желание принести пользу обществу.</a:t>
            </a:r>
          </a:p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34"/>
            <a:ext cx="7056438" cy="37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6389" y="34530"/>
            <a:ext cx="898093" cy="512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89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3842" y="402828"/>
            <a:ext cx="5786849" cy="728070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Sitka Banner" panose="02000505000000020004" pitchFamily="2" charset="0"/>
              </a:rPr>
              <a:t>Полная подмена тезиса, обозначенного в теме. </a:t>
            </a:r>
            <a:br>
              <a:rPr lang="ru-RU" sz="2400" b="1" dirty="0">
                <a:latin typeface="Sitka Banner" panose="02000505000000020004" pitchFamily="2" charset="0"/>
              </a:rPr>
            </a:br>
            <a:endParaRPr lang="ru-RU" sz="2400" b="1" dirty="0">
              <a:latin typeface="Sitka Banner" panose="02000505000000020004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4493" y="1357744"/>
            <a:ext cx="4506681" cy="134667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207818" y="1357744"/>
            <a:ext cx="6657109" cy="3236482"/>
          </a:xfrm>
        </p:spPr>
        <p:txBody>
          <a:bodyPr>
            <a:noAutofit/>
          </a:bodyPr>
          <a:lstStyle/>
          <a:p>
            <a:r>
              <a:rPr lang="ru-RU" sz="1800" dirty="0">
                <a:latin typeface="Sitka Banner" panose="02000505000000020004" pitchFamily="2" charset="0"/>
              </a:rPr>
              <a:t>Тема сочинения не раскрыта. Тезис: Смыслом жизни каждого уважающего себя человека должно стать стремление быть полезным для общества. Следует помнить о помощи ближнему, творить добро. </a:t>
            </a:r>
          </a:p>
          <a:p>
            <a:r>
              <a:rPr lang="ru-RU" sz="1800" dirty="0">
                <a:latin typeface="Sitka Banner" panose="02000505000000020004" pitchFamily="2" charset="0"/>
              </a:rPr>
              <a:t>Подмена темы, написано сочинение на тему «</a:t>
            </a:r>
            <a:r>
              <a:rPr lang="ru-RU" sz="1800" b="1" dirty="0">
                <a:latin typeface="Sitka Banner" panose="02000505000000020004" pitchFamily="2" charset="0"/>
              </a:rPr>
              <a:t>Что можно назвать подлинным смыслом жизни?» / «Что самое главное в жизни?».</a:t>
            </a:r>
          </a:p>
          <a:p>
            <a:r>
              <a:rPr lang="ru-RU" sz="1800" dirty="0" smtClean="0">
                <a:latin typeface="Sitka Banner" panose="02000505000000020004" pitchFamily="2" charset="0"/>
              </a:rPr>
              <a:t>    Какие </a:t>
            </a:r>
            <a:r>
              <a:rPr lang="ru-RU" sz="1800" dirty="0">
                <a:latin typeface="Sitka Banner" panose="02000505000000020004" pitchFamily="2" charset="0"/>
              </a:rPr>
              <a:t>мечты о славе есть отсутствуют в аргументах? Надо было привести примеры героев, которые все же мечтали о славе, но это нельзя назвать подлинным смыслом жизни.</a:t>
            </a:r>
          </a:p>
          <a:p>
            <a:r>
              <a:rPr lang="ru-RU" sz="1800" dirty="0">
                <a:latin typeface="Sitka Banner" panose="02000505000000020004" pitchFamily="2" charset="0"/>
              </a:rPr>
              <a:t>Общий вывод по работе</a:t>
            </a:r>
          </a:p>
          <a:p>
            <a:r>
              <a:rPr lang="ru-RU" sz="1800" dirty="0">
                <a:latin typeface="Sitka Banner" panose="02000505000000020004" pitchFamily="2" charset="0"/>
              </a:rPr>
              <a:t>Сочинение оценивается на «незачет» по К1</a:t>
            </a:r>
          </a:p>
          <a:p>
            <a:endParaRPr lang="ru-RU" sz="1800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7649" y="49562"/>
            <a:ext cx="926071" cy="520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34"/>
            <a:ext cx="7056438" cy="37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094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4692" y="96982"/>
            <a:ext cx="6012872" cy="1033916"/>
          </a:xfrm>
        </p:spPr>
        <p:txBody>
          <a:bodyPr>
            <a:noAutofit/>
          </a:bodyPr>
          <a:lstStyle/>
          <a:p>
            <a:pPr>
              <a:lnSpc>
                <a:spcPts val="1500"/>
              </a:lnSpc>
            </a:pPr>
            <a:r>
              <a:rPr lang="ru-RU" sz="1600" dirty="0">
                <a:solidFill>
                  <a:srgbClr val="FF0000"/>
                </a:solidFill>
                <a:latin typeface="Sitka Banner" panose="02000505000000020004" pitchFamily="2" charset="0"/>
              </a:rPr>
              <a:t>Почему </a:t>
            </a:r>
            <a:r>
              <a:rPr lang="ru-RU" sz="1600" dirty="0">
                <a:solidFill>
                  <a:srgbClr val="003FC0"/>
                </a:solidFill>
                <a:latin typeface="Sitka Banner" panose="02000505000000020004" pitchFamily="2" charset="0"/>
              </a:rPr>
              <a:t>достижения прогресса</a:t>
            </a:r>
            <a:r>
              <a:rPr lang="ru-RU" sz="1600" dirty="0" smtClean="0">
                <a:solidFill>
                  <a:srgbClr val="003FC0"/>
                </a:solidFill>
                <a:latin typeface="Sitka Banner" panose="02000505000000020004" pitchFamily="2" charset="0"/>
              </a:rPr>
              <a:t>, дающие </a:t>
            </a:r>
            <a:r>
              <a:rPr lang="ru-RU" sz="1600" dirty="0">
                <a:solidFill>
                  <a:srgbClr val="003FC0"/>
                </a:solidFill>
                <a:latin typeface="Sitka Banner" panose="02000505000000020004" pitchFamily="2" charset="0"/>
              </a:rPr>
              <a:t>человеку удобства и комфорт</a:t>
            </a:r>
            <a:r>
              <a:rPr lang="ru-RU" sz="1600" dirty="0" smtClean="0">
                <a:solidFill>
                  <a:srgbClr val="003FC0"/>
                </a:solidFill>
                <a:latin typeface="Sitka Banner" panose="02000505000000020004" pitchFamily="2" charset="0"/>
              </a:rPr>
              <a:t>, </a:t>
            </a:r>
            <a:r>
              <a:rPr lang="ru-RU" sz="1600" dirty="0" smtClean="0">
                <a:solidFill>
                  <a:srgbClr val="FF0000"/>
                </a:solidFill>
                <a:latin typeface="Sitka Banner" panose="02000505000000020004" pitchFamily="2" charset="0"/>
              </a:rPr>
              <a:t>могут </a:t>
            </a:r>
            <a:r>
              <a:rPr lang="ru-RU" sz="1600" dirty="0">
                <a:solidFill>
                  <a:srgbClr val="FF0000"/>
                </a:solidFill>
                <a:latin typeface="Sitka Banner" panose="02000505000000020004" pitchFamily="2" charset="0"/>
              </a:rPr>
              <a:t>быть опасны </a:t>
            </a:r>
            <a:r>
              <a:rPr lang="ru-RU" sz="1600" dirty="0">
                <a:solidFill>
                  <a:srgbClr val="003FC0"/>
                </a:solidFill>
                <a:latin typeface="Sitka Banner" panose="02000505000000020004" pitchFamily="2" charset="0"/>
              </a:rPr>
              <a:t>для человечества?</a:t>
            </a:r>
            <a:br>
              <a:rPr lang="ru-RU" sz="1600" dirty="0">
                <a:solidFill>
                  <a:srgbClr val="003FC0"/>
                </a:solidFill>
                <a:latin typeface="Sitka Banner" panose="02000505000000020004" pitchFamily="2" charset="0"/>
              </a:rPr>
            </a:br>
            <a:endParaRPr lang="ru-RU" sz="1600" dirty="0">
              <a:latin typeface="Sitka Banner" panose="02000505000000020004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H="1">
            <a:off x="-1046018" y="1130898"/>
            <a:ext cx="706582" cy="361513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124692" y="602673"/>
            <a:ext cx="6924818" cy="4433455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Прогресс является неотъемлемой частью человеческого развития. Технологии, которые приходят в нашу жизнь, во многом делают её проще и легче. Но не всегда технический прогресс идёт человеку на пользу. Его опасность заключается в том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, что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если человеческая личность ставит на первое место прогресс, забывая при этом обо всём на свете, то такой человек становится бездуховным и безнравственным. Попробую доказать это на примерах из художественной литературы.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 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  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Размышляя над поставленным вопросом, я не могу не вспомнить произведение Джорджа Оруэлла "1984". В романе Оруэлл описывает общество с тоталитарным режимом, где каждый шаг и мысль не остаётся без внимания правительства. Ярко показан всеобщий контроль над всеми структурами жизни общества. Здесь с детства приучают доносить на родителей, переписывают учебники по истории. У человека в данном месте нет даже возможности задуматься над своими желаниями и чувствами. Он должен беспрекословно выполнять все распоряжения правящей партии, не взирая на собственные убеждения. Исходя из данного примера, я пришёл к выводу, что злоупотребление технологиями вредит человеку, не оставляет ему свободы выбора, делает его рабом действующей системы.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 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   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Произведение М.А. Булгакова "Собачье сердце" повествует об уникальной попытке сделать из собаки человека. После проведения эксперимента, Шариков по - прежнему не отличается от животного: он безнравственен, невежественен, у него нет никаких представлений о моральных принципах. Булгаков заставляет задуматься о противоречивости научно-технического прогресса. Действия профессора Преображенского противоречат законам природы и если переступать через них, человек непременно попадёт в беду. Именно в этом заключается опасность прогресса для человека.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 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  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Исходя из всего вышесказанного, хотелось бы сказать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, что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достижения прогресса и в правду могут стать опасными для человека. Важно помнить, что прогресс должен быть сбалансированным относительно каждого человека, и тогда человечество сможет найти гармонию между человеком и обществом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, технологиями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и нравственностью.</a:t>
            </a:r>
          </a:p>
          <a:p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34"/>
            <a:ext cx="7056438" cy="37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7649" y="49562"/>
            <a:ext cx="926071" cy="520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093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3842" y="190500"/>
            <a:ext cx="5078020" cy="32004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>
                <a:latin typeface="Sitka Small" panose="02000505000000020004" pitchFamily="2" charset="0"/>
              </a:rPr>
              <a:t>КРИТЕРИЙ 1. СООТВЕТСТВИЕ ТЕМЕ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3842" y="586740"/>
            <a:ext cx="4616139" cy="426720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6678C2"/>
                </a:solidFill>
              </a:rPr>
              <a:t>Причины подмены темы</a:t>
            </a:r>
            <a:endParaRPr lang="ru-RU" sz="1800" b="1" dirty="0">
              <a:solidFill>
                <a:srgbClr val="6678C2"/>
              </a:solidFill>
            </a:endParaRP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235216" y="1013460"/>
            <a:ext cx="6625211" cy="4541520"/>
          </a:xfrm>
        </p:spPr>
        <p:txBody>
          <a:bodyPr>
            <a:normAutofit fontScale="70000" lnSpcReduction="20000"/>
          </a:bodyPr>
          <a:lstStyle/>
          <a:p>
            <a:r>
              <a:rPr lang="ru-RU" sz="2300" dirty="0" smtClean="0">
                <a:latin typeface="Sitka Text" panose="02000505000000020004" pitchFamily="2" charset="0"/>
              </a:rPr>
              <a:t>1</a:t>
            </a:r>
            <a:r>
              <a:rPr lang="ru-RU" sz="2300" dirty="0">
                <a:latin typeface="Sitka Text" panose="02000505000000020004" pitchFamily="2" charset="0"/>
              </a:rPr>
              <a:t>. </a:t>
            </a:r>
            <a:r>
              <a:rPr lang="ru-RU" sz="2300" dirty="0">
                <a:latin typeface="Sitka Banner" panose="02000505000000020004" pitchFamily="2" charset="0"/>
              </a:rPr>
              <a:t>Отклонение от темы сочинения из-за неумения выявить  ключевые слова в формулировке вопроса, </a:t>
            </a:r>
            <a:r>
              <a:rPr lang="ru-RU" sz="2300" i="1" dirty="0">
                <a:latin typeface="Sitka Banner" panose="02000505000000020004" pitchFamily="2" charset="0"/>
              </a:rPr>
              <a:t>игнорирования  фрагментов темы и вопросительного слова</a:t>
            </a:r>
            <a:r>
              <a:rPr lang="ru-RU" sz="2300" dirty="0">
                <a:latin typeface="Sitka Banner" panose="02000505000000020004" pitchFamily="2" charset="0"/>
              </a:rPr>
              <a:t> </a:t>
            </a:r>
            <a:r>
              <a:rPr lang="ru-RU" sz="2300" b="1" dirty="0">
                <a:latin typeface="Sitka Banner" panose="02000505000000020004" pitchFamily="2" charset="0"/>
              </a:rPr>
              <a:t>(как,  почему</a:t>
            </a:r>
            <a:r>
              <a:rPr lang="ru-RU" sz="2300" dirty="0">
                <a:latin typeface="Sitka Banner" panose="02000505000000020004" pitchFamily="2" charset="0"/>
              </a:rPr>
              <a:t>…).</a:t>
            </a:r>
          </a:p>
          <a:p>
            <a:pPr lvl="0" algn="just">
              <a:lnSpc>
                <a:spcPct val="150000"/>
              </a:lnSpc>
              <a:spcAft>
                <a:spcPts val="0"/>
              </a:spcAft>
              <a:tabLst>
                <a:tab pos="450215" algn="l"/>
                <a:tab pos="711200" algn="l"/>
              </a:tabLst>
            </a:pPr>
            <a:r>
              <a:rPr lang="ru-RU" sz="2400" u="sng" dirty="0">
                <a:latin typeface="Times New Roman"/>
                <a:ea typeface="Times New Roman"/>
              </a:rPr>
              <a:t>Всегда ли</a:t>
            </a:r>
            <a:r>
              <a:rPr lang="ru-RU" sz="2400" dirty="0">
                <a:latin typeface="Times New Roman"/>
                <a:ea typeface="Times New Roman"/>
              </a:rPr>
              <a:t> опыт </a:t>
            </a:r>
            <a:r>
              <a:rPr lang="ru-RU" sz="2400" u="sng" dirty="0">
                <a:latin typeface="Times New Roman"/>
                <a:ea typeface="Times New Roman"/>
              </a:rPr>
              <a:t>уберегает</a:t>
            </a:r>
            <a:r>
              <a:rPr lang="ru-RU" sz="2400" dirty="0">
                <a:latin typeface="Times New Roman"/>
                <a:ea typeface="Times New Roman"/>
              </a:rPr>
              <a:t> от жизненных ошибок? </a:t>
            </a:r>
          </a:p>
          <a:p>
            <a:pPr lvl="0" algn="just">
              <a:lnSpc>
                <a:spcPct val="150000"/>
              </a:lnSpc>
              <a:spcAft>
                <a:spcPts val="0"/>
              </a:spcAft>
              <a:tabLst>
                <a:tab pos="450215" algn="l"/>
                <a:tab pos="711200" algn="l"/>
              </a:tabLst>
            </a:pPr>
            <a:r>
              <a:rPr lang="ru-RU" sz="2400" u="sng" dirty="0">
                <a:solidFill>
                  <a:srgbClr val="000000"/>
                </a:solidFill>
                <a:latin typeface="Times New Roman"/>
                <a:ea typeface="Times New Roman"/>
              </a:rPr>
              <a:t>Как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 выбрать </a:t>
            </a:r>
            <a:r>
              <a:rPr lang="ru-RU" sz="2400" u="sng" dirty="0">
                <a:solidFill>
                  <a:srgbClr val="000000"/>
                </a:solidFill>
                <a:latin typeface="Times New Roman"/>
                <a:ea typeface="Times New Roman"/>
              </a:rPr>
              <a:t>жизненную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 дорогу?</a:t>
            </a:r>
            <a:endParaRPr lang="ru-RU" sz="2400" dirty="0">
              <a:latin typeface="Times New Roman"/>
              <a:ea typeface="Times New Roman"/>
            </a:endParaRPr>
          </a:p>
          <a:p>
            <a:pPr lvl="0" algn="just">
              <a:lnSpc>
                <a:spcPct val="150000"/>
              </a:lnSpc>
              <a:spcAft>
                <a:spcPts val="0"/>
              </a:spcAft>
              <a:tabLst>
                <a:tab pos="450215" algn="l"/>
                <a:tab pos="711200" algn="l"/>
              </a:tabLst>
            </a:pPr>
            <a:r>
              <a:rPr lang="ru-RU" sz="2400" u="sng" dirty="0">
                <a:solidFill>
                  <a:srgbClr val="000000"/>
                </a:solidFill>
                <a:latin typeface="Times New Roman"/>
                <a:ea typeface="Times New Roman"/>
              </a:rPr>
              <a:t>Может ли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400" u="sng" dirty="0">
                <a:solidFill>
                  <a:srgbClr val="000000"/>
                </a:solidFill>
                <a:latin typeface="Times New Roman"/>
                <a:ea typeface="Times New Roman"/>
              </a:rPr>
              <a:t>благополучие общества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 быть гарантией </a:t>
            </a:r>
            <a:r>
              <a:rPr lang="ru-RU" sz="2400" u="sng" dirty="0">
                <a:solidFill>
                  <a:srgbClr val="000000"/>
                </a:solidFill>
                <a:latin typeface="Times New Roman"/>
                <a:ea typeface="Times New Roman"/>
              </a:rPr>
              <a:t>счастья конкретного человека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?</a:t>
            </a:r>
            <a:endParaRPr lang="ru-RU" sz="2400" dirty="0">
              <a:latin typeface="Times New Roman"/>
              <a:ea typeface="Times New Roman"/>
            </a:endParaRPr>
          </a:p>
          <a:p>
            <a:endParaRPr lang="ru-RU" sz="2300" dirty="0">
              <a:latin typeface="Sitka Banner" panose="02000505000000020004" pitchFamily="2" charset="0"/>
            </a:endParaRPr>
          </a:p>
          <a:p>
            <a:r>
              <a:rPr lang="ru-RU" sz="2300" dirty="0" smtClean="0">
                <a:latin typeface="Sitka Banner" panose="02000505000000020004" pitchFamily="2" charset="0"/>
              </a:rPr>
              <a:t>«</a:t>
            </a:r>
            <a:r>
              <a:rPr lang="ru-RU" sz="2300" b="1" dirty="0" smtClean="0">
                <a:latin typeface="Sitka Banner" panose="02000505000000020004" pitchFamily="2" charset="0"/>
              </a:rPr>
              <a:t>Согласны </a:t>
            </a:r>
            <a:r>
              <a:rPr lang="ru-RU" sz="2300" b="1" dirty="0">
                <a:latin typeface="Sitka Banner" panose="02000505000000020004" pitchFamily="2" charset="0"/>
              </a:rPr>
              <a:t>ли вы с утверждением, что самыми счастливыми гражданами своей страны должны быть дети</a:t>
            </a:r>
            <a:r>
              <a:rPr lang="ru-RU" sz="2300" dirty="0" smtClean="0">
                <a:latin typeface="Sitka Banner" panose="02000505000000020004" pitchFamily="2" charset="0"/>
              </a:rPr>
              <a:t>?»</a:t>
            </a:r>
            <a:endParaRPr lang="ru-RU" sz="2300" dirty="0">
              <a:latin typeface="Sitka Banner" panose="02000505000000020004" pitchFamily="2" charset="0"/>
            </a:endParaRPr>
          </a:p>
          <a:p>
            <a:r>
              <a:rPr lang="ru-RU" sz="2300" i="1" dirty="0">
                <a:latin typeface="Sitka Banner" panose="02000505000000020004" pitchFamily="2" charset="0"/>
              </a:rPr>
              <a:t>Добрые дела могут совершать не только дети, но и взрослые, и даже пожилые люди &lt;...&gt; Например бабушка подобрала бездомного котенка, он с ней счастлив, а она счастлива от того, что сделала доброе </a:t>
            </a:r>
            <a:r>
              <a:rPr lang="ru-RU" sz="2300" i="1" dirty="0" smtClean="0">
                <a:latin typeface="Sitka Banner" panose="02000505000000020004" pitchFamily="2" charset="0"/>
              </a:rPr>
              <a:t>дело</a:t>
            </a:r>
            <a:r>
              <a:rPr lang="ru-RU" sz="2300" dirty="0" smtClean="0">
                <a:latin typeface="Sitka Banner" panose="02000505000000020004" pitchFamily="2" charset="0"/>
              </a:rPr>
              <a:t>.</a:t>
            </a:r>
            <a:endParaRPr lang="ru-RU" sz="2300" dirty="0">
              <a:latin typeface="Sitka Banner" panose="02000505000000020004" pitchFamily="2" charset="0"/>
            </a:endParaRPr>
          </a:p>
          <a:p>
            <a:endParaRPr lang="ru-RU" sz="2300" dirty="0">
              <a:latin typeface="Sitka Text" panose="02000505000000020004" pitchFamily="2" charset="0"/>
            </a:endParaRPr>
          </a:p>
          <a:p>
            <a:endParaRPr lang="ru-RU" sz="2300" dirty="0" smtClean="0">
              <a:latin typeface="Sitka Text" panose="02000505000000020004" pitchFamily="2" charset="0"/>
            </a:endParaRPr>
          </a:p>
          <a:p>
            <a:pPr algn="ctr"/>
            <a:r>
              <a:rPr lang="ru-RU" sz="2300" b="1" dirty="0" smtClean="0">
                <a:latin typeface="Sitka Text" panose="02000505000000020004" pitchFamily="2" charset="0"/>
              </a:rPr>
              <a:t>Решение</a:t>
            </a:r>
            <a:r>
              <a:rPr lang="ru-RU" sz="2300" dirty="0">
                <a:latin typeface="Sitka Text" panose="02000505000000020004" pitchFamily="2" charset="0"/>
              </a:rPr>
              <a:t>: словарная работа,  понятийный анализ темы</a:t>
            </a:r>
          </a:p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64100"/>
            <a:ext cx="14962262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2359" y="-31900"/>
            <a:ext cx="1274079" cy="72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34"/>
            <a:ext cx="7056438" cy="37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904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3843" y="1079257"/>
            <a:ext cx="4507332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434494" y="1021080"/>
            <a:ext cx="6269122" cy="3573146"/>
          </a:xfrm>
        </p:spPr>
        <p:txBody>
          <a:bodyPr>
            <a:normAutofit fontScale="92500"/>
          </a:bodyPr>
          <a:lstStyle/>
          <a:p>
            <a:r>
              <a:rPr lang="ru-RU" sz="1800" dirty="0" smtClean="0">
                <a:latin typeface="Sitka Text" panose="02000505000000020004" pitchFamily="2" charset="0"/>
                <a:cs typeface="Times New Roman" panose="02020603050405020304" pitchFamily="18" charset="0"/>
              </a:rPr>
              <a:t>  2. Неумение </a:t>
            </a:r>
            <a:r>
              <a:rPr lang="ru-RU" sz="1800" dirty="0">
                <a:latin typeface="Sitka Text" panose="02000505000000020004" pitchFamily="2" charset="0"/>
                <a:cs typeface="Times New Roman" panose="02020603050405020304" pitchFamily="18" charset="0"/>
              </a:rPr>
              <a:t>выявить ключевые слова в формулировке темы сочинения чтобы выстроить свои рассуждения в нужном аспекте раскрытия темы</a:t>
            </a:r>
            <a:r>
              <a:rPr lang="ru-RU" sz="1800" dirty="0" smtClean="0">
                <a:latin typeface="Sitka Text" panose="02000505000000020004" pitchFamily="2" charset="0"/>
                <a:cs typeface="Times New Roman" panose="02020603050405020304" pitchFamily="18" charset="0"/>
              </a:rPr>
              <a:t>.</a:t>
            </a:r>
          </a:p>
          <a:p>
            <a:endParaRPr lang="ru-RU" sz="1800" dirty="0" smtClean="0">
              <a:latin typeface="Sitka Text" panose="02000505000000020004" pitchFamily="2" charset="0"/>
              <a:cs typeface="Times New Roman" panose="02020603050405020304" pitchFamily="18" charset="0"/>
            </a:endParaRPr>
          </a:p>
          <a:p>
            <a:r>
              <a:rPr lang="ru-RU" sz="1800" dirty="0" smtClean="0">
                <a:latin typeface="Sitka Text" panose="02000505000000020004" pitchFamily="2" charset="0"/>
                <a:cs typeface="Times New Roman" panose="02020603050405020304" pitchFamily="18" charset="0"/>
              </a:rPr>
              <a:t>на </a:t>
            </a:r>
            <a:r>
              <a:rPr lang="ru-RU" sz="1800" dirty="0">
                <a:latin typeface="Sitka Text" panose="02000505000000020004" pitchFamily="2" charset="0"/>
                <a:cs typeface="Times New Roman" panose="02020603050405020304" pitchFamily="18" charset="0"/>
              </a:rPr>
              <a:t>вопрос темы «</a:t>
            </a:r>
            <a:r>
              <a:rPr lang="ru-RU" sz="1800" dirty="0">
                <a:solidFill>
                  <a:srgbClr val="0070C0"/>
                </a:solidFill>
                <a:latin typeface="Sitka Text" panose="02000505000000020004" pitchFamily="2" charset="0"/>
                <a:cs typeface="Times New Roman" panose="02020603050405020304" pitchFamily="18" charset="0"/>
              </a:rPr>
              <a:t>Что важнее для детей: советы родителей или их пример?» </a:t>
            </a:r>
            <a:endParaRPr lang="ru-RU" sz="1800" dirty="0" smtClean="0">
              <a:solidFill>
                <a:srgbClr val="0070C0"/>
              </a:solidFill>
              <a:latin typeface="Sitka Text" panose="02000505000000020004" pitchFamily="2" charset="0"/>
              <a:cs typeface="Times New Roman" panose="02020603050405020304" pitchFamily="18" charset="0"/>
            </a:endParaRPr>
          </a:p>
          <a:p>
            <a:endParaRPr lang="ru-RU" sz="1800" dirty="0">
              <a:latin typeface="Sitka Text" panose="02000505000000020004" pitchFamily="2" charset="0"/>
              <a:cs typeface="Times New Roman" panose="02020603050405020304" pitchFamily="18" charset="0"/>
            </a:endParaRPr>
          </a:p>
          <a:p>
            <a:r>
              <a:rPr lang="ru-RU" sz="1800" dirty="0" smtClean="0">
                <a:latin typeface="Sitka Text" panose="02000505000000020004" pitchFamily="2" charset="0"/>
                <a:cs typeface="Times New Roman" panose="02020603050405020304" pitchFamily="18" charset="0"/>
              </a:rPr>
              <a:t>участник </a:t>
            </a:r>
            <a:r>
              <a:rPr lang="ru-RU" sz="1800" dirty="0">
                <a:latin typeface="Sitka Text" panose="02000505000000020004" pitchFamily="2" charset="0"/>
                <a:cs typeface="Times New Roman" panose="02020603050405020304" pitchFamily="18" charset="0"/>
              </a:rPr>
              <a:t>начал отвечать так:  </a:t>
            </a:r>
            <a:endParaRPr lang="ru-RU" sz="1800" dirty="0" smtClean="0">
              <a:latin typeface="Sitka Text" panose="02000505000000020004" pitchFamily="2" charset="0"/>
              <a:cs typeface="Times New Roman" panose="02020603050405020304" pitchFamily="18" charset="0"/>
            </a:endParaRPr>
          </a:p>
          <a:p>
            <a:r>
              <a:rPr lang="ru-RU" sz="1800" dirty="0" smtClean="0">
                <a:latin typeface="Sitka Text" panose="02000505000000020004" pitchFamily="2" charset="0"/>
                <a:cs typeface="Times New Roman" panose="02020603050405020304" pitchFamily="18" charset="0"/>
              </a:rPr>
              <a:t>«…</a:t>
            </a:r>
            <a:r>
              <a:rPr lang="ru-RU" sz="1800" dirty="0">
                <a:solidFill>
                  <a:srgbClr val="0070C0"/>
                </a:solidFill>
                <a:latin typeface="Sitka Text" panose="02000505000000020004" pitchFamily="2" charset="0"/>
                <a:cs typeface="Times New Roman" panose="02020603050405020304" pitchFamily="18" charset="0"/>
              </a:rPr>
              <a:t>Так какие же советы можно дать родителям, чтобы воспитание чада не превратилось в муку для них?», вместо советов родителей он говорит о советах родителям);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2359" y="-31900"/>
            <a:ext cx="1274079" cy="72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34"/>
            <a:ext cx="7056438" cy="37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471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3843" y="1079256"/>
            <a:ext cx="4507332" cy="45719"/>
          </a:xfrm>
        </p:spPr>
        <p:txBody>
          <a:bodyPr>
            <a:normAutofit fontScale="25000" lnSpcReduction="20000"/>
          </a:bodyPr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360218" y="1130898"/>
            <a:ext cx="6343398" cy="3463328"/>
          </a:xfrm>
        </p:spPr>
        <p:txBody>
          <a:bodyPr>
            <a:normAutofit/>
          </a:bodyPr>
          <a:lstStyle/>
          <a:p>
            <a:pPr marL="342900" indent="-342900">
              <a:buAutoNum type="arabicPlain" startAt="3"/>
            </a:pPr>
            <a:r>
              <a:rPr lang="ru-RU" sz="1600" b="1" dirty="0" smtClean="0">
                <a:latin typeface="Sitka Text" panose="02000505000000020004" pitchFamily="2" charset="0"/>
              </a:rPr>
              <a:t>Неточное непонимании </a:t>
            </a:r>
            <a:r>
              <a:rPr lang="ru-RU" sz="1600" b="1" dirty="0">
                <a:latin typeface="Sitka Text" panose="02000505000000020004" pitchFamily="2" charset="0"/>
              </a:rPr>
              <a:t>смысла философских, нравственно-этических, социально-психологических понятий, в том числе использованных в формулировке темы </a:t>
            </a:r>
            <a:endParaRPr lang="ru-RU" sz="1600" b="1" dirty="0" smtClean="0">
              <a:latin typeface="Sitka Text" panose="02000505000000020004" pitchFamily="2" charset="0"/>
            </a:endParaRPr>
          </a:p>
          <a:p>
            <a:r>
              <a:rPr lang="ru-RU" sz="1600" dirty="0" smtClean="0">
                <a:latin typeface="Sitka Text" panose="02000505000000020004" pitchFamily="2" charset="0"/>
              </a:rPr>
              <a:t>       </a:t>
            </a:r>
          </a:p>
          <a:p>
            <a:r>
              <a:rPr lang="ru-RU" sz="1600" i="1" dirty="0" smtClean="0">
                <a:solidFill>
                  <a:srgbClr val="0070C0"/>
                </a:solidFill>
                <a:latin typeface="Sitka Text" panose="02000505000000020004" pitchFamily="2" charset="0"/>
              </a:rPr>
              <a:t>«</a:t>
            </a:r>
            <a:r>
              <a:rPr lang="ru-RU" sz="1600" i="1" dirty="0">
                <a:solidFill>
                  <a:srgbClr val="0070C0"/>
                </a:solidFill>
                <a:latin typeface="Sitka Text" panose="02000505000000020004" pitchFamily="2" charset="0"/>
              </a:rPr>
              <a:t>Герой произведения «Преступление и наказание» придумал совершенно безумную теорию и во что бы то ни стало решил воплотить ее в жизнь. Эта мечта так и осталась мечтой</a:t>
            </a:r>
            <a:r>
              <a:rPr lang="ru-RU" sz="1600" dirty="0">
                <a:latin typeface="Sitka Text" panose="02000505000000020004" pitchFamily="2" charset="0"/>
              </a:rPr>
              <a:t>» – выпускник отождествляет понятия «мечта» и «цель»);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2359" y="-31900"/>
            <a:ext cx="1274079" cy="72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34"/>
            <a:ext cx="7056438" cy="37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34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434494" y="807720"/>
            <a:ext cx="6269122" cy="3786506"/>
          </a:xfrm>
        </p:spPr>
        <p:txBody>
          <a:bodyPr/>
          <a:lstStyle/>
          <a:p>
            <a:pPr algn="just">
              <a:spcAft>
                <a:spcPts val="0"/>
              </a:spcAft>
              <a:tabLst>
                <a:tab pos="450215" algn="l"/>
              </a:tabLst>
            </a:pPr>
            <a:r>
              <a:rPr lang="ru-RU" sz="2000" dirty="0" smtClean="0">
                <a:latin typeface="Sitka Banner" panose="02000505000000020004" pitchFamily="2" charset="0"/>
                <a:ea typeface="Times New Roman"/>
              </a:rPr>
              <a:t>Пример неоправданного </a:t>
            </a:r>
            <a:r>
              <a:rPr lang="ru-RU" sz="2000" dirty="0">
                <a:latin typeface="Sitka Banner" panose="02000505000000020004" pitchFamily="2" charset="0"/>
                <a:ea typeface="Times New Roman"/>
              </a:rPr>
              <a:t>смещения смыслового акцента, заявленного в теме, является замена идеи перемещения во времени образом жизненного пути и взросления: </a:t>
            </a:r>
            <a:endParaRPr lang="ru-RU" sz="2000" dirty="0" smtClean="0">
              <a:latin typeface="Sitka Banner" panose="02000505000000020004" pitchFamily="2" charset="0"/>
              <a:ea typeface="Times New Roman"/>
            </a:endParaRPr>
          </a:p>
          <a:p>
            <a:pPr algn="just">
              <a:spcAft>
                <a:spcPts val="0"/>
              </a:spcAft>
              <a:tabLst>
                <a:tab pos="450215" algn="l"/>
              </a:tabLst>
            </a:pPr>
            <a:endParaRPr lang="ru-RU" sz="2000" dirty="0" smtClean="0">
              <a:latin typeface="Sitka Banner" panose="02000505000000020004" pitchFamily="2" charset="0"/>
              <a:ea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450215" algn="l"/>
              </a:tabLst>
            </a:pPr>
            <a:r>
              <a:rPr lang="ru-RU" sz="1800" i="1" dirty="0" smtClean="0">
                <a:latin typeface="Sitka Banner" panose="02000505000000020004" pitchFamily="2" charset="0"/>
                <a:ea typeface="Times New Roman"/>
              </a:rPr>
              <a:t>«</a:t>
            </a:r>
            <a:r>
              <a:rPr lang="ru-RU" sz="1800" i="1" dirty="0">
                <a:latin typeface="Sitka Banner" panose="02000505000000020004" pitchFamily="2" charset="0"/>
                <a:ea typeface="Times New Roman"/>
              </a:rPr>
              <a:t>Я считаю, что путешествие во времени – это дорога, которую человек проходит в течение всей своей жизни. Людей привлекают такие путешествия, потому что в них мы можем набраться жизненного опыта, научиться совершать и исправлять ошибки»</a:t>
            </a:r>
            <a:r>
              <a:rPr lang="ru-RU" sz="1800" dirty="0">
                <a:latin typeface="Sitka Banner" panose="02000505000000020004" pitchFamily="2" charset="0"/>
                <a:ea typeface="Times New Roman"/>
              </a:rPr>
              <a:t>.</a:t>
            </a:r>
          </a:p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2359" y="-31900"/>
            <a:ext cx="1274079" cy="72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34"/>
            <a:ext cx="7056438" cy="37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4105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Обратите внимание!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3843" y="1079257"/>
            <a:ext cx="4507332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274417" y="1022350"/>
            <a:ext cx="6586008" cy="3816350"/>
          </a:xfrm>
        </p:spPr>
        <p:txBody>
          <a:bodyPr>
            <a:normAutofit fontScale="92500" lnSpcReduction="20000"/>
          </a:bodyPr>
          <a:lstStyle/>
          <a:p>
            <a:r>
              <a:rPr lang="ru-RU" sz="1600" dirty="0" smtClean="0">
                <a:latin typeface="Sitka Small" panose="02000505000000020004" pitchFamily="2" charset="0"/>
              </a:rPr>
              <a:t>«</a:t>
            </a:r>
            <a:r>
              <a:rPr lang="ru-RU" sz="1600" dirty="0">
                <a:latin typeface="Sitka Small" panose="02000505000000020004" pitchFamily="2" charset="0"/>
              </a:rPr>
              <a:t>ПОДМЕНА темы» </a:t>
            </a:r>
            <a:r>
              <a:rPr lang="ru-RU" sz="1600" dirty="0" smtClean="0">
                <a:latin typeface="Sitka Small" panose="02000505000000020004" pitchFamily="2" charset="0"/>
              </a:rPr>
              <a:t>  и </a:t>
            </a:r>
            <a:r>
              <a:rPr lang="ru-RU" sz="1600" dirty="0">
                <a:latin typeface="Sitka Small" panose="02000505000000020004" pitchFamily="2" charset="0"/>
              </a:rPr>
              <a:t>«ОТСТУПЛЕНИЕ от темы</a:t>
            </a:r>
            <a:r>
              <a:rPr lang="ru-RU" sz="1600" dirty="0" smtClean="0">
                <a:latin typeface="Sitka Small" panose="02000505000000020004" pitchFamily="2" charset="0"/>
              </a:rPr>
              <a:t>»</a:t>
            </a:r>
          </a:p>
          <a:p>
            <a:endParaRPr lang="ru-RU" sz="1600" dirty="0">
              <a:latin typeface="Sitka Small" panose="02000505000000020004" pitchFamily="2" charset="0"/>
            </a:endParaRPr>
          </a:p>
          <a:p>
            <a:r>
              <a:rPr lang="ru-RU" sz="1600" dirty="0">
                <a:latin typeface="Sitka Small" panose="02000505000000020004" pitchFamily="2" charset="0"/>
              </a:rPr>
              <a:t>Подмена темы учитывается по критерию №1 </a:t>
            </a:r>
            <a:r>
              <a:rPr lang="ru-RU" sz="1600" dirty="0" smtClean="0">
                <a:latin typeface="Sitka Small" panose="02000505000000020004" pitchFamily="2" charset="0"/>
              </a:rPr>
              <a:t>!</a:t>
            </a:r>
          </a:p>
          <a:p>
            <a:endParaRPr lang="ru-RU" sz="1600" dirty="0">
              <a:latin typeface="Sitka Small" panose="02000505000000020004" pitchFamily="2" charset="0"/>
            </a:endParaRPr>
          </a:p>
          <a:p>
            <a:r>
              <a:rPr lang="ru-RU" sz="1600" dirty="0">
                <a:latin typeface="Sitka Small" panose="02000505000000020004" pitchFamily="2" charset="0"/>
              </a:rPr>
              <a:t>ОТСТУПЛЕНИЕ от темы - это НЕУМЕНИЕ строго</a:t>
            </a:r>
          </a:p>
          <a:p>
            <a:r>
              <a:rPr lang="ru-RU" sz="1600" dirty="0">
                <a:latin typeface="Sitka Small" panose="02000505000000020004" pitchFamily="2" charset="0"/>
              </a:rPr>
              <a:t>следовать теме сочинения в ходе рассуждения</a:t>
            </a:r>
          </a:p>
          <a:p>
            <a:r>
              <a:rPr lang="ru-RU" sz="1600" dirty="0">
                <a:latin typeface="Sitka Small" panose="02000505000000020004" pitchFamily="2" charset="0"/>
              </a:rPr>
              <a:t>(логическая ошибка!!!)</a:t>
            </a:r>
          </a:p>
          <a:p>
            <a:r>
              <a:rPr lang="ru-RU" sz="1600" dirty="0">
                <a:latin typeface="Sitka Small" panose="02000505000000020004" pitchFamily="2" charset="0"/>
              </a:rPr>
              <a:t>ОТСТУПЛЕНИЕ от темы учитывается по критерию №3 ! </a:t>
            </a:r>
            <a:endParaRPr lang="ru-RU" sz="1600" dirty="0" smtClean="0">
              <a:latin typeface="Sitka Small" panose="02000505000000020004" pitchFamily="2" charset="0"/>
            </a:endParaRPr>
          </a:p>
          <a:p>
            <a:endParaRPr lang="ru-RU" sz="1600" dirty="0">
              <a:latin typeface="Sitka Small" panose="02000505000000020004" pitchFamily="2" charset="0"/>
            </a:endParaRPr>
          </a:p>
          <a:p>
            <a:r>
              <a:rPr lang="ru-RU" sz="1600" i="1" dirty="0" smtClean="0">
                <a:latin typeface="Sitka Small" panose="02000505000000020004" pitchFamily="2" charset="0"/>
              </a:rPr>
              <a:t>Большую</a:t>
            </a:r>
            <a:r>
              <a:rPr lang="ru-RU" sz="1600" i="1" dirty="0">
                <a:latin typeface="Sitka Small" panose="02000505000000020004" pitchFamily="2" charset="0"/>
              </a:rPr>
              <a:t>, страстную любовь она проявляла к сыну Митрофанушке и исполняла все его прихоти. </a:t>
            </a:r>
            <a:r>
              <a:rPr lang="ru-RU" sz="1600" b="1" i="1" dirty="0">
                <a:latin typeface="Sitka Small" panose="02000505000000020004" pitchFamily="2" charset="0"/>
              </a:rPr>
              <a:t>Она всячески издевалась над </a:t>
            </a:r>
            <a:r>
              <a:rPr lang="ru-RU" sz="1600" b="1" i="1" dirty="0" smtClean="0">
                <a:latin typeface="Sitka Small" panose="02000505000000020004" pitchFamily="2" charset="0"/>
              </a:rPr>
              <a:t>крепостными. </a:t>
            </a:r>
            <a:r>
              <a:rPr lang="ru-RU" sz="1600" i="1" dirty="0" smtClean="0">
                <a:latin typeface="Sitka Small" panose="02000505000000020004" pitchFamily="2" charset="0"/>
              </a:rPr>
              <a:t>Как </a:t>
            </a:r>
            <a:r>
              <a:rPr lang="ru-RU" sz="1600" i="1" dirty="0">
                <a:latin typeface="Sitka Small" panose="02000505000000020004" pitchFamily="2" charset="0"/>
              </a:rPr>
              <a:t>мать она заботилась о его воспитании и образовании.</a:t>
            </a:r>
            <a:endParaRPr lang="ru-RU" sz="1600" i="1" dirty="0" smtClean="0">
              <a:latin typeface="Sitka Small" panose="02000505000000020004" pitchFamily="2" charset="0"/>
            </a:endParaRPr>
          </a:p>
          <a:p>
            <a:endParaRPr lang="ru-RU" sz="1600" dirty="0" smtClean="0">
              <a:latin typeface="Sitka Small" panose="02000505000000020004" pitchFamily="2" charset="0"/>
            </a:endParaRPr>
          </a:p>
          <a:p>
            <a:r>
              <a:rPr lang="ru-RU" sz="1600" dirty="0">
                <a:latin typeface="Sitka Small" panose="02000505000000020004" pitchFamily="2" charset="0"/>
              </a:rPr>
              <a:t>При проверке по К1 следует учитывать все сочинение целиком.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2359" y="-31900"/>
            <a:ext cx="1274079" cy="72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34"/>
            <a:ext cx="7056438" cy="37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911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3842" y="402828"/>
            <a:ext cx="6269774" cy="728070"/>
          </a:xfrm>
        </p:spPr>
        <p:txBody>
          <a:bodyPr/>
          <a:lstStyle/>
          <a:p>
            <a:r>
              <a:rPr lang="ru-RU" dirty="0" smtClean="0"/>
              <a:t>Отсутствует </a:t>
            </a:r>
            <a:r>
              <a:rPr lang="ru-RU" dirty="0"/>
              <a:t>коммуникативный </a:t>
            </a:r>
            <a:r>
              <a:rPr lang="ru-RU" dirty="0" smtClean="0"/>
              <a:t>замысел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3843" y="1079256"/>
            <a:ext cx="4507332" cy="51642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434494" y="958850"/>
            <a:ext cx="6269122" cy="3635376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Sitka Small" panose="02000505000000020004" pitchFamily="2" charset="0"/>
              </a:rPr>
              <a:t>Тема  не обозначена </a:t>
            </a:r>
            <a:r>
              <a:rPr lang="ru-RU" dirty="0">
                <a:latin typeface="Sitka Small" panose="02000505000000020004" pitchFamily="2" charset="0"/>
              </a:rPr>
              <a:t>в </a:t>
            </a:r>
            <a:r>
              <a:rPr lang="ru-RU" dirty="0" smtClean="0">
                <a:latin typeface="Sitka Small" panose="02000505000000020004" pitchFamily="2" charset="0"/>
              </a:rPr>
              <a:t>работе: </a:t>
            </a:r>
            <a:endParaRPr lang="ru-RU" dirty="0">
              <a:latin typeface="Sitka Small" panose="02000505000000020004" pitchFamily="2" charset="0"/>
            </a:endParaRPr>
          </a:p>
          <a:p>
            <a:r>
              <a:rPr lang="ru-RU" i="1" dirty="0">
                <a:latin typeface="Sitka Small" panose="02000505000000020004" pitchFamily="2" charset="0"/>
              </a:rPr>
              <a:t>Главными героями этого рассказа стали </a:t>
            </a:r>
            <a:r>
              <a:rPr lang="ru-RU" i="1" dirty="0" err="1">
                <a:latin typeface="Sitka Small" panose="02000505000000020004" pitchFamily="2" charset="0"/>
              </a:rPr>
              <a:t>сталкеры</a:t>
            </a:r>
            <a:r>
              <a:rPr lang="ru-RU" i="1" dirty="0">
                <a:latin typeface="Sitka Small" panose="02000505000000020004" pitchFamily="2" charset="0"/>
              </a:rPr>
              <a:t>: </a:t>
            </a:r>
            <a:r>
              <a:rPr lang="ru-RU" i="1" dirty="0" err="1">
                <a:latin typeface="Sitka Small" panose="02000505000000020004" pitchFamily="2" charset="0"/>
              </a:rPr>
              <a:t>Кайдан</a:t>
            </a:r>
            <a:r>
              <a:rPr lang="ru-RU" i="1" dirty="0">
                <a:latin typeface="Sitka Small" panose="02000505000000020004" pitchFamily="2" charset="0"/>
              </a:rPr>
              <a:t> и Мышонок. Знакомство главных героев происходит в весьма необычной ситуации, а именно в баре, в одном из Украинских городов. Когда </a:t>
            </a:r>
            <a:r>
              <a:rPr lang="ru-RU" i="1" dirty="0" err="1">
                <a:latin typeface="Sitka Small" panose="02000505000000020004" pitchFamily="2" charset="0"/>
              </a:rPr>
              <a:t>Кайдан</a:t>
            </a:r>
            <a:r>
              <a:rPr lang="ru-RU" i="1" dirty="0">
                <a:latin typeface="Sitka Small" panose="02000505000000020004" pitchFamily="2" charset="0"/>
              </a:rPr>
              <a:t> просто хотел отдохнуть, расслабится и выпить. К этому моменту к нему подошла девушка познакомится, этой девушки как раз и была Мышонок. Так началось путешествие по поиску </a:t>
            </a:r>
            <a:r>
              <a:rPr lang="ru-RU" i="1" dirty="0" err="1">
                <a:latin typeface="Sitka Small" panose="02000505000000020004" pitchFamily="2" charset="0"/>
              </a:rPr>
              <a:t>Бюрерии</a:t>
            </a:r>
            <a:r>
              <a:rPr lang="ru-RU" i="1" dirty="0">
                <a:latin typeface="Sitka Small" panose="02000505000000020004" pitchFamily="2" charset="0"/>
              </a:rPr>
              <a:t>… После окончания поисков главные герои решают вернуться на большую землю, </a:t>
            </a:r>
            <a:r>
              <a:rPr lang="ru-RU" i="1" dirty="0" err="1">
                <a:latin typeface="Sitka Small" panose="02000505000000020004" pitchFamily="2" charset="0"/>
              </a:rPr>
              <a:t>Кайдану</a:t>
            </a:r>
            <a:r>
              <a:rPr lang="ru-RU" i="1" dirty="0">
                <a:latin typeface="Sitka Small" panose="02000505000000020004" pitchFamily="2" charset="0"/>
              </a:rPr>
              <a:t> стало уже не важно поддерживать и сочувствовать ей. И они вместе вернулись на большие земли…</a:t>
            </a:r>
            <a:r>
              <a:rPr lang="ru-RU" dirty="0">
                <a:latin typeface="Sitka Small" panose="02000505000000020004" pitchFamily="2" charset="0"/>
              </a:rPr>
              <a:t>». </a:t>
            </a:r>
            <a:endParaRPr lang="ru-RU" dirty="0" smtClean="0">
              <a:latin typeface="Sitka Small" panose="02000505000000020004" pitchFamily="2" charset="0"/>
            </a:endParaRPr>
          </a:p>
          <a:p>
            <a:r>
              <a:rPr lang="ru-RU" dirty="0" smtClean="0">
                <a:latin typeface="Sitka Small" panose="02000505000000020004" pitchFamily="2" charset="0"/>
              </a:rPr>
              <a:t>В </a:t>
            </a:r>
            <a:r>
              <a:rPr lang="ru-RU" dirty="0">
                <a:latin typeface="Sitka Small" panose="02000505000000020004" pitchFamily="2" charset="0"/>
              </a:rPr>
              <a:t>сочинении </a:t>
            </a:r>
            <a:r>
              <a:rPr lang="ru-RU" b="1" dirty="0">
                <a:latin typeface="Sitka Small" panose="02000505000000020004" pitchFamily="2" charset="0"/>
              </a:rPr>
              <a:t>не сформулирован тезис</a:t>
            </a:r>
            <a:r>
              <a:rPr lang="ru-RU" dirty="0">
                <a:latin typeface="Sitka Small" panose="02000505000000020004" pitchFamily="2" charset="0"/>
              </a:rPr>
              <a:t>, </a:t>
            </a:r>
            <a:r>
              <a:rPr lang="ru-RU" b="1" dirty="0">
                <a:latin typeface="Sitka Small" panose="02000505000000020004" pitchFamily="2" charset="0"/>
              </a:rPr>
              <a:t>не выстроена аргументация</a:t>
            </a:r>
            <a:r>
              <a:rPr lang="ru-RU" dirty="0">
                <a:latin typeface="Sitka Small" panose="02000505000000020004" pitchFamily="2" charset="0"/>
              </a:rPr>
              <a:t>, однако в конце работы обучающийся пытается сделать вывод: </a:t>
            </a:r>
            <a:endParaRPr lang="ru-RU" dirty="0" smtClean="0">
              <a:latin typeface="Sitka Small" panose="02000505000000020004" pitchFamily="2" charset="0"/>
            </a:endParaRPr>
          </a:p>
          <a:p>
            <a:r>
              <a:rPr lang="ru-RU" dirty="0" smtClean="0">
                <a:latin typeface="Sitka Small" panose="02000505000000020004" pitchFamily="2" charset="0"/>
              </a:rPr>
              <a:t>«</a:t>
            </a:r>
            <a:r>
              <a:rPr lang="ru-RU" i="1" dirty="0">
                <a:latin typeface="Sitka Small" panose="02000505000000020004" pitchFamily="2" charset="0"/>
              </a:rPr>
              <a:t>Главное не останавливаться и не сворачивать с пути, а то некогда не дойдешь до своей цели</a:t>
            </a:r>
            <a:r>
              <a:rPr lang="ru-RU" dirty="0">
                <a:latin typeface="Sitka Small" panose="02000505000000020004" pitchFamily="2" charset="0"/>
              </a:rPr>
              <a:t>».</a:t>
            </a:r>
          </a:p>
          <a:p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2359" y="-31900"/>
            <a:ext cx="1274079" cy="72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34"/>
            <a:ext cx="7056438" cy="37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851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4072" y="90055"/>
            <a:ext cx="5805055" cy="1122217"/>
          </a:xfrm>
        </p:spPr>
        <p:txBody>
          <a:bodyPr>
            <a:noAutofit/>
          </a:bodyPr>
          <a:lstStyle/>
          <a:p>
            <a:r>
              <a:rPr lang="ru-RU" sz="2400" dirty="0">
                <a:latin typeface="Sitka Display" panose="02000505000000020004" pitchFamily="2" charset="0"/>
              </a:rPr>
              <a:t>Типичные ошибки в итоговом </a:t>
            </a:r>
            <a:r>
              <a:rPr lang="ru-RU" sz="2400" dirty="0" smtClean="0">
                <a:latin typeface="Sitka Display" panose="02000505000000020004" pitchFamily="2" charset="0"/>
              </a:rPr>
              <a:t>сочинении 2023-2024 </a:t>
            </a:r>
            <a:r>
              <a:rPr lang="ru-RU" sz="2400" dirty="0">
                <a:latin typeface="Sitka Display" panose="02000505000000020004" pitchFamily="2" charset="0"/>
              </a:rPr>
              <a:t>учебного </a:t>
            </a:r>
            <a:r>
              <a:rPr lang="ru-RU" sz="2400" dirty="0" smtClean="0">
                <a:latin typeface="Sitka Display" panose="02000505000000020004" pitchFamily="2" charset="0"/>
              </a:rPr>
              <a:t>года. </a:t>
            </a:r>
            <a:r>
              <a:rPr lang="ru-RU" sz="2400" dirty="0" smtClean="0">
                <a:solidFill>
                  <a:srgbClr val="6678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Display" panose="02000505000000020004" pitchFamily="2" charset="0"/>
              </a:rPr>
              <a:t>Критерий 1</a:t>
            </a:r>
            <a:r>
              <a:rPr lang="ru-RU" sz="2400" dirty="0">
                <a:latin typeface="Sitka Display" panose="02000505000000020004" pitchFamily="2" charset="0"/>
              </a:rPr>
              <a:t/>
            </a:r>
            <a:br>
              <a:rPr lang="ru-RU" sz="2400" dirty="0">
                <a:latin typeface="Sitka Display" panose="02000505000000020004" pitchFamily="2" charset="0"/>
              </a:rPr>
            </a:br>
            <a:endParaRPr lang="ru-RU" sz="2400" dirty="0">
              <a:latin typeface="Sitka Display" panose="02000505000000020004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3843" y="1079256"/>
            <a:ext cx="4507332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374072" y="1357745"/>
            <a:ext cx="6483928" cy="3236481"/>
          </a:xfrm>
        </p:spPr>
        <p:txBody>
          <a:bodyPr>
            <a:normAutofit/>
          </a:bodyPr>
          <a:lstStyle/>
          <a:p>
            <a:pPr marL="91440">
              <a:lnSpc>
                <a:spcPct val="100000"/>
              </a:lnSpc>
              <a:spcBef>
                <a:spcPts val="285"/>
              </a:spcBef>
            </a:pPr>
            <a:r>
              <a:rPr lang="ru-RU" sz="1800" b="1" dirty="0">
                <a:latin typeface="Sitka Banner" panose="02000505000000020004" pitchFamily="2" charset="0"/>
                <a:cs typeface="Georgia"/>
              </a:rPr>
              <a:t>1.</a:t>
            </a:r>
            <a:r>
              <a:rPr lang="ru-RU" sz="1800" b="1" spc="-20" dirty="0">
                <a:latin typeface="Sitka Banner" panose="02000505000000020004" pitchFamily="2" charset="0"/>
                <a:cs typeface="Georgia"/>
              </a:rPr>
              <a:t> </a:t>
            </a:r>
            <a:r>
              <a:rPr lang="ru-RU" sz="1800" b="1" dirty="0">
                <a:latin typeface="Sitka Banner" panose="02000505000000020004" pitchFamily="2" charset="0"/>
                <a:cs typeface="Georgia"/>
              </a:rPr>
              <a:t>Нет</a:t>
            </a:r>
            <a:r>
              <a:rPr lang="ru-RU" sz="1800" b="1" spc="-25" dirty="0">
                <a:latin typeface="Sitka Banner" panose="02000505000000020004" pitchFamily="2" charset="0"/>
                <a:cs typeface="Georgia"/>
              </a:rPr>
              <a:t> </a:t>
            </a:r>
            <a:r>
              <a:rPr lang="ru-RU" sz="1800" b="1" dirty="0">
                <a:latin typeface="Sitka Banner" panose="02000505000000020004" pitchFamily="2" charset="0"/>
                <a:cs typeface="Georgia"/>
              </a:rPr>
              <a:t>ответа</a:t>
            </a:r>
            <a:r>
              <a:rPr lang="ru-RU" sz="1800" b="1" spc="-15" dirty="0">
                <a:latin typeface="Sitka Banner" panose="02000505000000020004" pitchFamily="2" charset="0"/>
                <a:cs typeface="Georgia"/>
              </a:rPr>
              <a:t> </a:t>
            </a:r>
            <a:r>
              <a:rPr lang="ru-RU" sz="1800" b="1" dirty="0">
                <a:latin typeface="Sitka Banner" panose="02000505000000020004" pitchFamily="2" charset="0"/>
                <a:cs typeface="Georgia"/>
              </a:rPr>
              <a:t>на</a:t>
            </a:r>
            <a:r>
              <a:rPr lang="ru-RU" sz="1800" b="1" spc="-45" dirty="0">
                <a:latin typeface="Sitka Banner" panose="02000505000000020004" pitchFamily="2" charset="0"/>
                <a:cs typeface="Georgia"/>
              </a:rPr>
              <a:t> </a:t>
            </a:r>
            <a:r>
              <a:rPr lang="ru-RU" sz="1800" b="1" dirty="0">
                <a:latin typeface="Sitka Banner" panose="02000505000000020004" pitchFamily="2" charset="0"/>
                <a:cs typeface="Georgia"/>
              </a:rPr>
              <a:t>вопрос</a:t>
            </a:r>
            <a:r>
              <a:rPr lang="ru-RU" sz="1800" b="1" spc="-30" dirty="0">
                <a:latin typeface="Sitka Banner" panose="02000505000000020004" pitchFamily="2" charset="0"/>
                <a:cs typeface="Georgia"/>
              </a:rPr>
              <a:t> </a:t>
            </a:r>
            <a:r>
              <a:rPr lang="ru-RU" sz="1800" b="1" dirty="0">
                <a:latin typeface="Sitka Banner" panose="02000505000000020004" pitchFamily="2" charset="0"/>
                <a:cs typeface="Georgia"/>
              </a:rPr>
              <a:t>темы</a:t>
            </a:r>
            <a:r>
              <a:rPr lang="ru-RU" sz="1800" b="1" spc="-25" dirty="0">
                <a:latin typeface="Sitka Banner" panose="02000505000000020004" pitchFamily="2" charset="0"/>
                <a:cs typeface="Georgia"/>
              </a:rPr>
              <a:t> </a:t>
            </a:r>
            <a:r>
              <a:rPr lang="ru-RU" sz="1800" b="1" dirty="0">
                <a:latin typeface="Sitka Banner" panose="02000505000000020004" pitchFamily="2" charset="0"/>
                <a:cs typeface="Georgia"/>
              </a:rPr>
              <a:t>(</a:t>
            </a:r>
            <a:r>
              <a:rPr lang="ru-RU" sz="1800" b="1" i="1" dirty="0">
                <a:latin typeface="Sitka Banner" panose="02000505000000020004" pitchFamily="2" charset="0"/>
                <a:cs typeface="Georgia"/>
              </a:rPr>
              <a:t>как,</a:t>
            </a:r>
            <a:r>
              <a:rPr lang="ru-RU" sz="1800" b="1" i="1" spc="-20" dirty="0">
                <a:latin typeface="Sitka Banner" panose="02000505000000020004" pitchFamily="2" charset="0"/>
                <a:cs typeface="Georgia"/>
              </a:rPr>
              <a:t> </a:t>
            </a:r>
            <a:r>
              <a:rPr lang="ru-RU" sz="1800" b="1" i="1" spc="-10" dirty="0">
                <a:latin typeface="Sitka Banner" panose="02000505000000020004" pitchFamily="2" charset="0"/>
                <a:cs typeface="Georgia"/>
              </a:rPr>
              <a:t>когда</a:t>
            </a:r>
            <a:r>
              <a:rPr lang="ru-RU" sz="1800" b="1" spc="-10" dirty="0">
                <a:latin typeface="Sitka Banner" panose="02000505000000020004" pitchFamily="2" charset="0"/>
                <a:cs typeface="Georgia"/>
              </a:rPr>
              <a:t>…)</a:t>
            </a:r>
            <a:endParaRPr lang="ru-RU" sz="1800" dirty="0">
              <a:latin typeface="Sitka Banner" panose="02000505000000020004" pitchFamily="2" charset="0"/>
              <a:cs typeface="Georgia"/>
            </a:endParaRPr>
          </a:p>
          <a:p>
            <a:pPr marL="91440">
              <a:lnSpc>
                <a:spcPct val="100000"/>
              </a:lnSpc>
              <a:spcBef>
                <a:spcPts val="5"/>
              </a:spcBef>
            </a:pPr>
            <a:r>
              <a:rPr lang="ru-RU" sz="1800" b="1" i="1" u="sng" dirty="0">
                <a:solidFill>
                  <a:srgbClr val="FF9966"/>
                </a:solidFill>
                <a:uFill>
                  <a:solidFill>
                    <a:srgbClr val="344863"/>
                  </a:solidFill>
                </a:uFill>
                <a:latin typeface="Sitka Banner" panose="02000505000000020004" pitchFamily="2" charset="0"/>
                <a:cs typeface="Georgia"/>
              </a:rPr>
              <a:t>Почему</a:t>
            </a:r>
            <a:r>
              <a:rPr lang="ru-RU" sz="1800" i="1" spc="-60" dirty="0">
                <a:latin typeface="Sitka Banner" panose="02000505000000020004" pitchFamily="2" charset="0"/>
                <a:cs typeface="Georgia"/>
              </a:rPr>
              <a:t> </a:t>
            </a:r>
            <a:r>
              <a:rPr lang="ru-RU" sz="1800" i="1" dirty="0">
                <a:latin typeface="Sitka Banner" panose="02000505000000020004" pitchFamily="2" charset="0"/>
                <a:cs typeface="Georgia"/>
              </a:rPr>
              <a:t>не</a:t>
            </a:r>
            <a:r>
              <a:rPr lang="ru-RU" sz="1800" i="1" spc="-35" dirty="0">
                <a:latin typeface="Sitka Banner" panose="02000505000000020004" pitchFamily="2" charset="0"/>
                <a:cs typeface="Georgia"/>
              </a:rPr>
              <a:t> </a:t>
            </a:r>
            <a:r>
              <a:rPr lang="ru-RU" sz="1800" i="1" dirty="0">
                <a:latin typeface="Sitka Banner" panose="02000505000000020004" pitchFamily="2" charset="0"/>
                <a:cs typeface="Georgia"/>
              </a:rPr>
              <a:t>кончается</a:t>
            </a:r>
            <a:r>
              <a:rPr lang="ru-RU" sz="1800" i="1" spc="-40" dirty="0">
                <a:latin typeface="Sitka Banner" panose="02000505000000020004" pitchFamily="2" charset="0"/>
                <a:cs typeface="Georgia"/>
              </a:rPr>
              <a:t> </a:t>
            </a:r>
            <a:r>
              <a:rPr lang="ru-RU" sz="1800" i="1" dirty="0">
                <a:latin typeface="Sitka Banner" panose="02000505000000020004" pitchFamily="2" charset="0"/>
                <a:cs typeface="Georgia"/>
              </a:rPr>
              <a:t>поединок</a:t>
            </a:r>
            <a:r>
              <a:rPr lang="ru-RU" sz="1800" i="1" spc="-35" dirty="0">
                <a:latin typeface="Sitka Banner" panose="02000505000000020004" pitchFamily="2" charset="0"/>
                <a:cs typeface="Georgia"/>
              </a:rPr>
              <a:t> </a:t>
            </a:r>
            <a:r>
              <a:rPr lang="ru-RU" sz="1800" i="1" dirty="0">
                <a:latin typeface="Sitka Banner" panose="02000505000000020004" pitchFamily="2" charset="0"/>
                <a:cs typeface="Georgia"/>
              </a:rPr>
              <a:t>чести</a:t>
            </a:r>
            <a:r>
              <a:rPr lang="ru-RU" sz="1800" i="1" spc="-45" dirty="0">
                <a:latin typeface="Sitka Banner" panose="02000505000000020004" pitchFamily="2" charset="0"/>
                <a:cs typeface="Georgia"/>
              </a:rPr>
              <a:t> </a:t>
            </a:r>
            <a:r>
              <a:rPr lang="ru-RU" sz="1800" i="1" dirty="0">
                <a:latin typeface="Sitka Banner" panose="02000505000000020004" pitchFamily="2" charset="0"/>
                <a:cs typeface="Georgia"/>
              </a:rPr>
              <a:t>с</a:t>
            </a:r>
            <a:r>
              <a:rPr lang="ru-RU" sz="1800" i="1" spc="-35" dirty="0">
                <a:latin typeface="Sitka Banner" panose="02000505000000020004" pitchFamily="2" charset="0"/>
                <a:cs typeface="Georgia"/>
              </a:rPr>
              <a:t> </a:t>
            </a:r>
            <a:r>
              <a:rPr lang="ru-RU" sz="1800" i="1" spc="-10" dirty="0">
                <a:latin typeface="Sitka Banner" panose="02000505000000020004" pitchFamily="2" charset="0"/>
                <a:cs typeface="Georgia"/>
              </a:rPr>
              <a:t>бесчестьем?</a:t>
            </a:r>
            <a:endParaRPr lang="ru-RU" sz="1800" dirty="0">
              <a:latin typeface="Sitka Banner" panose="02000505000000020004" pitchFamily="2" charset="0"/>
              <a:cs typeface="Georgia"/>
            </a:endParaRPr>
          </a:p>
          <a:p>
            <a:pPr marL="90805" marR="789305">
              <a:lnSpc>
                <a:spcPct val="100000"/>
              </a:lnSpc>
              <a:spcBef>
                <a:spcPts val="295"/>
              </a:spcBef>
            </a:pPr>
            <a:r>
              <a:rPr lang="ru-RU" sz="1800" b="1" u="sng" dirty="0" smtClean="0">
                <a:solidFill>
                  <a:srgbClr val="FF9966"/>
                </a:solidFill>
                <a:latin typeface="Sitka Banner" panose="02000505000000020004" pitchFamily="2" charset="0"/>
                <a:cs typeface="Georgia"/>
              </a:rPr>
              <a:t>Как</a:t>
            </a:r>
            <a:r>
              <a:rPr lang="ru-RU" sz="1800" b="1" dirty="0" smtClean="0">
                <a:latin typeface="Sitka Banner" panose="02000505000000020004" pitchFamily="2" charset="0"/>
                <a:cs typeface="Georgia"/>
              </a:rPr>
              <a:t> </a:t>
            </a:r>
            <a:r>
              <a:rPr lang="ru-RU" sz="1800" b="1" dirty="0">
                <a:latin typeface="Sitka Banner" panose="02000505000000020004" pitchFamily="2" charset="0"/>
                <a:cs typeface="Georgia"/>
              </a:rPr>
              <a:t>судьба человека связана с историей народа?</a:t>
            </a:r>
            <a:endParaRPr lang="ru-RU" sz="1800" b="1" dirty="0" smtClean="0">
              <a:latin typeface="Sitka Banner" panose="02000505000000020004" pitchFamily="2" charset="0"/>
              <a:cs typeface="Georgia"/>
            </a:endParaRPr>
          </a:p>
          <a:p>
            <a:pPr marL="90805" marR="789305">
              <a:lnSpc>
                <a:spcPct val="100000"/>
              </a:lnSpc>
              <a:spcBef>
                <a:spcPts val="295"/>
              </a:spcBef>
            </a:pPr>
            <a:r>
              <a:rPr lang="ru-RU" sz="1800" dirty="0">
                <a:solidFill>
                  <a:srgbClr val="000000"/>
                </a:solidFill>
                <a:latin typeface="Arial"/>
              </a:rPr>
              <a:t>Может </a:t>
            </a:r>
            <a:r>
              <a:rPr lang="ru-RU" sz="1800" u="sng" dirty="0">
                <a:solidFill>
                  <a:srgbClr val="FF9966"/>
                </a:solidFill>
                <a:latin typeface="Arial"/>
              </a:rPr>
              <a:t>ли</a:t>
            </a:r>
            <a:r>
              <a:rPr lang="ru-RU" sz="1800" dirty="0">
                <a:solidFill>
                  <a:srgbClr val="000000"/>
                </a:solidFill>
                <a:latin typeface="Arial"/>
              </a:rPr>
              <a:t> общение с природой изменить человека?</a:t>
            </a:r>
            <a:endParaRPr lang="ru-RU" sz="1800" b="1" dirty="0" smtClean="0">
              <a:latin typeface="Sitka Banner" panose="02000505000000020004" pitchFamily="2" charset="0"/>
              <a:cs typeface="Georgia"/>
            </a:endParaRPr>
          </a:p>
          <a:p>
            <a:pPr marL="90805" marR="789305">
              <a:lnSpc>
                <a:spcPct val="100000"/>
              </a:lnSpc>
              <a:spcBef>
                <a:spcPts val="295"/>
              </a:spcBef>
            </a:pPr>
            <a:r>
              <a:rPr lang="ru-RU" sz="1800" b="1" dirty="0" smtClean="0">
                <a:latin typeface="Sitka Banner" panose="02000505000000020004" pitchFamily="2" charset="0"/>
                <a:cs typeface="Georgia"/>
              </a:rPr>
              <a:t>2</a:t>
            </a:r>
            <a:r>
              <a:rPr lang="ru-RU" sz="1800" b="1" dirty="0">
                <a:latin typeface="Sitka Banner" panose="02000505000000020004" pitchFamily="2" charset="0"/>
                <a:cs typeface="Georgia"/>
              </a:rPr>
              <a:t>.</a:t>
            </a:r>
            <a:r>
              <a:rPr lang="ru-RU" sz="1800" b="1" spc="-40" dirty="0">
                <a:latin typeface="Sitka Banner" panose="02000505000000020004" pitchFamily="2" charset="0"/>
                <a:cs typeface="Georgia"/>
              </a:rPr>
              <a:t> </a:t>
            </a:r>
            <a:r>
              <a:rPr lang="ru-RU" sz="1800" b="1" dirty="0">
                <a:latin typeface="Sitka Banner" panose="02000505000000020004" pitchFamily="2" charset="0"/>
                <a:cs typeface="Georgia"/>
              </a:rPr>
              <a:t>Непонимание</a:t>
            </a:r>
            <a:r>
              <a:rPr lang="ru-RU" sz="1800" b="1" spc="-45" dirty="0">
                <a:latin typeface="Sitka Banner" panose="02000505000000020004" pitchFamily="2" charset="0"/>
                <a:cs typeface="Georgia"/>
              </a:rPr>
              <a:t> </a:t>
            </a:r>
            <a:r>
              <a:rPr lang="ru-RU" sz="1800" b="1" dirty="0">
                <a:latin typeface="Sitka Banner" panose="02000505000000020004" pitchFamily="2" charset="0"/>
                <a:cs typeface="Georgia"/>
              </a:rPr>
              <a:t>значения</a:t>
            </a:r>
            <a:r>
              <a:rPr lang="ru-RU" sz="1800" b="1" spc="-25" dirty="0">
                <a:latin typeface="Sitka Banner" panose="02000505000000020004" pitchFamily="2" charset="0"/>
                <a:cs typeface="Georgia"/>
              </a:rPr>
              <a:t> </a:t>
            </a:r>
            <a:r>
              <a:rPr lang="ru-RU" sz="1800" b="1" dirty="0">
                <a:latin typeface="Sitka Banner" panose="02000505000000020004" pitchFamily="2" charset="0"/>
                <a:cs typeface="Georgia"/>
              </a:rPr>
              <a:t>слов</a:t>
            </a:r>
            <a:r>
              <a:rPr lang="ru-RU" sz="1800" b="1" spc="-25" dirty="0">
                <a:latin typeface="Sitka Banner" panose="02000505000000020004" pitchFamily="2" charset="0"/>
                <a:cs typeface="Georgia"/>
              </a:rPr>
              <a:t> </a:t>
            </a:r>
            <a:r>
              <a:rPr lang="ru-RU" sz="1800" b="1" dirty="0">
                <a:latin typeface="Sitka Banner" panose="02000505000000020004" pitchFamily="2" charset="0"/>
                <a:cs typeface="Georgia"/>
              </a:rPr>
              <a:t>в</a:t>
            </a:r>
            <a:r>
              <a:rPr lang="ru-RU" sz="1800" b="1" spc="-35" dirty="0">
                <a:latin typeface="Sitka Banner" panose="02000505000000020004" pitchFamily="2" charset="0"/>
                <a:cs typeface="Georgia"/>
              </a:rPr>
              <a:t> </a:t>
            </a:r>
            <a:r>
              <a:rPr lang="ru-RU" sz="1800" b="1" spc="-10" dirty="0">
                <a:latin typeface="Sitka Banner" panose="02000505000000020004" pitchFamily="2" charset="0"/>
                <a:cs typeface="Georgia"/>
              </a:rPr>
              <a:t>формулировке </a:t>
            </a:r>
            <a:r>
              <a:rPr lang="ru-RU" sz="1800" b="1" spc="-10" dirty="0" smtClean="0">
                <a:latin typeface="Sitka Banner" panose="02000505000000020004" pitchFamily="2" charset="0"/>
                <a:cs typeface="Georgia"/>
              </a:rPr>
              <a:t>т</a:t>
            </a:r>
            <a:r>
              <a:rPr lang="ru-RU" sz="1800" b="1" spc="-20" dirty="0" smtClean="0">
                <a:latin typeface="Sitka Banner" panose="02000505000000020004" pitchFamily="2" charset="0"/>
                <a:cs typeface="Georgia"/>
              </a:rPr>
              <a:t>емы</a:t>
            </a:r>
            <a:endParaRPr lang="ru-RU" sz="1800" dirty="0">
              <a:latin typeface="Sitka Banner" panose="02000505000000020004" pitchFamily="2" charset="0"/>
              <a:cs typeface="Georgia"/>
            </a:endParaRPr>
          </a:p>
          <a:p>
            <a:pPr marL="90805">
              <a:lnSpc>
                <a:spcPct val="100000"/>
              </a:lnSpc>
              <a:tabLst>
                <a:tab pos="3891279" algn="l"/>
              </a:tabLst>
            </a:pPr>
            <a:r>
              <a:rPr lang="ru-RU" sz="1800" i="1" dirty="0">
                <a:latin typeface="Sitka Banner" panose="02000505000000020004" pitchFamily="2" charset="0"/>
                <a:cs typeface="Georgia"/>
              </a:rPr>
              <a:t>Как</a:t>
            </a:r>
            <a:r>
              <a:rPr lang="ru-RU" sz="1800" i="1" spc="-20" dirty="0">
                <a:latin typeface="Sitka Banner" panose="02000505000000020004" pitchFamily="2" charset="0"/>
                <a:cs typeface="Georgia"/>
              </a:rPr>
              <a:t> </a:t>
            </a:r>
            <a:r>
              <a:rPr lang="ru-RU" sz="1800" i="1" dirty="0">
                <a:latin typeface="Sitka Banner" panose="02000505000000020004" pitchFamily="2" charset="0"/>
                <a:cs typeface="Georgia"/>
              </a:rPr>
              <a:t>Вы</a:t>
            </a:r>
            <a:r>
              <a:rPr lang="ru-RU" sz="1800" i="1" spc="-15" dirty="0">
                <a:latin typeface="Sitka Banner" panose="02000505000000020004" pitchFamily="2" charset="0"/>
                <a:cs typeface="Georgia"/>
              </a:rPr>
              <a:t> </a:t>
            </a:r>
            <a:r>
              <a:rPr lang="ru-RU" sz="1800" i="1" dirty="0">
                <a:latin typeface="Sitka Banner" panose="02000505000000020004" pitchFamily="2" charset="0"/>
                <a:cs typeface="Georgia"/>
              </a:rPr>
              <a:t>понимаете</a:t>
            </a:r>
            <a:r>
              <a:rPr lang="ru-RU" sz="1800" i="1" spc="-5" dirty="0">
                <a:latin typeface="Sitka Banner" panose="02000505000000020004" pitchFamily="2" charset="0"/>
                <a:cs typeface="Georgia"/>
              </a:rPr>
              <a:t> </a:t>
            </a:r>
            <a:r>
              <a:rPr lang="ru-RU" sz="1800" i="1" spc="-10" dirty="0" smtClean="0">
                <a:latin typeface="Sitka Banner" panose="02000505000000020004" pitchFamily="2" charset="0"/>
                <a:cs typeface="Georgia"/>
              </a:rPr>
              <a:t>слова </a:t>
            </a:r>
            <a:r>
              <a:rPr lang="ru-RU" sz="1800" i="1" spc="-10" dirty="0" err="1" smtClean="0">
                <a:latin typeface="Sitka Banner" panose="02000505000000020004" pitchFamily="2" charset="0"/>
                <a:cs typeface="Georgia"/>
              </a:rPr>
              <a:t>А.Вознесенского</a:t>
            </a:r>
            <a:r>
              <a:rPr lang="ru-RU" sz="1800" i="1" spc="-10" dirty="0">
                <a:latin typeface="Sitka Banner" panose="02000505000000020004" pitchFamily="2" charset="0"/>
                <a:cs typeface="Georgia"/>
              </a:rPr>
              <a:t>:</a:t>
            </a:r>
            <a:r>
              <a:rPr lang="ru-RU" sz="1800" i="1" spc="-60" dirty="0">
                <a:latin typeface="Sitka Banner" panose="02000505000000020004" pitchFamily="2" charset="0"/>
                <a:cs typeface="Georgia"/>
              </a:rPr>
              <a:t> </a:t>
            </a:r>
            <a:r>
              <a:rPr lang="ru-RU" sz="1800" i="1" dirty="0">
                <a:latin typeface="Sitka Banner" panose="02000505000000020004" pitchFamily="2" charset="0"/>
                <a:cs typeface="Georgia"/>
              </a:rPr>
              <a:t>«Все</a:t>
            </a:r>
            <a:r>
              <a:rPr lang="ru-RU" sz="1800" i="1" spc="-50" dirty="0">
                <a:latin typeface="Sitka Banner" panose="02000505000000020004" pitchFamily="2" charset="0"/>
                <a:cs typeface="Georgia"/>
              </a:rPr>
              <a:t> </a:t>
            </a:r>
            <a:r>
              <a:rPr lang="ru-RU" sz="1800" i="1" spc="-10" dirty="0">
                <a:latin typeface="Sitka Banner" panose="02000505000000020004" pitchFamily="2" charset="0"/>
                <a:cs typeface="Georgia"/>
              </a:rPr>
              <a:t>прогрессы</a:t>
            </a:r>
            <a:endParaRPr lang="ru-RU" sz="1800" dirty="0">
              <a:latin typeface="Sitka Banner" panose="02000505000000020004" pitchFamily="2" charset="0"/>
              <a:cs typeface="Georgia"/>
            </a:endParaRPr>
          </a:p>
          <a:p>
            <a:pPr marL="90805">
              <a:lnSpc>
                <a:spcPct val="100000"/>
              </a:lnSpc>
            </a:pPr>
            <a:r>
              <a:rPr lang="ru-RU" sz="1800" i="1" u="sng" dirty="0" err="1">
                <a:uFill>
                  <a:solidFill>
                    <a:srgbClr val="344863"/>
                  </a:solidFill>
                </a:uFill>
                <a:latin typeface="Sitka Banner" panose="02000505000000020004" pitchFamily="2" charset="0"/>
                <a:cs typeface="Georgia"/>
              </a:rPr>
              <a:t>реакционны</a:t>
            </a:r>
            <a:r>
              <a:rPr lang="ru-RU" sz="1800" i="1" u="sng" dirty="0">
                <a:uFill>
                  <a:solidFill>
                    <a:srgbClr val="344863"/>
                  </a:solidFill>
                </a:uFill>
                <a:latin typeface="Sitka Banner" panose="02000505000000020004" pitchFamily="2" charset="0"/>
                <a:cs typeface="Georgia"/>
              </a:rPr>
              <a:t>,</a:t>
            </a:r>
            <a:r>
              <a:rPr lang="ru-RU" sz="1800" i="1" spc="-35" dirty="0">
                <a:latin typeface="Sitka Banner" panose="02000505000000020004" pitchFamily="2" charset="0"/>
                <a:cs typeface="Georgia"/>
              </a:rPr>
              <a:t> </a:t>
            </a:r>
            <a:r>
              <a:rPr lang="ru-RU" sz="1800" i="1" dirty="0">
                <a:latin typeface="Sitka Banner" panose="02000505000000020004" pitchFamily="2" charset="0"/>
                <a:cs typeface="Georgia"/>
              </a:rPr>
              <a:t>если</a:t>
            </a:r>
            <a:r>
              <a:rPr lang="ru-RU" sz="1800" i="1" spc="-20" dirty="0">
                <a:latin typeface="Sitka Banner" panose="02000505000000020004" pitchFamily="2" charset="0"/>
                <a:cs typeface="Georgia"/>
              </a:rPr>
              <a:t> </a:t>
            </a:r>
            <a:r>
              <a:rPr lang="ru-RU" sz="1800" i="1" dirty="0">
                <a:latin typeface="Sitka Banner" panose="02000505000000020004" pitchFamily="2" charset="0"/>
                <a:cs typeface="Georgia"/>
              </a:rPr>
              <a:t>рушится</a:t>
            </a:r>
            <a:r>
              <a:rPr lang="ru-RU" sz="1800" i="1" spc="-40" dirty="0">
                <a:latin typeface="Sitka Banner" panose="02000505000000020004" pitchFamily="2" charset="0"/>
                <a:cs typeface="Georgia"/>
              </a:rPr>
              <a:t> </a:t>
            </a:r>
            <a:r>
              <a:rPr lang="ru-RU" sz="1800" i="1" spc="-10" dirty="0">
                <a:latin typeface="Sitka Banner" panose="02000505000000020004" pitchFamily="2" charset="0"/>
                <a:cs typeface="Georgia"/>
              </a:rPr>
              <a:t>человек</a:t>
            </a:r>
            <a:r>
              <a:rPr lang="ru-RU" sz="1800" i="1" spc="-10" dirty="0" smtClean="0">
                <a:latin typeface="Sitka Banner" panose="02000505000000020004" pitchFamily="2" charset="0"/>
                <a:cs typeface="Georgia"/>
              </a:rPr>
              <a:t>»?</a:t>
            </a:r>
          </a:p>
          <a:p>
            <a:pPr marL="90805">
              <a:lnSpc>
                <a:spcPct val="100000"/>
              </a:lnSpc>
            </a:pPr>
            <a:endParaRPr lang="ru-RU" sz="1800" i="1" spc="-10" dirty="0">
              <a:latin typeface="Sitka Banner" panose="02000505000000020004" pitchFamily="2" charset="0"/>
              <a:cs typeface="Georgia"/>
            </a:endParaRPr>
          </a:p>
          <a:p>
            <a:pPr marL="90805"/>
            <a:r>
              <a:rPr lang="ru-RU" sz="1800" b="1" dirty="0">
                <a:latin typeface="Sitka Banner" panose="02000505000000020004" pitchFamily="2" charset="0"/>
                <a:cs typeface="Georgia"/>
              </a:rPr>
              <a:t>3.</a:t>
            </a:r>
            <a:r>
              <a:rPr lang="ru-RU" sz="1800" b="1" spc="-45" dirty="0">
                <a:latin typeface="Sitka Banner" panose="02000505000000020004" pitchFamily="2" charset="0"/>
                <a:cs typeface="Georgia"/>
              </a:rPr>
              <a:t> </a:t>
            </a:r>
            <a:r>
              <a:rPr lang="ru-RU" sz="1800" b="1" dirty="0">
                <a:latin typeface="Sitka Banner" panose="02000505000000020004" pitchFamily="2" charset="0"/>
                <a:cs typeface="Georgia"/>
              </a:rPr>
              <a:t>Искажение</a:t>
            </a:r>
            <a:r>
              <a:rPr lang="ru-RU" sz="1800" b="1" spc="-30" dirty="0">
                <a:latin typeface="Sitka Banner" panose="02000505000000020004" pitchFamily="2" charset="0"/>
                <a:cs typeface="Georgia"/>
              </a:rPr>
              <a:t> </a:t>
            </a:r>
            <a:r>
              <a:rPr lang="ru-RU" sz="1800" b="1" dirty="0">
                <a:latin typeface="Sitka Banner" panose="02000505000000020004" pitchFamily="2" charset="0"/>
                <a:cs typeface="Georgia"/>
              </a:rPr>
              <a:t>содержания</a:t>
            </a:r>
            <a:r>
              <a:rPr lang="ru-RU" sz="1800" b="1" spc="-40" dirty="0">
                <a:latin typeface="Sitka Banner" panose="02000505000000020004" pitchFamily="2" charset="0"/>
                <a:cs typeface="Georgia"/>
              </a:rPr>
              <a:t> </a:t>
            </a:r>
            <a:r>
              <a:rPr lang="ru-RU" sz="1800" b="1" spc="-10" dirty="0" smtClean="0">
                <a:latin typeface="Sitka Banner" panose="02000505000000020004" pitchFamily="2" charset="0"/>
                <a:cs typeface="Georgia"/>
              </a:rPr>
              <a:t>книги </a:t>
            </a:r>
            <a:r>
              <a:rPr lang="ru-RU" sz="1800" i="1" dirty="0" smtClean="0">
                <a:latin typeface="Sitka Banner" panose="02000505000000020004" pitchFamily="2" charset="0"/>
                <a:cs typeface="Georgia"/>
              </a:rPr>
              <a:t>(</a:t>
            </a:r>
            <a:r>
              <a:rPr lang="ru-RU" sz="1800" i="1" u="sng" dirty="0">
                <a:uFill>
                  <a:solidFill>
                    <a:srgbClr val="344863"/>
                  </a:solidFill>
                </a:uFill>
                <a:latin typeface="Sitka Banner" panose="02000505000000020004" pitchFamily="2" charset="0"/>
                <a:cs typeface="Georgia"/>
              </a:rPr>
              <a:t>не</a:t>
            </a:r>
            <a:r>
              <a:rPr lang="ru-RU" sz="1800" i="1" u="sng" spc="-20" dirty="0">
                <a:uFill>
                  <a:solidFill>
                    <a:srgbClr val="344863"/>
                  </a:solidFill>
                </a:uFill>
                <a:latin typeface="Sitka Banner" panose="02000505000000020004" pitchFamily="2" charset="0"/>
                <a:cs typeface="Georgia"/>
              </a:rPr>
              <a:t> </a:t>
            </a:r>
            <a:r>
              <a:rPr lang="ru-RU" sz="1800" i="1" u="sng" spc="-10" dirty="0">
                <a:uFill>
                  <a:solidFill>
                    <a:srgbClr val="344863"/>
                  </a:solidFill>
                </a:uFill>
                <a:latin typeface="Sitka Banner" panose="02000505000000020004" pitchFamily="2" charset="0"/>
                <a:cs typeface="Georgia"/>
              </a:rPr>
              <a:t>читали</a:t>
            </a:r>
            <a:r>
              <a:rPr lang="ru-RU" sz="1800" i="1" spc="-10" dirty="0" smtClean="0">
                <a:latin typeface="Sitka Banner" panose="02000505000000020004" pitchFamily="2" charset="0"/>
                <a:cs typeface="Georgia"/>
              </a:rPr>
              <a:t>)</a:t>
            </a:r>
          </a:p>
          <a:p>
            <a:pPr marL="90805"/>
            <a:endParaRPr lang="ru-RU" sz="1800" dirty="0">
              <a:latin typeface="Sitka Banner" panose="02000505000000020004" pitchFamily="2" charset="0"/>
              <a:cs typeface="Georgia"/>
            </a:endParaRPr>
          </a:p>
          <a:p>
            <a:pPr marL="90805">
              <a:lnSpc>
                <a:spcPct val="100000"/>
              </a:lnSpc>
            </a:pPr>
            <a:endParaRPr lang="ru-RU" dirty="0">
              <a:latin typeface="Georgia"/>
              <a:cs typeface="Georgia"/>
            </a:endParaRPr>
          </a:p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34"/>
            <a:ext cx="7056438" cy="37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598" y="69273"/>
            <a:ext cx="857158" cy="42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7142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434494" y="1650000"/>
            <a:ext cx="6269122" cy="126846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7649" y="49562"/>
            <a:ext cx="926071" cy="520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34"/>
            <a:ext cx="7056438" cy="37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60020" y="49562"/>
            <a:ext cx="6743700" cy="4621497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678180" y="982980"/>
            <a:ext cx="252984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274320" y="2804160"/>
            <a:ext cx="2674620" cy="2286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4044462" y="3135923"/>
            <a:ext cx="2584938" cy="293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678180" y="2960077"/>
            <a:ext cx="2481189" cy="293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351692" y="3135923"/>
            <a:ext cx="25972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V="1">
            <a:off x="211015" y="3311769"/>
            <a:ext cx="467165" cy="1172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1201615" y="3640015"/>
            <a:ext cx="17473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211015" y="3810000"/>
            <a:ext cx="2997005" cy="3516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365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3842" y="129540"/>
            <a:ext cx="5425937" cy="1001358"/>
          </a:xfrm>
        </p:spPr>
        <p:txBody>
          <a:bodyPr/>
          <a:lstStyle/>
          <a:p>
            <a:r>
              <a:rPr lang="ru-RU" dirty="0">
                <a:solidFill>
                  <a:srgbClr val="000000"/>
                </a:solidFill>
                <a:latin typeface="-apple-system"/>
              </a:rPr>
              <a:t>Как отвечать на вопрос с «можно ли»?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3843" y="1079256"/>
            <a:ext cx="4507332" cy="51642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434494" y="960120"/>
            <a:ext cx="6269122" cy="3634106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000000"/>
                </a:solidFill>
                <a:latin typeface="Sitka Banner" panose="02000505000000020004" pitchFamily="2" charset="0"/>
              </a:rPr>
              <a:t>В </a:t>
            </a:r>
            <a:r>
              <a:rPr lang="ru-RU" sz="1800" dirty="0">
                <a:solidFill>
                  <a:srgbClr val="000000"/>
                </a:solidFill>
                <a:latin typeface="Sitka Banner" panose="02000505000000020004" pitchFamily="2" charset="0"/>
              </a:rPr>
              <a:t>этом случае нужно дать четкий ответ на этот вопрос (да, можно) или (нет, нельзя), а для обоснования своего мнения лучше ввести вспомогательный вопрос «почему».</a:t>
            </a:r>
            <a:r>
              <a:rPr lang="ru-RU" sz="1800" dirty="0">
                <a:latin typeface="Sitka Banner" panose="02000505000000020004" pitchFamily="2" charset="0"/>
              </a:rPr>
              <a:t/>
            </a:r>
            <a:br>
              <a:rPr lang="ru-RU" sz="1800" dirty="0">
                <a:latin typeface="Sitka Banner" panose="02000505000000020004" pitchFamily="2" charset="0"/>
              </a:rPr>
            </a:br>
            <a:endParaRPr lang="ru-RU" sz="1800" dirty="0" smtClean="0">
              <a:latin typeface="Sitka Banner" panose="02000505000000020004" pitchFamily="2" charset="0"/>
            </a:endParaRPr>
          </a:p>
          <a:p>
            <a:r>
              <a:rPr lang="ru-RU" sz="1800" b="1" dirty="0" smtClean="0">
                <a:solidFill>
                  <a:srgbClr val="000000"/>
                </a:solidFill>
                <a:latin typeface="Sitka Banner" panose="02000505000000020004" pitchFamily="2" charset="0"/>
              </a:rPr>
              <a:t>Можно </a:t>
            </a:r>
            <a:r>
              <a:rPr lang="ru-RU" sz="1800" b="1" dirty="0">
                <a:solidFill>
                  <a:srgbClr val="000000"/>
                </a:solidFill>
                <a:latin typeface="Sitka Banner" panose="02000505000000020004" pitchFamily="2" charset="0"/>
              </a:rPr>
              <a:t>ли опираться при выборе жизненного пути на мнение других людей? </a:t>
            </a:r>
            <a:r>
              <a:rPr lang="ru-RU" sz="1800" dirty="0">
                <a:solidFill>
                  <a:srgbClr val="000000"/>
                </a:solidFill>
                <a:latin typeface="Sitka Banner" panose="02000505000000020004" pitchFamily="2" charset="0"/>
              </a:rPr>
              <a:t>= </a:t>
            </a:r>
            <a:r>
              <a:rPr lang="ru-RU" sz="1800" b="1" dirty="0">
                <a:solidFill>
                  <a:srgbClr val="000000"/>
                </a:solidFill>
                <a:latin typeface="Sitka Banner" panose="02000505000000020004" pitchFamily="2" charset="0"/>
              </a:rPr>
              <a:t>Почему</a:t>
            </a:r>
            <a:r>
              <a:rPr lang="ru-RU" sz="1800" dirty="0">
                <a:solidFill>
                  <a:srgbClr val="000000"/>
                </a:solidFill>
                <a:latin typeface="Sitka Banner" panose="02000505000000020004" pitchFamily="2" charset="0"/>
              </a:rPr>
              <a:t> при выборе жизненного пути </a:t>
            </a:r>
            <a:r>
              <a:rPr lang="ru-RU" sz="1800" b="1" dirty="0">
                <a:solidFill>
                  <a:srgbClr val="000000"/>
                </a:solidFill>
                <a:latin typeface="Sitka Banner" panose="02000505000000020004" pitchFamily="2" charset="0"/>
              </a:rPr>
              <a:t>МОЖНО/НЕЛЬЗЯ</a:t>
            </a:r>
            <a:r>
              <a:rPr lang="ru-RU" sz="1800" dirty="0">
                <a:solidFill>
                  <a:srgbClr val="000000"/>
                </a:solidFill>
                <a:latin typeface="Sitka Banner" panose="02000505000000020004" pitchFamily="2" charset="0"/>
              </a:rPr>
              <a:t> опираться на мнение других людей?</a:t>
            </a:r>
            <a:r>
              <a:rPr lang="ru-RU" sz="1800" dirty="0">
                <a:latin typeface="Sitka Banner" panose="02000505000000020004" pitchFamily="2" charset="0"/>
              </a:rPr>
              <a:t/>
            </a:r>
            <a:br>
              <a:rPr lang="ru-RU" sz="1800" dirty="0">
                <a:latin typeface="Sitka Banner" panose="02000505000000020004" pitchFamily="2" charset="0"/>
              </a:rPr>
            </a:br>
            <a:endParaRPr lang="ru-RU" sz="1800" dirty="0" smtClean="0">
              <a:latin typeface="Sitka Banner" panose="02000505000000020004" pitchFamily="2" charset="0"/>
            </a:endParaRPr>
          </a:p>
          <a:p>
            <a:r>
              <a:rPr lang="ru-RU" sz="1800" dirty="0" smtClean="0">
                <a:solidFill>
                  <a:srgbClr val="000000"/>
                </a:solidFill>
                <a:latin typeface="Sitka Banner" panose="02000505000000020004" pitchFamily="2" charset="0"/>
              </a:rPr>
              <a:t>Именно </a:t>
            </a:r>
            <a:r>
              <a:rPr lang="ru-RU" sz="1800" dirty="0">
                <a:solidFill>
                  <a:srgbClr val="000000"/>
                </a:solidFill>
                <a:latin typeface="Sitka Banner" panose="02000505000000020004" pitchFamily="2" charset="0"/>
              </a:rPr>
              <a:t>на вопрос «почему» </a:t>
            </a:r>
            <a:r>
              <a:rPr lang="ru-RU" sz="1800" dirty="0" smtClean="0">
                <a:solidFill>
                  <a:srgbClr val="000000"/>
                </a:solidFill>
                <a:latin typeface="Sitka Banner" panose="02000505000000020004" pitchFamily="2" charset="0"/>
              </a:rPr>
              <a:t>необходимо отвечать </a:t>
            </a:r>
            <a:r>
              <a:rPr lang="ru-RU" sz="1800" dirty="0">
                <a:solidFill>
                  <a:srgbClr val="000000"/>
                </a:solidFill>
                <a:latin typeface="Sitka Banner" panose="02000505000000020004" pitchFamily="2" charset="0"/>
              </a:rPr>
              <a:t>в тезисах и </a:t>
            </a:r>
            <a:r>
              <a:rPr lang="ru-RU" sz="1800" dirty="0" smtClean="0">
                <a:solidFill>
                  <a:srgbClr val="000000"/>
                </a:solidFill>
                <a:latin typeface="Sitka Banner" panose="02000505000000020004" pitchFamily="2" charset="0"/>
              </a:rPr>
              <a:t>использовать </a:t>
            </a:r>
            <a:r>
              <a:rPr lang="ru-RU" sz="1800" dirty="0">
                <a:solidFill>
                  <a:srgbClr val="000000"/>
                </a:solidFill>
                <a:latin typeface="Sitka Banner" panose="02000505000000020004" pitchFamily="2" charset="0"/>
              </a:rPr>
              <a:t>этот ответ в заключении.</a:t>
            </a:r>
            <a:endParaRPr lang="ru-RU" sz="1800" dirty="0">
              <a:latin typeface="Sitka Banner" panose="02000505000000020004" pitchFamily="2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344" y="89061"/>
            <a:ext cx="838200" cy="465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34"/>
            <a:ext cx="7056438" cy="37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9644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6310" y="256309"/>
            <a:ext cx="5805054" cy="874589"/>
          </a:xfrm>
        </p:spPr>
        <p:txBody>
          <a:bodyPr>
            <a:noAutofit/>
          </a:bodyPr>
          <a:lstStyle/>
          <a:p>
            <a:r>
              <a:rPr lang="ru-RU" sz="2400" spc="-20" dirty="0">
                <a:latin typeface="Sitka Heading" panose="02000505000000020004" pitchFamily="2" charset="0"/>
              </a:rPr>
              <a:t>Критерий</a:t>
            </a:r>
            <a:r>
              <a:rPr lang="ru-RU" sz="2400" spc="-80" dirty="0">
                <a:latin typeface="Sitka Heading" panose="02000505000000020004" pitchFamily="2" charset="0"/>
              </a:rPr>
              <a:t> </a:t>
            </a:r>
            <a:r>
              <a:rPr lang="ru-RU" sz="2400" spc="165" dirty="0">
                <a:latin typeface="Sitka Heading" panose="02000505000000020004" pitchFamily="2" charset="0"/>
              </a:rPr>
              <a:t>№</a:t>
            </a:r>
            <a:r>
              <a:rPr lang="ru-RU" sz="2400" spc="-50" dirty="0">
                <a:latin typeface="Sitka Heading" panose="02000505000000020004" pitchFamily="2" charset="0"/>
              </a:rPr>
              <a:t> </a:t>
            </a:r>
            <a:r>
              <a:rPr lang="ru-RU" sz="2400" dirty="0">
                <a:latin typeface="Sitka Heading" panose="02000505000000020004" pitchFamily="2" charset="0"/>
              </a:rPr>
              <a:t>2</a:t>
            </a:r>
            <a:r>
              <a:rPr lang="ru-RU" sz="2400" spc="-50" dirty="0">
                <a:latin typeface="Sitka Heading" panose="02000505000000020004" pitchFamily="2" charset="0"/>
              </a:rPr>
              <a:t> </a:t>
            </a:r>
            <a:r>
              <a:rPr lang="ru-RU" sz="2400" spc="-20" dirty="0">
                <a:latin typeface="Sitka Heading" panose="02000505000000020004" pitchFamily="2" charset="0"/>
              </a:rPr>
              <a:t>«Аргументация.</a:t>
            </a:r>
            <a:r>
              <a:rPr lang="ru-RU" sz="2400" spc="-60" dirty="0">
                <a:latin typeface="Sitka Heading" panose="02000505000000020004" pitchFamily="2" charset="0"/>
              </a:rPr>
              <a:t> </a:t>
            </a:r>
            <a:r>
              <a:rPr lang="ru-RU" sz="2400" spc="-10" dirty="0">
                <a:latin typeface="Sitka Heading" panose="02000505000000020004" pitchFamily="2" charset="0"/>
              </a:rPr>
              <a:t>Привлечение</a:t>
            </a:r>
            <a:r>
              <a:rPr lang="ru-RU" sz="2400" spc="-75" dirty="0">
                <a:latin typeface="Sitka Heading" panose="02000505000000020004" pitchFamily="2" charset="0"/>
              </a:rPr>
              <a:t> </a:t>
            </a:r>
            <a:r>
              <a:rPr lang="ru-RU" sz="2400" spc="-10" dirty="0">
                <a:latin typeface="Sitka Heading" panose="02000505000000020004" pitchFamily="2" charset="0"/>
              </a:rPr>
              <a:t>литературного</a:t>
            </a:r>
            <a:r>
              <a:rPr lang="ru-RU" sz="2400" spc="-55" dirty="0">
                <a:latin typeface="Sitka Heading" panose="02000505000000020004" pitchFamily="2" charset="0"/>
              </a:rPr>
              <a:t> </a:t>
            </a:r>
            <a:r>
              <a:rPr lang="ru-RU" sz="2400" spc="-10" dirty="0">
                <a:latin typeface="Sitka Heading" panose="02000505000000020004" pitchFamily="2" charset="0"/>
              </a:rPr>
              <a:t>материала»</a:t>
            </a:r>
            <a:endParaRPr lang="ru-RU" sz="2400" dirty="0">
              <a:latin typeface="Sitka Heading" panose="02000505000000020004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3843" y="1079256"/>
            <a:ext cx="4507332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434494" y="1288473"/>
            <a:ext cx="6269122" cy="3305753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6680" y="1378525"/>
            <a:ext cx="3329940" cy="3359729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3660" marR="267335" lvl="0" indent="0" algn="just" defTabSz="914400" eaLnBrk="1" fontAlgn="auto" latinLnBrk="0" hangingPunct="1">
              <a:lnSpc>
                <a:spcPts val="15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600" dirty="0" smtClean="0">
              <a:solidFill>
                <a:schemeClr val="tx1"/>
              </a:solidFill>
              <a:latin typeface="Sitka Banner" panose="02000505000000020004" pitchFamily="2" charset="0"/>
            </a:endParaRPr>
          </a:p>
          <a:p>
            <a:pPr marL="73660" marR="267335" lvl="0" indent="0" algn="just" defTabSz="914400" eaLnBrk="1" fontAlgn="auto" latinLnBrk="0" hangingPunct="1">
              <a:lnSpc>
                <a:spcPts val="15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>
                <a:solidFill>
                  <a:schemeClr val="tx1"/>
                </a:solidFill>
                <a:latin typeface="Sitka Banner" panose="02000505000000020004" pitchFamily="2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Sitka Banner" panose="02000505000000020004" pitchFamily="2" charset="0"/>
              </a:rPr>
              <a:t>     Данный </a:t>
            </a:r>
            <a:r>
              <a:rPr lang="ru-RU" sz="1600" dirty="0">
                <a:solidFill>
                  <a:schemeClr val="tx1"/>
                </a:solidFill>
                <a:latin typeface="Sitka Banner" panose="02000505000000020004" pitchFamily="2" charset="0"/>
              </a:rPr>
              <a:t>критерий нацеливает на проверку умения строить рассуждение, </a:t>
            </a:r>
            <a:r>
              <a:rPr lang="ru-RU" sz="1600" b="1" dirty="0">
                <a:solidFill>
                  <a:schemeClr val="tx1"/>
                </a:solidFill>
                <a:latin typeface="Sitka Banner" panose="02000505000000020004" pitchFamily="2" charset="0"/>
              </a:rPr>
              <a:t>доказывать</a:t>
            </a:r>
            <a:r>
              <a:rPr lang="ru-RU" sz="1600" dirty="0">
                <a:solidFill>
                  <a:schemeClr val="tx1"/>
                </a:solidFill>
                <a:latin typeface="Sitka Banner" panose="02000505000000020004" pitchFamily="2" charset="0"/>
              </a:rPr>
              <a:t> </a:t>
            </a: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Banner" panose="02000505000000020004" pitchFamily="2" charset="0"/>
              </a:rPr>
              <a:t>свою позицию</a:t>
            </a:r>
            <a:r>
              <a:rPr lang="ru-RU" sz="1600" dirty="0">
                <a:solidFill>
                  <a:schemeClr val="tx1"/>
                </a:solidFill>
                <a:latin typeface="Sitka Banner" panose="02000505000000020004" pitchFamily="2" charset="0"/>
              </a:rPr>
              <a:t>, формулируя аргументы и </a:t>
            </a:r>
            <a:r>
              <a:rPr lang="ru-RU" sz="1600" dirty="0" smtClean="0">
                <a:solidFill>
                  <a:schemeClr val="tx1"/>
                </a:solidFill>
                <a:latin typeface="Sitka Banner" panose="02000505000000020004" pitchFamily="2" charset="0"/>
              </a:rPr>
              <a:t>подкрепляя их </a:t>
            </a:r>
            <a:r>
              <a:rPr lang="ru-RU" sz="1600" dirty="0">
                <a:solidFill>
                  <a:schemeClr val="tx1"/>
                </a:solidFill>
                <a:latin typeface="Sitka Banner" panose="02000505000000020004" pitchFamily="2" charset="0"/>
              </a:rPr>
              <a:t>примерами из </a:t>
            </a:r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Banner" panose="02000505000000020004" pitchFamily="2" charset="0"/>
              </a:rPr>
              <a:t>опубликованных</a:t>
            </a:r>
            <a:r>
              <a:rPr lang="ru-RU" sz="1600" dirty="0" smtClean="0">
                <a:solidFill>
                  <a:schemeClr val="tx1"/>
                </a:solidFill>
                <a:latin typeface="Sitka Banner" panose="02000505000000020004" pitchFamily="2" charset="0"/>
              </a:rPr>
              <a:t> литературных произведений.</a:t>
            </a:r>
          </a:p>
          <a:p>
            <a:pPr marL="73660" marR="267335" lvl="0" indent="0" algn="just" defTabSz="914400" eaLnBrk="1" fontAlgn="auto" latinLnBrk="0" hangingPunct="1">
              <a:lnSpc>
                <a:spcPts val="15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600" dirty="0">
              <a:solidFill>
                <a:schemeClr val="tx1"/>
              </a:solidFill>
              <a:latin typeface="Sitka Banner" panose="02000505000000020004" pitchFamily="2" charset="0"/>
            </a:endParaRPr>
          </a:p>
          <a:p>
            <a:pPr marL="73660" marR="267335" lvl="0" indent="0" algn="just" defTabSz="914400" eaLnBrk="1" fontAlgn="auto" latinLnBrk="0" hangingPunct="1">
              <a:lnSpc>
                <a:spcPts val="15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 smtClean="0">
                <a:solidFill>
                  <a:schemeClr val="tx1"/>
                </a:solidFill>
                <a:latin typeface="Sitka Banner" panose="02000505000000020004" pitchFamily="2" charset="0"/>
              </a:rPr>
              <a:t>Важнейшим показателем качества работ выпускников является </a:t>
            </a:r>
            <a:r>
              <a:rPr lang="ru-RU" sz="16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Banner" panose="02000505000000020004" pitchFamily="2" charset="0"/>
              </a:rPr>
              <a:t>уместность и убедительность </a:t>
            </a:r>
            <a:r>
              <a:rPr lang="ru-RU" sz="1600" dirty="0" smtClean="0">
                <a:solidFill>
                  <a:schemeClr val="tx1"/>
                </a:solidFill>
                <a:latin typeface="Sitka Banner" panose="02000505000000020004" pitchFamily="2" charset="0"/>
              </a:rPr>
              <a:t>привлечения литературных источников</a:t>
            </a:r>
            <a:endParaRPr lang="ru-RU" sz="1600" dirty="0">
              <a:solidFill>
                <a:schemeClr val="tx1"/>
              </a:solidFill>
              <a:latin typeface="Sitka Banner" panose="02000505000000020004" pitchFamily="2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436620" y="1288473"/>
            <a:ext cx="3462944" cy="3532909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ts val="1600"/>
              </a:lnSpc>
            </a:pPr>
            <a:r>
              <a:rPr lang="ru-RU" sz="1600" b="1" dirty="0" smtClean="0">
                <a:solidFill>
                  <a:schemeClr val="tx1"/>
                </a:solidFill>
                <a:latin typeface="Sitka Banner" panose="02000505000000020004" pitchFamily="2" charset="0"/>
              </a:rPr>
              <a:t>В </a:t>
            </a:r>
            <a:r>
              <a:rPr lang="ru-RU" sz="1600" b="1" dirty="0">
                <a:solidFill>
                  <a:schemeClr val="tx1"/>
                </a:solidFill>
                <a:latin typeface="Sitka Banner" panose="02000505000000020004" pitchFamily="2" charset="0"/>
              </a:rPr>
              <a:t>качестве источника </a:t>
            </a:r>
            <a:r>
              <a:rPr lang="ru-RU" sz="1600" b="1" dirty="0" smtClean="0">
                <a:solidFill>
                  <a:schemeClr val="tx1"/>
                </a:solidFill>
                <a:latin typeface="Sitka Banner" panose="02000505000000020004" pitchFamily="2" charset="0"/>
              </a:rPr>
              <a:t>примеров можно привлекать</a:t>
            </a:r>
          </a:p>
          <a:p>
            <a:pPr algn="l">
              <a:lnSpc>
                <a:spcPts val="1600"/>
              </a:lnSpc>
            </a:pPr>
            <a:endParaRPr lang="ru-RU" sz="1600" dirty="0" smtClean="0">
              <a:solidFill>
                <a:schemeClr val="tx1"/>
              </a:solidFill>
              <a:latin typeface="Sitka Banner" panose="02000505000000020004" pitchFamily="2" charset="0"/>
            </a:endParaRPr>
          </a:p>
          <a:p>
            <a:pPr algn="l">
              <a:lnSpc>
                <a:spcPts val="1600"/>
              </a:lnSpc>
            </a:pPr>
            <a:r>
              <a:rPr lang="ru-RU" sz="1400" dirty="0" smtClean="0">
                <a:solidFill>
                  <a:schemeClr val="tx1"/>
                </a:solidFill>
                <a:latin typeface="Sitka Banner" panose="02000505000000020004" pitchFamily="2" charset="0"/>
              </a:rPr>
              <a:t>произведения </a:t>
            </a:r>
            <a:r>
              <a:rPr lang="ru-RU" sz="1400" dirty="0">
                <a:solidFill>
                  <a:schemeClr val="tx1"/>
                </a:solidFill>
                <a:latin typeface="Sitka Banner" panose="02000505000000020004" pitchFamily="2" charset="0"/>
              </a:rPr>
              <a:t>устного народного </a:t>
            </a:r>
            <a:r>
              <a:rPr lang="ru-RU" sz="1400" dirty="0" smtClean="0">
                <a:solidFill>
                  <a:schemeClr val="tx1"/>
                </a:solidFill>
                <a:latin typeface="Sitka Banner" panose="02000505000000020004" pitchFamily="2" charset="0"/>
              </a:rPr>
              <a:t>творчества (</a:t>
            </a:r>
            <a:r>
              <a:rPr lang="ru-RU" sz="1400" b="1" dirty="0">
                <a:solidFill>
                  <a:schemeClr val="tx1"/>
                </a:solidFill>
                <a:latin typeface="Sitka Banner" panose="02000505000000020004" pitchFamily="2" charset="0"/>
              </a:rPr>
              <a:t>за исключением малых жанров</a:t>
            </a:r>
            <a:r>
              <a:rPr lang="ru-RU" sz="1400" dirty="0" smtClean="0">
                <a:solidFill>
                  <a:schemeClr val="tx1"/>
                </a:solidFill>
                <a:latin typeface="Sitka Banner" panose="02000505000000020004" pitchFamily="2" charset="0"/>
              </a:rPr>
              <a:t>), художественную</a:t>
            </a:r>
            <a:r>
              <a:rPr lang="ru-RU" sz="1400" dirty="0">
                <a:solidFill>
                  <a:schemeClr val="tx1"/>
                </a:solidFill>
                <a:latin typeface="Sitka Banner" panose="02000505000000020004" pitchFamily="2" charset="0"/>
              </a:rPr>
              <a:t>, документальную, мемуарную, публицистическую, научную и научно-популярную литературу (в том числе философскую, психологическую, </a:t>
            </a:r>
            <a:r>
              <a:rPr lang="ru-RU" sz="1400" dirty="0" smtClean="0">
                <a:solidFill>
                  <a:schemeClr val="tx1"/>
                </a:solidFill>
                <a:latin typeface="Sitka Banner" panose="02000505000000020004" pitchFamily="2" charset="0"/>
              </a:rPr>
              <a:t>литературоведческую, </a:t>
            </a:r>
            <a:r>
              <a:rPr lang="ru-RU" sz="1400" dirty="0" err="1" smtClean="0">
                <a:solidFill>
                  <a:schemeClr val="tx1"/>
                </a:solidFill>
                <a:latin typeface="Sitka Banner" panose="02000505000000020004" pitchFamily="2" charset="0"/>
              </a:rPr>
              <a:t>искусствоведче</a:t>
            </a:r>
            <a:r>
              <a:rPr lang="ru-RU" sz="1400" dirty="0" smtClean="0">
                <a:solidFill>
                  <a:schemeClr val="tx1"/>
                </a:solidFill>
                <a:latin typeface="Sitka Banner" panose="02000505000000020004" pitchFamily="2" charset="0"/>
              </a:rPr>
              <a:t>-скую), дневники</a:t>
            </a:r>
            <a:r>
              <a:rPr lang="ru-RU" sz="1400" dirty="0">
                <a:solidFill>
                  <a:schemeClr val="tx1"/>
                </a:solidFill>
                <a:latin typeface="Sitka Banner" panose="02000505000000020004" pitchFamily="2" charset="0"/>
              </a:rPr>
              <a:t>, очерки, литературную критику и другие произведения отечественной и мировой литературы (достаточно опоры на один текст</a:t>
            </a:r>
            <a:r>
              <a:rPr lang="ru-RU" sz="1400" dirty="0" smtClean="0">
                <a:solidFill>
                  <a:schemeClr val="tx1"/>
                </a:solidFill>
                <a:latin typeface="Sitka Banner" panose="02000505000000020004" pitchFamily="2" charset="0"/>
              </a:rPr>
              <a:t>).</a:t>
            </a:r>
            <a:endParaRPr lang="ru-RU" sz="1400" dirty="0">
              <a:solidFill>
                <a:schemeClr val="tx1"/>
              </a:solidFill>
              <a:latin typeface="Sitka Banner" panose="02000505000000020004" pitchFamily="2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34"/>
            <a:ext cx="7056438" cy="37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344" y="89061"/>
            <a:ext cx="838200" cy="465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079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3843" y="402828"/>
            <a:ext cx="5876902" cy="728070"/>
          </a:xfrm>
        </p:spPr>
        <p:txBody>
          <a:bodyPr>
            <a:normAutofit fontScale="90000"/>
          </a:bodyPr>
          <a:lstStyle/>
          <a:p>
            <a:r>
              <a:rPr lang="ru-RU" sz="2400" spc="-20" dirty="0">
                <a:latin typeface="Sitka Heading" panose="02000505000000020004" pitchFamily="2" charset="0"/>
              </a:rPr>
              <a:t>Критерий</a:t>
            </a:r>
            <a:r>
              <a:rPr lang="ru-RU" sz="2400" spc="-80" dirty="0">
                <a:latin typeface="Sitka Heading" panose="02000505000000020004" pitchFamily="2" charset="0"/>
              </a:rPr>
              <a:t> </a:t>
            </a:r>
            <a:r>
              <a:rPr lang="ru-RU" sz="2400" spc="165" dirty="0">
                <a:latin typeface="Sitka Heading" panose="02000505000000020004" pitchFamily="2" charset="0"/>
              </a:rPr>
              <a:t>№</a:t>
            </a:r>
            <a:r>
              <a:rPr lang="ru-RU" sz="2400" spc="-50" dirty="0">
                <a:latin typeface="Sitka Heading" panose="02000505000000020004" pitchFamily="2" charset="0"/>
              </a:rPr>
              <a:t> </a:t>
            </a:r>
            <a:r>
              <a:rPr lang="ru-RU" sz="2400" dirty="0">
                <a:latin typeface="Sitka Heading" panose="02000505000000020004" pitchFamily="2" charset="0"/>
              </a:rPr>
              <a:t>2</a:t>
            </a:r>
            <a:r>
              <a:rPr lang="ru-RU" sz="2400" spc="-50" dirty="0">
                <a:latin typeface="Sitka Heading" panose="02000505000000020004" pitchFamily="2" charset="0"/>
              </a:rPr>
              <a:t> </a:t>
            </a:r>
            <a:r>
              <a:rPr lang="ru-RU" sz="2400" spc="-20" dirty="0">
                <a:latin typeface="Sitka Heading" panose="02000505000000020004" pitchFamily="2" charset="0"/>
              </a:rPr>
              <a:t>«Аргументация.</a:t>
            </a:r>
            <a:r>
              <a:rPr lang="ru-RU" sz="2400" spc="-60" dirty="0">
                <a:latin typeface="Sitka Heading" panose="02000505000000020004" pitchFamily="2" charset="0"/>
              </a:rPr>
              <a:t> </a:t>
            </a:r>
            <a:r>
              <a:rPr lang="ru-RU" sz="2400" spc="-10" dirty="0">
                <a:latin typeface="Sitka Heading" panose="02000505000000020004" pitchFamily="2" charset="0"/>
              </a:rPr>
              <a:t>Привлечение</a:t>
            </a:r>
            <a:r>
              <a:rPr lang="ru-RU" sz="2400" spc="-75" dirty="0">
                <a:latin typeface="Sitka Heading" panose="02000505000000020004" pitchFamily="2" charset="0"/>
              </a:rPr>
              <a:t> </a:t>
            </a:r>
            <a:r>
              <a:rPr lang="ru-RU" sz="2400" spc="-10" dirty="0">
                <a:latin typeface="Sitka Heading" panose="02000505000000020004" pitchFamily="2" charset="0"/>
              </a:rPr>
              <a:t>литературного</a:t>
            </a:r>
            <a:r>
              <a:rPr lang="ru-RU" sz="2400" spc="-55" dirty="0">
                <a:latin typeface="Sitka Heading" panose="02000505000000020004" pitchFamily="2" charset="0"/>
              </a:rPr>
              <a:t> </a:t>
            </a:r>
            <a:r>
              <a:rPr lang="ru-RU" sz="2400" spc="-10" dirty="0">
                <a:latin typeface="Sitka Heading" panose="02000505000000020004" pitchFamily="2" charset="0"/>
              </a:rPr>
              <a:t>материала»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434493" y="1650000"/>
            <a:ext cx="6395797" cy="2944226"/>
          </a:xfrm>
        </p:spPr>
        <p:txBody>
          <a:bodyPr>
            <a:no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  <a:buClr>
                <a:srgbClr val="00C1FB"/>
              </a:buClr>
              <a:tabLst>
                <a:tab pos="241300" algn="l"/>
              </a:tabLst>
            </a:pPr>
            <a:r>
              <a:rPr lang="ru-RU" sz="1800" spc="-10" dirty="0" smtClean="0">
                <a:latin typeface="Sitka Banner" panose="02000505000000020004" pitchFamily="2" charset="0"/>
                <a:cs typeface="Microsoft Sans Serif"/>
              </a:rPr>
              <a:t>- Участник</a:t>
            </a:r>
            <a:r>
              <a:rPr lang="ru-RU" sz="1800" spc="-80" dirty="0" smtClean="0"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800" spc="-20" dirty="0">
                <a:latin typeface="Sitka Banner" panose="02000505000000020004" pitchFamily="2" charset="0"/>
                <a:cs typeface="Microsoft Sans Serif"/>
              </a:rPr>
              <a:t>итогового</a:t>
            </a:r>
            <a:r>
              <a:rPr lang="ru-RU" sz="1800" spc="-110" dirty="0"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800" dirty="0">
                <a:latin typeface="Sitka Banner" panose="02000505000000020004" pitchFamily="2" charset="0"/>
                <a:cs typeface="Microsoft Sans Serif"/>
              </a:rPr>
              <a:t>сочинения</a:t>
            </a:r>
            <a:r>
              <a:rPr lang="ru-RU" sz="1800" spc="-105" dirty="0"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800" b="1" spc="-25" dirty="0">
                <a:latin typeface="Sitka Banner" panose="02000505000000020004" pitchFamily="2" charset="0"/>
                <a:cs typeface="Microsoft Sans Serif"/>
              </a:rPr>
              <a:t>подкрепляет</a:t>
            </a:r>
            <a:r>
              <a:rPr lang="ru-RU" sz="1800" b="1" spc="-110" dirty="0"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Banner" panose="02000505000000020004" pitchFamily="2" charset="0"/>
                <a:cs typeface="Microsoft Sans Serif"/>
              </a:rPr>
              <a:t>аргументы</a:t>
            </a:r>
            <a:r>
              <a:rPr lang="ru-RU" sz="1800" b="1" spc="-95" dirty="0"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800" spc="-10" dirty="0">
                <a:latin typeface="Sitka Banner" panose="02000505000000020004" pitchFamily="2" charset="0"/>
                <a:cs typeface="Microsoft Sans Serif"/>
              </a:rPr>
              <a:t>примерами</a:t>
            </a:r>
            <a:r>
              <a:rPr lang="ru-RU" sz="1800" spc="-80" dirty="0"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800" spc="-25" dirty="0">
                <a:latin typeface="Sitka Banner" panose="02000505000000020004" pitchFamily="2" charset="0"/>
                <a:cs typeface="Microsoft Sans Serif"/>
              </a:rPr>
              <a:t>из </a:t>
            </a:r>
            <a:r>
              <a:rPr lang="ru-RU" sz="1800" b="1" spc="-10" dirty="0">
                <a:solidFill>
                  <a:srgbClr val="6678C2"/>
                </a:solidFill>
                <a:latin typeface="Sitka Banner" panose="02000505000000020004" pitchFamily="2" charset="0"/>
                <a:cs typeface="Arial"/>
              </a:rPr>
              <a:t>опубликованных</a:t>
            </a:r>
            <a:r>
              <a:rPr lang="ru-RU" sz="1800" b="1" spc="-145" dirty="0">
                <a:solidFill>
                  <a:srgbClr val="00AFEF"/>
                </a:solidFill>
                <a:latin typeface="Sitka Banner" panose="02000505000000020004" pitchFamily="2" charset="0"/>
                <a:cs typeface="Arial"/>
              </a:rPr>
              <a:t> </a:t>
            </a:r>
            <a:r>
              <a:rPr lang="ru-RU" sz="1800" dirty="0">
                <a:latin typeface="Sitka Banner" panose="02000505000000020004" pitchFamily="2" charset="0"/>
                <a:cs typeface="Microsoft Sans Serif"/>
              </a:rPr>
              <a:t>(имеющих</a:t>
            </a:r>
            <a:r>
              <a:rPr lang="ru-RU" sz="1800" spc="-85" dirty="0"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800" dirty="0">
                <a:latin typeface="Sitka Banner" panose="02000505000000020004" pitchFamily="2" charset="0"/>
                <a:cs typeface="Microsoft Sans Serif"/>
              </a:rPr>
              <a:t>выходные</a:t>
            </a:r>
            <a:r>
              <a:rPr lang="ru-RU" sz="1800" spc="-40" dirty="0"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800" dirty="0">
                <a:latin typeface="Sitka Banner" panose="02000505000000020004" pitchFamily="2" charset="0"/>
                <a:cs typeface="Microsoft Sans Serif"/>
              </a:rPr>
              <a:t>сведения)</a:t>
            </a:r>
            <a:r>
              <a:rPr lang="ru-RU" sz="1800" spc="-110" dirty="0"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800" dirty="0">
                <a:solidFill>
                  <a:srgbClr val="6678C2"/>
                </a:solidFill>
                <a:latin typeface="Sitka Banner" panose="02000505000000020004" pitchFamily="2" charset="0"/>
                <a:cs typeface="Microsoft Sans Serif"/>
              </a:rPr>
              <a:t>литературных</a:t>
            </a:r>
            <a:r>
              <a:rPr lang="ru-RU" sz="1800" spc="-50" dirty="0">
                <a:solidFill>
                  <a:srgbClr val="6678C2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800" spc="-10" dirty="0">
                <a:solidFill>
                  <a:srgbClr val="6678C2"/>
                </a:solidFill>
                <a:latin typeface="Sitka Banner" panose="02000505000000020004" pitchFamily="2" charset="0"/>
                <a:cs typeface="Microsoft Sans Serif"/>
              </a:rPr>
              <a:t>произведений</a:t>
            </a:r>
            <a:r>
              <a:rPr lang="ru-RU" sz="1800" spc="-10" dirty="0">
                <a:solidFill>
                  <a:srgbClr val="00AFEF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800" dirty="0">
                <a:latin typeface="Sitka Banner" panose="02000505000000020004" pitchFamily="2" charset="0"/>
                <a:cs typeface="Microsoft Sans Serif"/>
              </a:rPr>
              <a:t>(включая</a:t>
            </a:r>
            <a:r>
              <a:rPr lang="ru-RU" sz="1800" spc="-95" dirty="0"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800" spc="-10" dirty="0">
                <a:latin typeface="Sitka Banner" panose="02000505000000020004" pitchFamily="2" charset="0"/>
                <a:cs typeface="Microsoft Sans Serif"/>
              </a:rPr>
              <a:t>печатные</a:t>
            </a:r>
            <a:r>
              <a:rPr lang="ru-RU" sz="1800" spc="-75" dirty="0"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800" dirty="0">
                <a:latin typeface="Sitka Banner" panose="02000505000000020004" pitchFamily="2" charset="0"/>
                <a:cs typeface="Microsoft Sans Serif"/>
              </a:rPr>
              <a:t>и</a:t>
            </a:r>
            <a:r>
              <a:rPr lang="ru-RU" sz="1800" spc="-70" dirty="0"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800" spc="-10" dirty="0">
                <a:latin typeface="Sitka Banner" panose="02000505000000020004" pitchFamily="2" charset="0"/>
                <a:cs typeface="Microsoft Sans Serif"/>
              </a:rPr>
              <a:t>электронные</a:t>
            </a:r>
            <a:r>
              <a:rPr lang="ru-RU" sz="1800" spc="-95" dirty="0"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800" spc="-10" dirty="0">
                <a:latin typeface="Sitka Banner" panose="02000505000000020004" pitchFamily="2" charset="0"/>
                <a:cs typeface="Microsoft Sans Serif"/>
              </a:rPr>
              <a:t>издания).</a:t>
            </a:r>
            <a:endParaRPr lang="ru-RU" sz="1800" dirty="0">
              <a:latin typeface="Sitka Banner" panose="02000505000000020004" pitchFamily="2" charset="0"/>
              <a:cs typeface="Microsoft Sans Serif"/>
            </a:endParaRPr>
          </a:p>
          <a:p>
            <a:pPr marL="12700">
              <a:lnSpc>
                <a:spcPct val="100000"/>
              </a:lnSpc>
              <a:buClr>
                <a:srgbClr val="00C1FB"/>
              </a:buClr>
              <a:tabLst>
                <a:tab pos="240665" algn="l"/>
              </a:tabLst>
            </a:pPr>
            <a:r>
              <a:rPr lang="ru-RU" sz="1800" spc="-10" dirty="0" smtClean="0">
                <a:latin typeface="Sitka Banner" panose="02000505000000020004" pitchFamily="2" charset="0"/>
                <a:cs typeface="Microsoft Sans Serif"/>
              </a:rPr>
              <a:t>Участник</a:t>
            </a:r>
            <a:r>
              <a:rPr lang="ru-RU" sz="1800" spc="-60" dirty="0" smtClean="0"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800" dirty="0">
                <a:latin typeface="Sitka Banner" panose="02000505000000020004" pitchFamily="2" charset="0"/>
                <a:cs typeface="Microsoft Sans Serif"/>
              </a:rPr>
              <a:t>должен</a:t>
            </a:r>
            <a:r>
              <a:rPr lang="ru-RU" sz="1800" spc="-114" dirty="0"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800" dirty="0">
                <a:latin typeface="Sitka Banner" panose="02000505000000020004" pitchFamily="2" charset="0"/>
                <a:cs typeface="Microsoft Sans Serif"/>
              </a:rPr>
              <a:t>строить</a:t>
            </a:r>
            <a:r>
              <a:rPr lang="ru-RU" sz="1800" spc="-55" dirty="0"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800" dirty="0">
                <a:latin typeface="Sitka Banner" panose="02000505000000020004" pitchFamily="2" charset="0"/>
                <a:cs typeface="Microsoft Sans Serif"/>
              </a:rPr>
              <a:t>рассуждение,</a:t>
            </a:r>
            <a:r>
              <a:rPr lang="ru-RU" sz="1800" spc="-65" dirty="0"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800" spc="-10" dirty="0">
                <a:latin typeface="Sitka Banner" panose="02000505000000020004" pitchFamily="2" charset="0"/>
                <a:cs typeface="Microsoft Sans Serif"/>
              </a:rPr>
              <a:t>доказывая</a:t>
            </a:r>
            <a:r>
              <a:rPr lang="ru-RU" sz="1800" spc="-75" dirty="0"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800" dirty="0">
                <a:latin typeface="Sitka Banner" panose="02000505000000020004" pitchFamily="2" charset="0"/>
                <a:cs typeface="Microsoft Sans Serif"/>
              </a:rPr>
              <a:t>свою</a:t>
            </a:r>
            <a:r>
              <a:rPr lang="ru-RU" sz="1800" spc="-75" dirty="0"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800" spc="-10" dirty="0">
                <a:latin typeface="Sitka Banner" panose="02000505000000020004" pitchFamily="2" charset="0"/>
                <a:cs typeface="Microsoft Sans Serif"/>
              </a:rPr>
              <a:t>позицию,</a:t>
            </a:r>
            <a:r>
              <a:rPr lang="ru-RU" sz="1800" spc="-85" dirty="0"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800" spc="-10" dirty="0" smtClean="0">
                <a:latin typeface="Sitka Banner" panose="02000505000000020004" pitchFamily="2" charset="0"/>
                <a:cs typeface="Microsoft Sans Serif"/>
              </a:rPr>
              <a:t>формулируя </a:t>
            </a:r>
            <a:r>
              <a:rPr lang="ru-RU" sz="1800" dirty="0" smtClean="0">
                <a:latin typeface="Sitka Banner" panose="02000505000000020004" pitchFamily="2" charset="0"/>
                <a:cs typeface="Microsoft Sans Serif"/>
              </a:rPr>
              <a:t>аргументы</a:t>
            </a:r>
            <a:r>
              <a:rPr lang="ru-RU" sz="1800" spc="-45" dirty="0" smtClean="0"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800" dirty="0">
                <a:latin typeface="Sitka Banner" panose="02000505000000020004" pitchFamily="2" charset="0"/>
                <a:cs typeface="Microsoft Sans Serif"/>
              </a:rPr>
              <a:t>(они</a:t>
            </a:r>
            <a:r>
              <a:rPr lang="ru-RU" sz="1800" spc="-70" dirty="0"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800" dirty="0">
                <a:latin typeface="Sitka Banner" panose="02000505000000020004" pitchFamily="2" charset="0"/>
                <a:cs typeface="Microsoft Sans Serif"/>
              </a:rPr>
              <a:t>могут</a:t>
            </a:r>
            <a:r>
              <a:rPr lang="ru-RU" sz="1800" spc="-65" dirty="0"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800" spc="-10" dirty="0">
                <a:latin typeface="Sitka Banner" panose="02000505000000020004" pitchFamily="2" charset="0"/>
                <a:cs typeface="Microsoft Sans Serif"/>
              </a:rPr>
              <a:t>включать</a:t>
            </a:r>
            <a:r>
              <a:rPr lang="ru-RU" sz="1800" spc="-65" dirty="0"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800" dirty="0">
                <a:latin typeface="Sitka Banner" panose="02000505000000020004" pitchFamily="2" charset="0"/>
                <a:cs typeface="Microsoft Sans Serif"/>
              </a:rPr>
              <a:t>и</a:t>
            </a:r>
            <a:r>
              <a:rPr lang="ru-RU" sz="1800" spc="-50" dirty="0"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800" dirty="0">
                <a:latin typeface="Sitka Banner" panose="02000505000000020004" pitchFamily="2" charset="0"/>
                <a:cs typeface="Microsoft Sans Serif"/>
              </a:rPr>
              <a:t>примеры</a:t>
            </a:r>
            <a:r>
              <a:rPr lang="ru-RU" sz="1800" spc="-70" dirty="0"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800" dirty="0">
                <a:latin typeface="Sitka Banner" panose="02000505000000020004" pitchFamily="2" charset="0"/>
                <a:cs typeface="Microsoft Sans Serif"/>
              </a:rPr>
              <a:t>из</a:t>
            </a:r>
            <a:r>
              <a:rPr lang="ru-RU" sz="1800" spc="-45" dirty="0"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800" spc="-25" dirty="0">
                <a:latin typeface="Sitka Banner" panose="02000505000000020004" pitchFamily="2" charset="0"/>
                <a:cs typeface="Microsoft Sans Serif"/>
              </a:rPr>
              <a:t>жизненного</a:t>
            </a:r>
            <a:r>
              <a:rPr lang="ru-RU" sz="1800" spc="-110" dirty="0"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800" spc="-10" dirty="0">
                <a:latin typeface="Sitka Banner" panose="02000505000000020004" pitchFamily="2" charset="0"/>
                <a:cs typeface="Microsoft Sans Serif"/>
              </a:rPr>
              <a:t>опыта).</a:t>
            </a:r>
            <a:endParaRPr lang="ru-RU" sz="1800" dirty="0">
              <a:latin typeface="Sitka Banner" panose="02000505000000020004" pitchFamily="2" charset="0"/>
              <a:cs typeface="Microsoft Sans Serif"/>
            </a:endParaRPr>
          </a:p>
          <a:p>
            <a:pPr marL="12700" marR="753110">
              <a:lnSpc>
                <a:spcPct val="100000"/>
              </a:lnSpc>
              <a:spcBef>
                <a:spcPts val="5"/>
              </a:spcBef>
              <a:buClr>
                <a:srgbClr val="00C1FB"/>
              </a:buClr>
              <a:tabLst>
                <a:tab pos="241300" algn="l"/>
              </a:tabLst>
            </a:pPr>
            <a:r>
              <a:rPr lang="ru-RU" sz="1800" spc="-25" dirty="0" smtClean="0">
                <a:latin typeface="Sitka Banner" panose="02000505000000020004" pitchFamily="2" charset="0"/>
                <a:cs typeface="Microsoft Sans Serif"/>
              </a:rPr>
              <a:t>Обязательным</a:t>
            </a:r>
            <a:r>
              <a:rPr lang="ru-RU" sz="1800" spc="-65" dirty="0" smtClean="0"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800" spc="-10" dirty="0">
                <a:latin typeface="Sitka Banner" panose="02000505000000020004" pitchFamily="2" charset="0"/>
                <a:cs typeface="Microsoft Sans Serif"/>
              </a:rPr>
              <a:t>требованием</a:t>
            </a:r>
            <a:r>
              <a:rPr lang="ru-RU" sz="1800" spc="-40" dirty="0"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800" spc="-10" dirty="0">
                <a:latin typeface="Sitka Banner" panose="02000505000000020004" pitchFamily="2" charset="0"/>
                <a:cs typeface="Microsoft Sans Serif"/>
              </a:rPr>
              <a:t>является</a:t>
            </a:r>
            <a:r>
              <a:rPr lang="ru-RU" sz="1800" spc="-70" dirty="0"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800" b="1" spc="-20" dirty="0">
                <a:latin typeface="Sitka Banner" panose="02000505000000020004" pitchFamily="2" charset="0"/>
                <a:cs typeface="Microsoft Sans Serif"/>
              </a:rPr>
              <a:t>подкрепление</a:t>
            </a:r>
            <a:r>
              <a:rPr lang="ru-RU" sz="1800" b="1" spc="-65" dirty="0"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800" b="1" spc="-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Banner" panose="02000505000000020004" pitchFamily="2" charset="0"/>
                <a:cs typeface="Microsoft Sans Serif"/>
              </a:rPr>
              <a:t>аргументов</a:t>
            </a:r>
            <a:r>
              <a:rPr lang="ru-RU" sz="1800" b="1" spc="-114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800" b="1" dirty="0">
                <a:solidFill>
                  <a:srgbClr val="6678C2"/>
                </a:solidFill>
                <a:latin typeface="Sitka Banner" panose="02000505000000020004" pitchFamily="2" charset="0"/>
                <a:cs typeface="Arial"/>
              </a:rPr>
              <a:t>хотя</a:t>
            </a:r>
            <a:r>
              <a:rPr lang="ru-RU" sz="1800" b="1" spc="-60" dirty="0">
                <a:solidFill>
                  <a:srgbClr val="6678C2"/>
                </a:solidFill>
                <a:latin typeface="Sitka Banner" panose="02000505000000020004" pitchFamily="2" charset="0"/>
                <a:cs typeface="Arial"/>
              </a:rPr>
              <a:t> </a:t>
            </a:r>
            <a:r>
              <a:rPr lang="ru-RU" sz="1800" b="1" spc="-25" dirty="0">
                <a:solidFill>
                  <a:srgbClr val="6678C2"/>
                </a:solidFill>
                <a:latin typeface="Sitka Banner" panose="02000505000000020004" pitchFamily="2" charset="0"/>
                <a:cs typeface="Arial"/>
              </a:rPr>
              <a:t>бы </a:t>
            </a:r>
            <a:r>
              <a:rPr lang="ru-RU" sz="1800" b="1" dirty="0">
                <a:solidFill>
                  <a:srgbClr val="6678C2"/>
                </a:solidFill>
                <a:latin typeface="Sitka Banner" panose="02000505000000020004" pitchFamily="2" charset="0"/>
                <a:cs typeface="Arial"/>
              </a:rPr>
              <a:t>одним</a:t>
            </a:r>
            <a:r>
              <a:rPr lang="ru-RU" sz="1800" b="1" spc="-65" dirty="0">
                <a:solidFill>
                  <a:srgbClr val="6678C2"/>
                </a:solidFill>
                <a:latin typeface="Sitka Banner" panose="02000505000000020004" pitchFamily="2" charset="0"/>
                <a:cs typeface="Arial"/>
              </a:rPr>
              <a:t> </a:t>
            </a:r>
            <a:r>
              <a:rPr lang="ru-RU" sz="1800" b="1" dirty="0">
                <a:solidFill>
                  <a:srgbClr val="6678C2"/>
                </a:solidFill>
                <a:latin typeface="Sitka Banner" panose="02000505000000020004" pitchFamily="2" charset="0"/>
                <a:cs typeface="Arial"/>
              </a:rPr>
              <a:t>примером</a:t>
            </a:r>
            <a:r>
              <a:rPr lang="ru-RU" sz="1800" b="1" spc="-60" dirty="0">
                <a:solidFill>
                  <a:srgbClr val="6678C2"/>
                </a:solidFill>
                <a:latin typeface="Sitka Banner" panose="02000505000000020004" pitchFamily="2" charset="0"/>
                <a:cs typeface="Arial"/>
              </a:rPr>
              <a:t> </a:t>
            </a:r>
            <a:r>
              <a:rPr lang="ru-RU" sz="1800" b="1" dirty="0">
                <a:solidFill>
                  <a:srgbClr val="6678C2"/>
                </a:solidFill>
                <a:latin typeface="Sitka Banner" panose="02000505000000020004" pitchFamily="2" charset="0"/>
                <a:cs typeface="Arial"/>
              </a:rPr>
              <a:t>из</a:t>
            </a:r>
            <a:r>
              <a:rPr lang="ru-RU" sz="1800" b="1" spc="-60" dirty="0">
                <a:solidFill>
                  <a:srgbClr val="6678C2"/>
                </a:solidFill>
                <a:latin typeface="Sitka Banner" panose="02000505000000020004" pitchFamily="2" charset="0"/>
                <a:cs typeface="Arial"/>
              </a:rPr>
              <a:t> </a:t>
            </a:r>
            <a:r>
              <a:rPr lang="ru-RU" sz="1800" b="1" spc="-10" dirty="0" smtClean="0">
                <a:solidFill>
                  <a:srgbClr val="6678C2"/>
                </a:solidFill>
                <a:latin typeface="Sitka Banner" panose="02000505000000020004" pitchFamily="2" charset="0"/>
                <a:cs typeface="Arial"/>
              </a:rPr>
              <a:t>опубликованного </a:t>
            </a:r>
            <a:r>
              <a:rPr lang="ru-RU" sz="1800" b="1" dirty="0" smtClean="0">
                <a:solidFill>
                  <a:srgbClr val="6678C2"/>
                </a:solidFill>
                <a:latin typeface="Sitka Banner" panose="02000505000000020004" pitchFamily="2" charset="0"/>
                <a:cs typeface="Arial"/>
              </a:rPr>
              <a:t>литературного</a:t>
            </a:r>
            <a:r>
              <a:rPr lang="ru-RU" sz="1800" b="1" spc="-80" dirty="0" smtClean="0">
                <a:solidFill>
                  <a:srgbClr val="6678C2"/>
                </a:solidFill>
                <a:latin typeface="Sitka Banner" panose="02000505000000020004" pitchFamily="2" charset="0"/>
                <a:cs typeface="Arial"/>
              </a:rPr>
              <a:t> </a:t>
            </a:r>
            <a:r>
              <a:rPr lang="ru-RU" sz="1800" spc="-10" dirty="0">
                <a:latin typeface="Sitka Banner" panose="02000505000000020004" pitchFamily="2" charset="0"/>
                <a:cs typeface="Microsoft Sans Serif"/>
              </a:rPr>
              <a:t>произведения (достаточно</a:t>
            </a:r>
            <a:r>
              <a:rPr lang="ru-RU" sz="1800" spc="-110" dirty="0"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800" dirty="0">
                <a:latin typeface="Sitka Banner" panose="02000505000000020004" pitchFamily="2" charset="0"/>
                <a:cs typeface="Microsoft Sans Serif"/>
              </a:rPr>
              <a:t>одного</a:t>
            </a:r>
            <a:r>
              <a:rPr lang="ru-RU" sz="1800" spc="-125" dirty="0"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800" dirty="0">
                <a:latin typeface="Sitka Banner" panose="02000505000000020004" pitchFamily="2" charset="0"/>
                <a:cs typeface="Microsoft Sans Serif"/>
              </a:rPr>
              <a:t>примера</a:t>
            </a:r>
            <a:r>
              <a:rPr lang="ru-RU" sz="1800" spc="-110" dirty="0"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800" dirty="0">
                <a:latin typeface="Sitka Banner" panose="02000505000000020004" pitchFamily="2" charset="0"/>
                <a:cs typeface="Microsoft Sans Serif"/>
              </a:rPr>
              <a:t>из</a:t>
            </a:r>
            <a:r>
              <a:rPr lang="ru-RU" sz="1800" spc="-135" dirty="0"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800" dirty="0">
                <a:latin typeface="Sitka Banner" panose="02000505000000020004" pitchFamily="2" charset="0"/>
                <a:cs typeface="Microsoft Sans Serif"/>
              </a:rPr>
              <a:t>одного</a:t>
            </a:r>
            <a:r>
              <a:rPr lang="ru-RU" sz="1800" spc="-130" dirty="0"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800" spc="-10" dirty="0">
                <a:latin typeface="Sitka Banner" panose="02000505000000020004" pitchFamily="2" charset="0"/>
                <a:cs typeface="Microsoft Sans Serif"/>
              </a:rPr>
              <a:t>произведения).</a:t>
            </a:r>
            <a:endParaRPr lang="ru-RU" sz="1800" dirty="0">
              <a:latin typeface="Sitka Banner" panose="02000505000000020004" pitchFamily="2" charset="0"/>
              <a:cs typeface="Microsoft Sans Serif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34"/>
            <a:ext cx="7056438" cy="37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3131" y="69273"/>
            <a:ext cx="983625" cy="484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49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3843" y="402828"/>
            <a:ext cx="6070866" cy="728070"/>
          </a:xfrm>
        </p:spPr>
        <p:txBody>
          <a:bodyPr>
            <a:normAutofit fontScale="90000"/>
          </a:bodyPr>
          <a:lstStyle/>
          <a:p>
            <a:r>
              <a:rPr lang="ru-RU" sz="2400" spc="-20" dirty="0">
                <a:latin typeface="Sitka Heading" panose="02000505000000020004" pitchFamily="2" charset="0"/>
              </a:rPr>
              <a:t>Критерий</a:t>
            </a:r>
            <a:r>
              <a:rPr lang="ru-RU" sz="2400" spc="-80" dirty="0">
                <a:latin typeface="Sitka Heading" panose="02000505000000020004" pitchFamily="2" charset="0"/>
              </a:rPr>
              <a:t> </a:t>
            </a:r>
            <a:r>
              <a:rPr lang="ru-RU" sz="2400" spc="165" dirty="0">
                <a:latin typeface="Sitka Heading" panose="02000505000000020004" pitchFamily="2" charset="0"/>
              </a:rPr>
              <a:t>№</a:t>
            </a:r>
            <a:r>
              <a:rPr lang="ru-RU" sz="2400" spc="-50" dirty="0">
                <a:latin typeface="Sitka Heading" panose="02000505000000020004" pitchFamily="2" charset="0"/>
              </a:rPr>
              <a:t> </a:t>
            </a:r>
            <a:r>
              <a:rPr lang="ru-RU" sz="2400" dirty="0">
                <a:latin typeface="Sitka Heading" panose="02000505000000020004" pitchFamily="2" charset="0"/>
              </a:rPr>
              <a:t>2</a:t>
            </a:r>
            <a:r>
              <a:rPr lang="ru-RU" sz="2400" spc="-50" dirty="0">
                <a:latin typeface="Sitka Heading" panose="02000505000000020004" pitchFamily="2" charset="0"/>
              </a:rPr>
              <a:t> </a:t>
            </a:r>
            <a:r>
              <a:rPr lang="ru-RU" sz="2400" spc="-20" dirty="0">
                <a:latin typeface="Sitka Heading" panose="02000505000000020004" pitchFamily="2" charset="0"/>
              </a:rPr>
              <a:t>«Аргументация.</a:t>
            </a:r>
            <a:r>
              <a:rPr lang="ru-RU" sz="2400" spc="-60" dirty="0">
                <a:latin typeface="Sitka Heading" panose="02000505000000020004" pitchFamily="2" charset="0"/>
              </a:rPr>
              <a:t> </a:t>
            </a:r>
            <a:r>
              <a:rPr lang="ru-RU" sz="2400" spc="-10" dirty="0">
                <a:latin typeface="Sitka Heading" panose="02000505000000020004" pitchFamily="2" charset="0"/>
              </a:rPr>
              <a:t>Привлечение</a:t>
            </a:r>
            <a:r>
              <a:rPr lang="ru-RU" sz="2400" spc="-75" dirty="0">
                <a:latin typeface="Sitka Heading" panose="02000505000000020004" pitchFamily="2" charset="0"/>
              </a:rPr>
              <a:t> </a:t>
            </a:r>
            <a:r>
              <a:rPr lang="ru-RU" sz="2400" spc="-10" dirty="0">
                <a:latin typeface="Sitka Heading" panose="02000505000000020004" pitchFamily="2" charset="0"/>
              </a:rPr>
              <a:t>литературного</a:t>
            </a:r>
            <a:r>
              <a:rPr lang="ru-RU" sz="2400" spc="-55" dirty="0">
                <a:latin typeface="Sitka Heading" panose="02000505000000020004" pitchFamily="2" charset="0"/>
              </a:rPr>
              <a:t> </a:t>
            </a:r>
            <a:r>
              <a:rPr lang="ru-RU" sz="2400" spc="-10" dirty="0">
                <a:latin typeface="Sitka Heading" panose="02000505000000020004" pitchFamily="2" charset="0"/>
              </a:rPr>
              <a:t>материала»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434494" y="1246909"/>
            <a:ext cx="6269122" cy="3347317"/>
          </a:xfrm>
        </p:spPr>
        <p:txBody>
          <a:bodyPr>
            <a:noAutofit/>
          </a:bodyPr>
          <a:lstStyle/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Banner" panose="02000505000000020004" pitchFamily="2" charset="0"/>
              </a:rPr>
              <a:t>Количество</a:t>
            </a:r>
            <a:r>
              <a:rPr lang="ru-RU" sz="1600" dirty="0">
                <a:latin typeface="Sitka Banner" panose="02000505000000020004" pitchFamily="2" charset="0"/>
              </a:rPr>
              <a:t> аргументов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Banner" panose="02000505000000020004" pitchFamily="2" charset="0"/>
              </a:rPr>
              <a:t>не регламентируется</a:t>
            </a:r>
            <a:r>
              <a:rPr lang="ru-RU" sz="1600" dirty="0">
                <a:latin typeface="Sitka Banner" panose="02000505000000020004" pitchFamily="2" charset="0"/>
              </a:rPr>
              <a:t>; главное не число</a:t>
            </a:r>
          </a:p>
          <a:p>
            <a:r>
              <a:rPr lang="ru-RU" sz="1600" dirty="0">
                <a:latin typeface="Sitka Banner" panose="02000505000000020004" pitchFamily="2" charset="0"/>
              </a:rPr>
              <a:t>аргументов, а доказательность рассуждения.</a:t>
            </a:r>
          </a:p>
          <a:p>
            <a:endParaRPr lang="ru-RU" sz="1600" dirty="0">
              <a:latin typeface="Sitka Banner" panose="02000505000000020004" pitchFamily="2" charset="0"/>
            </a:endParaRPr>
          </a:p>
          <a:p>
            <a:r>
              <a:rPr lang="ru-RU" sz="1600" dirty="0">
                <a:latin typeface="Sitka Banner" panose="02000505000000020004" pitchFamily="2" charset="0"/>
              </a:rPr>
              <a:t>Если осуществлена опора на фрагмент текста из пособий для подготовки к ЕГЭ по русскому языку (произведение не называется, а лишь передаётся содержание фрагмента), то такой литературный пример не засчитывается.</a:t>
            </a:r>
          </a:p>
          <a:p>
            <a:endParaRPr lang="ru-RU" sz="1600" dirty="0">
              <a:latin typeface="Sitka Banner" panose="02000505000000020004" pitchFamily="2" charset="0"/>
            </a:endParaRPr>
          </a:p>
          <a:p>
            <a:r>
              <a:rPr lang="ru-RU" sz="1600" dirty="0">
                <a:latin typeface="Sitka Banner" panose="02000505000000020004" pitchFamily="2" charset="0"/>
              </a:rPr>
              <a:t>В итоговом сочинении, кроме опоры на литературный материал, могут быть примеры, связанные с театром, кино, живописью, историческими документами (их нужно рассматривать как органичную часть сочинения</a:t>
            </a:r>
            <a:r>
              <a:rPr lang="ru-RU" sz="1600" dirty="0" smtClean="0">
                <a:latin typeface="Sitka Banner" panose="02000505000000020004" pitchFamily="2" charset="0"/>
              </a:rPr>
              <a:t>).</a:t>
            </a:r>
            <a:r>
              <a:rPr lang="ru-RU" sz="1600" spc="-10" dirty="0" smtClean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lang="ru-RU" sz="1600" spc="-10" dirty="0">
                <a:solidFill>
                  <a:srgbClr val="6678C2"/>
                </a:solidFill>
                <a:latin typeface="Georgia"/>
                <a:cs typeface="Georgia"/>
              </a:rPr>
              <a:t>Главное, </a:t>
            </a:r>
            <a:r>
              <a:rPr lang="ru-RU" sz="1600" dirty="0">
                <a:solidFill>
                  <a:srgbClr val="6678C2"/>
                </a:solidFill>
                <a:latin typeface="Georgia"/>
                <a:cs typeface="Georgia"/>
              </a:rPr>
              <a:t>чтобы</a:t>
            </a:r>
            <a:r>
              <a:rPr lang="ru-RU" sz="1600" spc="-20" dirty="0">
                <a:solidFill>
                  <a:srgbClr val="6678C2"/>
                </a:solidFill>
                <a:latin typeface="Georgia"/>
                <a:cs typeface="Georgia"/>
              </a:rPr>
              <a:t> </a:t>
            </a:r>
            <a:r>
              <a:rPr lang="ru-RU" sz="1600" dirty="0">
                <a:solidFill>
                  <a:srgbClr val="6678C2"/>
                </a:solidFill>
                <a:latin typeface="Georgia"/>
                <a:cs typeface="Georgia"/>
              </a:rPr>
              <a:t>примеры</a:t>
            </a:r>
            <a:r>
              <a:rPr lang="ru-RU" sz="1600" spc="-20" dirty="0">
                <a:solidFill>
                  <a:srgbClr val="6678C2"/>
                </a:solidFill>
                <a:latin typeface="Georgia"/>
                <a:cs typeface="Georgia"/>
              </a:rPr>
              <a:t> </a:t>
            </a:r>
            <a:r>
              <a:rPr lang="ru-RU" sz="1600" dirty="0">
                <a:solidFill>
                  <a:srgbClr val="6678C2"/>
                </a:solidFill>
                <a:latin typeface="Georgia"/>
                <a:cs typeface="Georgia"/>
              </a:rPr>
              <a:t>были</a:t>
            </a:r>
            <a:r>
              <a:rPr lang="ru-RU" sz="1600" spc="-15" dirty="0">
                <a:solidFill>
                  <a:srgbClr val="6678C2"/>
                </a:solidFill>
                <a:latin typeface="Georgia"/>
                <a:cs typeface="Georgia"/>
              </a:rPr>
              <a:t> </a:t>
            </a:r>
            <a:r>
              <a:rPr lang="ru-RU" sz="1600" dirty="0">
                <a:solidFill>
                  <a:srgbClr val="6678C2"/>
                </a:solidFill>
                <a:latin typeface="Georgia"/>
                <a:cs typeface="Georgia"/>
              </a:rPr>
              <a:t>связаны</a:t>
            </a:r>
            <a:r>
              <a:rPr lang="ru-RU" sz="1600" spc="-25" dirty="0">
                <a:solidFill>
                  <a:srgbClr val="6678C2"/>
                </a:solidFill>
                <a:latin typeface="Georgia"/>
                <a:cs typeface="Georgia"/>
              </a:rPr>
              <a:t> </a:t>
            </a:r>
            <a:r>
              <a:rPr lang="ru-RU" sz="1600" dirty="0">
                <a:solidFill>
                  <a:srgbClr val="6678C2"/>
                </a:solidFill>
                <a:latin typeface="Georgia"/>
                <a:cs typeface="Georgia"/>
              </a:rPr>
              <a:t>с</a:t>
            </a:r>
            <a:r>
              <a:rPr lang="ru-RU" sz="1600" spc="-25" dirty="0">
                <a:solidFill>
                  <a:srgbClr val="6678C2"/>
                </a:solidFill>
                <a:latin typeface="Georgia"/>
                <a:cs typeface="Georgia"/>
              </a:rPr>
              <a:t> </a:t>
            </a:r>
            <a:r>
              <a:rPr lang="ru-RU" sz="1600" dirty="0">
                <a:solidFill>
                  <a:srgbClr val="6678C2"/>
                </a:solidFill>
                <a:latin typeface="Georgia"/>
                <a:cs typeface="Georgia"/>
              </a:rPr>
              <a:t>аргументами,</a:t>
            </a:r>
            <a:r>
              <a:rPr lang="ru-RU" sz="1600" spc="-10" dirty="0">
                <a:solidFill>
                  <a:srgbClr val="6678C2"/>
                </a:solidFill>
                <a:latin typeface="Georgia"/>
                <a:cs typeface="Georgia"/>
              </a:rPr>
              <a:t> </a:t>
            </a:r>
            <a:r>
              <a:rPr lang="ru-RU" sz="1600" dirty="0">
                <a:solidFill>
                  <a:srgbClr val="6678C2"/>
                </a:solidFill>
                <a:latin typeface="Georgia"/>
                <a:cs typeface="Georgia"/>
              </a:rPr>
              <a:t>направленными</a:t>
            </a:r>
            <a:r>
              <a:rPr lang="ru-RU" sz="1600" spc="-10" dirty="0">
                <a:solidFill>
                  <a:srgbClr val="6678C2"/>
                </a:solidFill>
                <a:latin typeface="Georgia"/>
                <a:cs typeface="Georgia"/>
              </a:rPr>
              <a:t> </a:t>
            </a:r>
            <a:r>
              <a:rPr lang="ru-RU" sz="1600" dirty="0">
                <a:solidFill>
                  <a:srgbClr val="6678C2"/>
                </a:solidFill>
                <a:latin typeface="Georgia"/>
                <a:cs typeface="Georgia"/>
              </a:rPr>
              <a:t>на</a:t>
            </a:r>
            <a:r>
              <a:rPr lang="ru-RU" sz="1600" spc="-10" dirty="0">
                <a:solidFill>
                  <a:srgbClr val="6678C2"/>
                </a:solidFill>
                <a:latin typeface="Georgia"/>
                <a:cs typeface="Georgia"/>
              </a:rPr>
              <a:t> раскрытие </a:t>
            </a:r>
            <a:r>
              <a:rPr lang="ru-RU" sz="1600" dirty="0">
                <a:solidFill>
                  <a:srgbClr val="6678C2"/>
                </a:solidFill>
                <a:latin typeface="Georgia"/>
                <a:cs typeface="Georgia"/>
              </a:rPr>
              <a:t>темы</a:t>
            </a:r>
            <a:r>
              <a:rPr lang="ru-RU" sz="1600" spc="-20" dirty="0">
                <a:solidFill>
                  <a:srgbClr val="6678C2"/>
                </a:solidFill>
                <a:latin typeface="Georgia"/>
                <a:cs typeface="Georgia"/>
              </a:rPr>
              <a:t> </a:t>
            </a:r>
            <a:r>
              <a:rPr lang="ru-RU" sz="1600" spc="-10" dirty="0">
                <a:solidFill>
                  <a:srgbClr val="6678C2"/>
                </a:solidFill>
                <a:latin typeface="Georgia"/>
                <a:cs typeface="Georgia"/>
              </a:rPr>
              <a:t>сочинения.</a:t>
            </a:r>
            <a:endParaRPr lang="ru-RU" sz="1600" dirty="0">
              <a:solidFill>
                <a:srgbClr val="6678C2"/>
              </a:solidFill>
              <a:latin typeface="Georgia"/>
              <a:cs typeface="Georgia"/>
            </a:endParaRPr>
          </a:p>
          <a:p>
            <a:r>
              <a:rPr lang="ru-RU" sz="1600" dirty="0" smtClean="0">
                <a:latin typeface="Sitka Banner" panose="02000505000000020004" pitchFamily="2" charset="0"/>
              </a:rPr>
              <a:t>.</a:t>
            </a:r>
            <a:endParaRPr lang="ru-RU" sz="1600" dirty="0">
              <a:latin typeface="Sitka Banner" panose="02000505000000020004" pitchFamily="2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34"/>
            <a:ext cx="7056438" cy="37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3131" y="69273"/>
            <a:ext cx="983625" cy="484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983" y="1130898"/>
            <a:ext cx="588817" cy="57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142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3842" y="402828"/>
            <a:ext cx="6382593" cy="728070"/>
          </a:xfrm>
        </p:spPr>
        <p:txBody>
          <a:bodyPr>
            <a:noAutofit/>
          </a:bodyPr>
          <a:lstStyle/>
          <a:p>
            <a:r>
              <a:rPr lang="ru-RU" sz="2400" dirty="0">
                <a:latin typeface="Sitka Heading" panose="02000505000000020004" pitchFamily="2" charset="0"/>
              </a:rPr>
              <a:t>Критерий 2. Аргументация. Привлечение литературного материала.</a:t>
            </a:r>
            <a:br>
              <a:rPr lang="ru-RU" sz="2400" dirty="0">
                <a:latin typeface="Sitka Heading" panose="02000505000000020004" pitchFamily="2" charset="0"/>
              </a:rPr>
            </a:br>
            <a:endParaRPr lang="ru-RU" sz="2400" dirty="0">
              <a:latin typeface="Sitka Heading" panose="02000505000000020004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marL="167640" lvl="0" defTabSz="914400">
              <a:spcBef>
                <a:spcPts val="110"/>
              </a:spcBef>
            </a:pPr>
            <a:r>
              <a:rPr lang="ru-RU" sz="2200" b="1" kern="0" spc="-20" dirty="0">
                <a:solidFill>
                  <a:srgbClr val="6678C2"/>
                </a:solidFill>
                <a:latin typeface="Sitka Banner" panose="02000505000000020004" pitchFamily="2" charset="0"/>
                <a:cs typeface="Arial"/>
              </a:rPr>
              <a:t>«НЕЗАЧЁТ»</a:t>
            </a:r>
            <a:r>
              <a:rPr lang="ru-RU" sz="2200" b="1" kern="0" spc="-75" dirty="0">
                <a:solidFill>
                  <a:srgbClr val="6678C2"/>
                </a:solidFill>
                <a:latin typeface="Sitka Banner" panose="02000505000000020004" pitchFamily="2" charset="0"/>
                <a:cs typeface="Arial"/>
              </a:rPr>
              <a:t> </a:t>
            </a:r>
            <a:r>
              <a:rPr lang="ru-RU" sz="2000" kern="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ставится,</a:t>
            </a:r>
            <a:r>
              <a:rPr lang="ru-RU" sz="2000" kern="0" spc="-9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2000" kern="0" spc="-2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если</a:t>
            </a:r>
            <a:endParaRPr lang="ru-RU" sz="2000" kern="0" dirty="0">
              <a:solidFill>
                <a:sysClr val="windowText" lastClr="000000"/>
              </a:solidFill>
              <a:latin typeface="Sitka Banner" panose="02000505000000020004" pitchFamily="2" charset="0"/>
              <a:cs typeface="Microsoft Sans Serif"/>
            </a:endParaRPr>
          </a:p>
          <a:p>
            <a:pPr marL="12700" lvl="0" defTabSz="914400">
              <a:spcBef>
                <a:spcPts val="1810"/>
              </a:spcBef>
              <a:buClr>
                <a:srgbClr val="00C1FB"/>
              </a:buClr>
              <a:tabLst>
                <a:tab pos="311150" algn="l"/>
              </a:tabLst>
            </a:pPr>
            <a:r>
              <a:rPr lang="ru-RU" sz="2000" kern="0" spc="-10" dirty="0" smtClean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  -  сочинение</a:t>
            </a:r>
            <a:r>
              <a:rPr lang="ru-RU" sz="2000" kern="0" spc="-55" dirty="0" smtClean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2000" kern="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не</a:t>
            </a:r>
            <a:r>
              <a:rPr lang="ru-RU" sz="2000" kern="0" spc="-6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2000" kern="0" spc="-1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содержит</a:t>
            </a:r>
            <a:r>
              <a:rPr lang="ru-RU" sz="2000" kern="0" spc="-2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2000" kern="0" spc="-1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аргументации;</a:t>
            </a:r>
            <a:endParaRPr lang="ru-RU" sz="2000" kern="0" dirty="0">
              <a:solidFill>
                <a:sysClr val="windowText" lastClr="000000"/>
              </a:solidFill>
              <a:latin typeface="Sitka Banner" panose="02000505000000020004" pitchFamily="2" charset="0"/>
              <a:cs typeface="Microsoft Sans Serif"/>
            </a:endParaRPr>
          </a:p>
          <a:p>
            <a:pPr marL="12700" lvl="0" defTabSz="914400">
              <a:spcBef>
                <a:spcPts val="1200"/>
              </a:spcBef>
              <a:buClr>
                <a:srgbClr val="00C1FB"/>
              </a:buClr>
              <a:tabLst>
                <a:tab pos="240665" algn="l"/>
              </a:tabLst>
            </a:pPr>
            <a:r>
              <a:rPr lang="ru-RU" sz="2000" kern="0" dirty="0" smtClean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  -  написано</a:t>
            </a:r>
            <a:r>
              <a:rPr lang="ru-RU" sz="2000" kern="0" spc="-80" dirty="0" smtClean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2000" kern="0" spc="-2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без</a:t>
            </a:r>
            <a:r>
              <a:rPr lang="ru-RU" sz="2000" kern="0" spc="-8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2000" kern="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опоры</a:t>
            </a:r>
            <a:r>
              <a:rPr lang="ru-RU" sz="2000" kern="0" spc="-4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2000" kern="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на</a:t>
            </a:r>
            <a:r>
              <a:rPr lang="ru-RU" sz="2000" kern="0" spc="-8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2000" kern="0" spc="-1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литературный</a:t>
            </a:r>
            <a:r>
              <a:rPr lang="ru-RU" sz="2000" kern="0" spc="5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2000" kern="0" spc="-1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материал;</a:t>
            </a:r>
            <a:endParaRPr lang="ru-RU" sz="2000" kern="0" dirty="0">
              <a:solidFill>
                <a:sysClr val="windowText" lastClr="000000"/>
              </a:solidFill>
              <a:latin typeface="Sitka Banner" panose="02000505000000020004" pitchFamily="2" charset="0"/>
              <a:cs typeface="Microsoft Sans Serif"/>
            </a:endParaRPr>
          </a:p>
          <a:p>
            <a:pPr marL="12700" lvl="0" defTabSz="914400">
              <a:spcBef>
                <a:spcPts val="1200"/>
              </a:spcBef>
              <a:buClr>
                <a:srgbClr val="00C1FB"/>
              </a:buClr>
              <a:tabLst>
                <a:tab pos="240665" algn="l"/>
              </a:tabLst>
            </a:pPr>
            <a:r>
              <a:rPr lang="ru-RU" sz="2000" kern="0" dirty="0" smtClean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  -  в</a:t>
            </a:r>
            <a:r>
              <a:rPr lang="ru-RU" sz="2000" kern="0" spc="-90" dirty="0" smtClean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2000" kern="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сочинении</a:t>
            </a:r>
            <a:r>
              <a:rPr lang="ru-RU" sz="2000" kern="0" spc="-55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2000" kern="0" spc="-1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существенно</a:t>
            </a:r>
            <a:r>
              <a:rPr lang="ru-RU" sz="2000" kern="0" spc="-35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2000" kern="0" spc="-2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искажено</a:t>
            </a:r>
            <a:r>
              <a:rPr lang="ru-RU" sz="2000" kern="0" spc="-7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2000" kern="0" spc="-1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содержание</a:t>
            </a:r>
            <a:r>
              <a:rPr lang="ru-RU" sz="2000" kern="0" spc="-55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2000" kern="0" spc="-1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выбранного</a:t>
            </a:r>
            <a:r>
              <a:rPr lang="ru-RU" sz="2000" kern="0" spc="-75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2000" kern="0" spc="-1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текста;</a:t>
            </a:r>
            <a:endParaRPr lang="ru-RU" sz="2000" kern="0" dirty="0">
              <a:solidFill>
                <a:sysClr val="windowText" lastClr="000000"/>
              </a:solidFill>
              <a:latin typeface="Sitka Banner" panose="02000505000000020004" pitchFamily="2" charset="0"/>
              <a:cs typeface="Microsoft Sans Serif"/>
            </a:endParaRPr>
          </a:p>
          <a:p>
            <a:pPr marL="12700" lvl="0" defTabSz="914400">
              <a:spcBef>
                <a:spcPts val="1205"/>
              </a:spcBef>
              <a:buClr>
                <a:srgbClr val="00C1FB"/>
              </a:buClr>
              <a:tabLst>
                <a:tab pos="240665" algn="l"/>
              </a:tabLst>
            </a:pPr>
            <a:r>
              <a:rPr lang="ru-RU" sz="2000" kern="0" spc="-10" dirty="0" smtClean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  -  литературный</a:t>
            </a:r>
            <a:r>
              <a:rPr lang="ru-RU" sz="2000" kern="0" dirty="0" smtClean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2000" kern="0" spc="-1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материал</a:t>
            </a:r>
            <a:r>
              <a:rPr lang="ru-RU" sz="2000" kern="0" spc="-4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2000" kern="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лишь</a:t>
            </a:r>
            <a:r>
              <a:rPr lang="ru-RU" sz="2000" kern="0" spc="-95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2000" kern="0" spc="-2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упоминается</a:t>
            </a:r>
            <a:r>
              <a:rPr lang="ru-RU" sz="2000" kern="0" spc="15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2000" kern="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в</a:t>
            </a:r>
            <a:r>
              <a:rPr lang="ru-RU" sz="2000" kern="0" spc="-85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2000" kern="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работе</a:t>
            </a:r>
            <a:r>
              <a:rPr lang="ru-RU" sz="2000" kern="0" spc="-5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2000" kern="0" spc="-1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(аргументы</a:t>
            </a:r>
            <a:r>
              <a:rPr lang="ru-RU" sz="2000" kern="0" spc="-2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2000" kern="0" spc="-10" dirty="0" smtClean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примерами </a:t>
            </a:r>
            <a:r>
              <a:rPr lang="ru-RU" sz="2000" kern="0" dirty="0" smtClean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не</a:t>
            </a:r>
            <a:r>
              <a:rPr lang="ru-RU" sz="2000" kern="0" spc="-10" dirty="0" smtClean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2000" kern="0" spc="-1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Microsoft Sans Serif"/>
              </a:rPr>
              <a:t>подкрепляются).</a:t>
            </a:r>
            <a:endParaRPr lang="ru-RU" sz="2000" kern="0" dirty="0">
              <a:solidFill>
                <a:sysClr val="windowText" lastClr="000000"/>
              </a:solidFill>
              <a:latin typeface="Sitka Banner" panose="02000505000000020004" pitchFamily="2" charset="0"/>
              <a:cs typeface="Microsoft Sans Serif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34"/>
            <a:ext cx="7056438" cy="37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3131" y="69273"/>
            <a:ext cx="983625" cy="484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674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3843" y="1079256"/>
            <a:ext cx="4507332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434494" y="1454727"/>
            <a:ext cx="6269122" cy="3139499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Sitka Banner" panose="02000505000000020004" pitchFamily="2" charset="0"/>
              </a:rPr>
              <a:t>     В </a:t>
            </a:r>
            <a:r>
              <a:rPr lang="ru-RU" sz="2000" dirty="0">
                <a:latin typeface="Sitka Banner" panose="02000505000000020004" pitchFamily="2" charset="0"/>
              </a:rPr>
              <a:t>Критерии № 2 не названы в качестве источника примеров при </a:t>
            </a:r>
            <a:r>
              <a:rPr lang="ru-RU" sz="2000" dirty="0" smtClean="0">
                <a:latin typeface="Sitka Banner" panose="02000505000000020004" pitchFamily="2" charset="0"/>
              </a:rPr>
              <a:t>аргументации произведения </a:t>
            </a:r>
            <a:r>
              <a:rPr lang="ru-RU" sz="2000" dirty="0">
                <a:latin typeface="Sitka Banner" panose="02000505000000020004" pitchFamily="2" charset="0"/>
              </a:rPr>
              <a:t>архитектуры, скульптуры, музыки, киноискусства, </a:t>
            </a:r>
            <a:r>
              <a:rPr lang="ru-RU" sz="2000" dirty="0" smtClean="0">
                <a:latin typeface="Sitka Banner" panose="02000505000000020004" pitchFamily="2" charset="0"/>
              </a:rPr>
              <a:t>изобразительного искусства </a:t>
            </a:r>
            <a:r>
              <a:rPr lang="ru-RU" sz="2000" dirty="0">
                <a:latin typeface="Sitka Banner" panose="02000505000000020004" pitchFamily="2" charset="0"/>
              </a:rPr>
              <a:t>(например, картины, карикатуры, графика,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Banner" panose="02000505000000020004" pitchFamily="2" charset="0"/>
              </a:rPr>
              <a:t>комиксы, графический роман,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Banner" panose="02000505000000020004" pitchFamily="2" charset="0"/>
              </a:rPr>
              <a:t>манга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Banner" panose="02000505000000020004" pitchFamily="2" charset="0"/>
              </a:rPr>
              <a:t> </a:t>
            </a:r>
            <a:r>
              <a:rPr lang="ru-RU" sz="2000" dirty="0" smtClean="0">
                <a:latin typeface="Sitka Banner" panose="02000505000000020004" pitchFamily="2" charset="0"/>
              </a:rPr>
              <a:t>и </a:t>
            </a:r>
            <a:r>
              <a:rPr lang="ru-RU" sz="2000" dirty="0">
                <a:latin typeface="Sitka Banner" panose="02000505000000020004" pitchFamily="2" charset="0"/>
              </a:rPr>
              <a:t>др.). Если все приведенные примеры в сочинении связаны, например, с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Banner" panose="02000505000000020004" pitchFamily="2" charset="0"/>
              </a:rPr>
              <a:t>изобразительным искусством</a:t>
            </a:r>
            <a:r>
              <a:rPr lang="ru-RU" sz="2000" dirty="0">
                <a:latin typeface="Sitka Banner" panose="02000505000000020004" pitchFamily="2" charset="0"/>
              </a:rPr>
              <a:t>, то по Критерию № 2 за сочинение ставится </a:t>
            </a:r>
            <a:r>
              <a:rPr lang="ru-RU" sz="2000" b="1" dirty="0">
                <a:solidFill>
                  <a:srgbClr val="6678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Banner" panose="02000505000000020004" pitchFamily="2" charset="0"/>
              </a:rPr>
              <a:t>незачет. 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3131" y="69273"/>
            <a:ext cx="983625" cy="484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34"/>
            <a:ext cx="7056438" cy="37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5622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3843" y="1079256"/>
            <a:ext cx="4507332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289560" y="830580"/>
            <a:ext cx="6414056" cy="3763646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Sitka Banner" panose="02000505000000020004" pitchFamily="2" charset="0"/>
              </a:rPr>
              <a:t>Участники </a:t>
            </a:r>
            <a:r>
              <a:rPr lang="ru-RU" sz="1800" dirty="0">
                <a:latin typeface="Sitka Banner" panose="02000505000000020004" pitchFamily="2" charset="0"/>
              </a:rPr>
              <a:t>итогового сочинения могут ориентироваться на </a:t>
            </a:r>
            <a:r>
              <a:rPr lang="ru-RU" sz="1800" b="1" dirty="0">
                <a:latin typeface="Sitka Banner" panose="02000505000000020004" pitchFamily="2" charset="0"/>
              </a:rPr>
              <a:t>требования вузовских критериев </a:t>
            </a:r>
            <a:r>
              <a:rPr lang="ru-RU" sz="1800" dirty="0">
                <a:latin typeface="Sitka Banner" panose="02000505000000020004" pitchFamily="2" charset="0"/>
              </a:rPr>
              <a:t>(они часто существенно отличаются от Критериев оценивания итогового сочинения организациями, реализующими образовательные программы среднего общего образования). Например, вуз может требовать привлечения </a:t>
            </a:r>
            <a:r>
              <a:rPr lang="ru-RU" sz="1800" b="1" dirty="0">
                <a:latin typeface="Sitka Banner" panose="02000505000000020004" pitchFamily="2" charset="0"/>
              </a:rPr>
              <a:t>нескольких литературных аргументов </a:t>
            </a:r>
            <a:r>
              <a:rPr lang="ru-RU" sz="1800" dirty="0">
                <a:latin typeface="Sitka Banner" panose="02000505000000020004" pitchFamily="2" charset="0"/>
              </a:rPr>
              <a:t>или опоры не только на литературный аргумент, но и на произведения </a:t>
            </a:r>
            <a:r>
              <a:rPr lang="ru-RU" sz="1800" b="1" dirty="0">
                <a:latin typeface="Sitka Banner" panose="02000505000000020004" pitchFamily="2" charset="0"/>
              </a:rPr>
              <a:t>других видов искусства или на исторические факты</a:t>
            </a:r>
            <a:r>
              <a:rPr lang="ru-RU" sz="1800" dirty="0">
                <a:latin typeface="Sitka Banner" panose="02000505000000020004" pitchFamily="2" charset="0"/>
              </a:rPr>
              <a:t>.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34"/>
            <a:ext cx="7056438" cy="37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3131" y="69273"/>
            <a:ext cx="983625" cy="484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784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6364" y="145473"/>
            <a:ext cx="5832763" cy="985425"/>
          </a:xfrm>
        </p:spPr>
        <p:txBody>
          <a:bodyPr>
            <a:normAutofit/>
          </a:bodyPr>
          <a:lstStyle/>
          <a:p>
            <a:r>
              <a:rPr lang="ru-RU" dirty="0">
                <a:latin typeface="Sitka Heading" panose="02000505000000020004" pitchFamily="2" charset="0"/>
              </a:rPr>
              <a:t>Типичные ошибки в итоговом сочинении</a:t>
            </a:r>
            <a:br>
              <a:rPr lang="ru-RU" dirty="0">
                <a:latin typeface="Sitka Heading" panose="02000505000000020004" pitchFamily="2" charset="0"/>
              </a:rPr>
            </a:br>
            <a:r>
              <a:rPr lang="ru-RU" dirty="0">
                <a:latin typeface="Sitka Heading" panose="02000505000000020004" pitchFamily="2" charset="0"/>
              </a:rPr>
              <a:t>2023-2024 учебного года. </a:t>
            </a:r>
            <a:r>
              <a:rPr lang="ru-RU" dirty="0">
                <a:solidFill>
                  <a:srgbClr val="6678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Heading" panose="02000505000000020004" pitchFamily="2" charset="0"/>
              </a:rPr>
              <a:t>Критерий 2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3843" y="1079256"/>
            <a:ext cx="4507332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249382" y="1226127"/>
            <a:ext cx="6454234" cy="3540607"/>
          </a:xfrm>
        </p:spPr>
        <p:txBody>
          <a:bodyPr>
            <a:noAutofit/>
          </a:bodyPr>
          <a:lstStyle/>
          <a:p>
            <a:pPr marL="12700" marR="8890" lvl="0" algn="just" defTabSz="914400">
              <a:lnSpc>
                <a:spcPts val="1800"/>
              </a:lnSpc>
              <a:spcBef>
                <a:spcPts val="0"/>
              </a:spcBef>
            </a:pPr>
            <a:r>
              <a:rPr lang="ru-RU" sz="1800" kern="0" dirty="0">
                <a:solidFill>
                  <a:srgbClr val="C00000"/>
                </a:solidFill>
                <a:latin typeface="Sitka Banner" panose="02000505000000020004" pitchFamily="2" charset="0"/>
                <a:cs typeface="Times New Roman"/>
              </a:rPr>
              <a:t>Литературное</a:t>
            </a:r>
            <a:r>
              <a:rPr lang="ru-RU" sz="1800" kern="0" spc="290" dirty="0">
                <a:solidFill>
                  <a:srgbClr val="C00000"/>
                </a:solidFill>
                <a:latin typeface="Sitka Banner" panose="02000505000000020004" pitchFamily="2" charset="0"/>
                <a:cs typeface="Times New Roman"/>
              </a:rPr>
              <a:t> </a:t>
            </a:r>
            <a:r>
              <a:rPr lang="ru-RU" sz="1800" kern="0" dirty="0">
                <a:solidFill>
                  <a:srgbClr val="C00000"/>
                </a:solidFill>
                <a:latin typeface="Sitka Banner" panose="02000505000000020004" pitchFamily="2" charset="0"/>
                <a:cs typeface="Times New Roman"/>
              </a:rPr>
              <a:t>произведение</a:t>
            </a:r>
            <a:r>
              <a:rPr lang="ru-RU" sz="1800" kern="0" spc="310" dirty="0">
                <a:solidFill>
                  <a:srgbClr val="C00000"/>
                </a:solidFill>
                <a:latin typeface="Sitka Banner" panose="02000505000000020004" pitchFamily="2" charset="0"/>
                <a:cs typeface="Times New Roman"/>
              </a:rPr>
              <a:t> </a:t>
            </a:r>
            <a:r>
              <a:rPr lang="ru-RU" sz="1800" kern="0" dirty="0">
                <a:solidFill>
                  <a:srgbClr val="C00000"/>
                </a:solidFill>
                <a:latin typeface="Sitka Banner" panose="02000505000000020004" pitchFamily="2" charset="0"/>
                <a:cs typeface="Times New Roman"/>
              </a:rPr>
              <a:t>лишь</a:t>
            </a:r>
            <a:r>
              <a:rPr lang="ru-RU" sz="1800" kern="0" spc="310" dirty="0">
                <a:solidFill>
                  <a:srgbClr val="C00000"/>
                </a:solidFill>
                <a:latin typeface="Sitka Banner" panose="02000505000000020004" pitchFamily="2" charset="0"/>
                <a:cs typeface="Times New Roman"/>
              </a:rPr>
              <a:t> </a:t>
            </a:r>
            <a:r>
              <a:rPr lang="ru-RU" sz="1800" kern="0" dirty="0">
                <a:solidFill>
                  <a:srgbClr val="C00000"/>
                </a:solidFill>
                <a:latin typeface="Sitka Banner" panose="02000505000000020004" pitchFamily="2" charset="0"/>
                <a:cs typeface="Times New Roman"/>
              </a:rPr>
              <a:t>упоминается,</a:t>
            </a:r>
            <a:r>
              <a:rPr lang="ru-RU" sz="1800" kern="0" spc="310" dirty="0">
                <a:solidFill>
                  <a:srgbClr val="C00000"/>
                </a:solidFill>
                <a:latin typeface="Sitka Banner" panose="02000505000000020004" pitchFamily="2" charset="0"/>
                <a:cs typeface="Times New Roman"/>
              </a:rPr>
              <a:t> </a:t>
            </a:r>
            <a:r>
              <a:rPr lang="ru-RU" sz="1800" kern="0" dirty="0">
                <a:solidFill>
                  <a:srgbClr val="C00000"/>
                </a:solidFill>
                <a:latin typeface="Sitka Banner" panose="02000505000000020004" pitchFamily="2" charset="0"/>
                <a:cs typeface="Times New Roman"/>
              </a:rPr>
              <a:t>незнание</a:t>
            </a:r>
            <a:r>
              <a:rPr lang="ru-RU" sz="1800" kern="0" spc="310" dirty="0">
                <a:solidFill>
                  <a:srgbClr val="C00000"/>
                </a:solidFill>
                <a:latin typeface="Sitka Banner" panose="02000505000000020004" pitchFamily="2" charset="0"/>
                <a:cs typeface="Times New Roman"/>
              </a:rPr>
              <a:t> </a:t>
            </a:r>
            <a:r>
              <a:rPr lang="ru-RU" sz="1800" kern="0" dirty="0">
                <a:solidFill>
                  <a:srgbClr val="C00000"/>
                </a:solidFill>
                <a:latin typeface="Sitka Banner" panose="02000505000000020004" pitchFamily="2" charset="0"/>
                <a:cs typeface="Times New Roman"/>
              </a:rPr>
              <a:t>текста,</a:t>
            </a:r>
            <a:r>
              <a:rPr lang="ru-RU" sz="1800" kern="0" spc="315" dirty="0">
                <a:solidFill>
                  <a:srgbClr val="C00000"/>
                </a:solidFill>
                <a:latin typeface="Sitka Banner" panose="02000505000000020004" pitchFamily="2" charset="0"/>
                <a:cs typeface="Times New Roman"/>
              </a:rPr>
              <a:t> </a:t>
            </a:r>
            <a:r>
              <a:rPr lang="ru-RU" sz="1800" kern="0" spc="-10" dirty="0">
                <a:solidFill>
                  <a:srgbClr val="C00000"/>
                </a:solidFill>
                <a:latin typeface="Sitka Banner" panose="02000505000000020004" pitchFamily="2" charset="0"/>
                <a:cs typeface="Times New Roman"/>
              </a:rPr>
              <a:t>стремление </a:t>
            </a:r>
            <a:r>
              <a:rPr lang="ru-RU" sz="1800" kern="0" dirty="0">
                <a:solidFill>
                  <a:srgbClr val="C00000"/>
                </a:solidFill>
                <a:latin typeface="Sitka Banner" panose="02000505000000020004" pitchFamily="2" charset="0"/>
                <a:cs typeface="Times New Roman"/>
              </a:rPr>
              <a:t>набрать</a:t>
            </a:r>
            <a:r>
              <a:rPr lang="ru-RU" sz="1800" kern="0" spc="-70" dirty="0">
                <a:solidFill>
                  <a:srgbClr val="C00000"/>
                </a:solidFill>
                <a:latin typeface="Sitka Banner" panose="02000505000000020004" pitchFamily="2" charset="0"/>
                <a:cs typeface="Times New Roman"/>
              </a:rPr>
              <a:t> </a:t>
            </a:r>
            <a:r>
              <a:rPr lang="ru-RU" sz="1800" kern="0" spc="-10" dirty="0">
                <a:solidFill>
                  <a:srgbClr val="C00000"/>
                </a:solidFill>
                <a:latin typeface="Sitka Banner" panose="02000505000000020004" pitchFamily="2" charset="0"/>
                <a:cs typeface="Times New Roman"/>
              </a:rPr>
              <a:t>необходимое</a:t>
            </a:r>
            <a:r>
              <a:rPr lang="ru-RU" sz="1800" kern="0" spc="-85" dirty="0">
                <a:solidFill>
                  <a:srgbClr val="C00000"/>
                </a:solidFill>
                <a:latin typeface="Sitka Banner" panose="02000505000000020004" pitchFamily="2" charset="0"/>
                <a:cs typeface="Times New Roman"/>
              </a:rPr>
              <a:t> </a:t>
            </a:r>
            <a:r>
              <a:rPr lang="ru-RU" sz="1800" kern="0" spc="-10" dirty="0">
                <a:solidFill>
                  <a:srgbClr val="C00000"/>
                </a:solidFill>
                <a:latin typeface="Sitka Banner" panose="02000505000000020004" pitchFamily="2" charset="0"/>
                <a:cs typeface="Times New Roman"/>
              </a:rPr>
              <a:t>количество</a:t>
            </a:r>
            <a:r>
              <a:rPr lang="ru-RU" sz="1800" kern="0" spc="-50" dirty="0">
                <a:solidFill>
                  <a:srgbClr val="C00000"/>
                </a:solidFill>
                <a:latin typeface="Sitka Banner" panose="02000505000000020004" pitchFamily="2" charset="0"/>
                <a:cs typeface="Times New Roman"/>
              </a:rPr>
              <a:t> </a:t>
            </a:r>
            <a:r>
              <a:rPr lang="ru-RU" sz="1800" kern="0" dirty="0">
                <a:solidFill>
                  <a:srgbClr val="C00000"/>
                </a:solidFill>
                <a:latin typeface="Sitka Banner" panose="02000505000000020004" pitchFamily="2" charset="0"/>
                <a:cs typeface="Times New Roman"/>
              </a:rPr>
              <a:t>слов</a:t>
            </a:r>
            <a:r>
              <a:rPr lang="ru-RU" sz="1800" kern="0" spc="-40" dirty="0">
                <a:solidFill>
                  <a:srgbClr val="C00000"/>
                </a:solidFill>
                <a:latin typeface="Sitka Banner" panose="02000505000000020004" pitchFamily="2" charset="0"/>
                <a:cs typeface="Times New Roman"/>
              </a:rPr>
              <a:t> </a:t>
            </a:r>
            <a:r>
              <a:rPr lang="ru-RU" sz="1800" kern="0" dirty="0">
                <a:solidFill>
                  <a:srgbClr val="C00000"/>
                </a:solidFill>
                <a:latin typeface="Sitka Banner" panose="02000505000000020004" pitchFamily="2" charset="0"/>
                <a:cs typeface="Times New Roman"/>
              </a:rPr>
              <a:t>за</a:t>
            </a:r>
            <a:r>
              <a:rPr lang="ru-RU" sz="1800" kern="0" spc="-55" dirty="0">
                <a:solidFill>
                  <a:srgbClr val="C00000"/>
                </a:solidFill>
                <a:latin typeface="Sitka Banner" panose="02000505000000020004" pitchFamily="2" charset="0"/>
                <a:cs typeface="Times New Roman"/>
              </a:rPr>
              <a:t> </a:t>
            </a:r>
            <a:r>
              <a:rPr lang="ru-RU" sz="1800" kern="0" dirty="0">
                <a:solidFill>
                  <a:srgbClr val="C00000"/>
                </a:solidFill>
                <a:latin typeface="Sitka Banner" panose="02000505000000020004" pitchFamily="2" charset="0"/>
                <a:cs typeface="Times New Roman"/>
              </a:rPr>
              <a:t>счет</a:t>
            </a:r>
            <a:r>
              <a:rPr lang="ru-RU" sz="1800" kern="0" spc="-55" dirty="0">
                <a:solidFill>
                  <a:srgbClr val="C00000"/>
                </a:solidFill>
                <a:latin typeface="Sitka Banner" panose="02000505000000020004" pitchFamily="2" charset="0"/>
                <a:cs typeface="Times New Roman"/>
              </a:rPr>
              <a:t> </a:t>
            </a:r>
            <a:r>
              <a:rPr lang="ru-RU" sz="1800" kern="0" spc="-10" dirty="0">
                <a:solidFill>
                  <a:srgbClr val="C00000"/>
                </a:solidFill>
                <a:latin typeface="Sitka Banner" panose="02000505000000020004" pitchFamily="2" charset="0"/>
                <a:cs typeface="Times New Roman"/>
              </a:rPr>
              <a:t>повторов</a:t>
            </a:r>
            <a:r>
              <a:rPr lang="ru-RU" sz="1800" kern="0" spc="-65" dirty="0">
                <a:solidFill>
                  <a:srgbClr val="C00000"/>
                </a:solidFill>
                <a:latin typeface="Sitka Banner" panose="02000505000000020004" pitchFamily="2" charset="0"/>
                <a:cs typeface="Times New Roman"/>
              </a:rPr>
              <a:t> </a:t>
            </a:r>
            <a:r>
              <a:rPr lang="ru-RU" sz="1800" kern="0" spc="-10" dirty="0" smtClean="0">
                <a:solidFill>
                  <a:srgbClr val="C00000"/>
                </a:solidFill>
                <a:latin typeface="Sitka Banner" panose="02000505000000020004" pitchFamily="2" charset="0"/>
                <a:cs typeface="Times New Roman"/>
              </a:rPr>
              <a:t>мысли.</a:t>
            </a:r>
          </a:p>
          <a:p>
            <a:pPr marL="12700" marR="8890" lvl="0" algn="just" defTabSz="914400">
              <a:lnSpc>
                <a:spcPts val="1800"/>
              </a:lnSpc>
              <a:spcBef>
                <a:spcPts val="0"/>
              </a:spcBef>
            </a:pPr>
            <a:endParaRPr lang="ru-RU" sz="1800" kern="0" spc="-10" dirty="0">
              <a:solidFill>
                <a:srgbClr val="C00000"/>
              </a:solidFill>
              <a:latin typeface="Sitka Banner" panose="02000505000000020004" pitchFamily="2" charset="0"/>
              <a:cs typeface="Times New Roman"/>
            </a:endParaRPr>
          </a:p>
          <a:p>
            <a:pPr marL="12700" marR="8890" lvl="0" algn="just" defTabSz="914400">
              <a:lnSpc>
                <a:spcPts val="1800"/>
              </a:lnSpc>
              <a:spcBef>
                <a:spcPts val="0"/>
              </a:spcBef>
            </a:pPr>
            <a:r>
              <a:rPr lang="ru-RU" sz="1800" kern="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Times New Roman"/>
              </a:rPr>
              <a:t>«Незавершённый»  аргумент  на  основе  эпизодов,  входящий  в  противоречие  с произведением в целом.</a:t>
            </a:r>
          </a:p>
          <a:p>
            <a:pPr marL="12700" marR="8890" lvl="0" algn="just" defTabSz="914400">
              <a:lnSpc>
                <a:spcPts val="1800"/>
              </a:lnSpc>
              <a:spcBef>
                <a:spcPts val="0"/>
              </a:spcBef>
            </a:pPr>
            <a:endParaRPr lang="ru-RU" sz="1800" kern="0" dirty="0" smtClean="0">
              <a:solidFill>
                <a:sysClr val="windowText" lastClr="000000"/>
              </a:solidFill>
              <a:latin typeface="Sitka Banner" panose="02000505000000020004" pitchFamily="2" charset="0"/>
              <a:cs typeface="Times New Roman"/>
            </a:endParaRPr>
          </a:p>
          <a:p>
            <a:pPr marL="12700" marR="8890" lvl="0" algn="just" defTabSz="914400">
              <a:lnSpc>
                <a:spcPts val="1800"/>
              </a:lnSpc>
              <a:spcBef>
                <a:spcPts val="0"/>
              </a:spcBef>
            </a:pPr>
            <a:r>
              <a:rPr lang="ru-RU" sz="1800" kern="0" dirty="0">
                <a:solidFill>
                  <a:sysClr val="windowText" lastClr="000000"/>
                </a:solidFill>
                <a:latin typeface="Sitka Banner" panose="02000505000000020004" pitchFamily="2" charset="0"/>
                <a:cs typeface="Times New Roman"/>
              </a:rPr>
              <a:t>Неумение  строить  аргумент  к  сформулированному  тезису  на  основе  литературного примера. Пересказ или разбор фрагмента без иллюстрирования позиции пишущего в связи с темой сочинения (утрачивается связь с тезисом, аргумент разрушается).</a:t>
            </a:r>
          </a:p>
          <a:p>
            <a:pPr marL="12700" lvl="0" algn="just" defTabSz="914400">
              <a:lnSpc>
                <a:spcPts val="1800"/>
              </a:lnSpc>
              <a:spcBef>
                <a:spcPts val="0"/>
              </a:spcBef>
            </a:pPr>
            <a:r>
              <a:rPr lang="ru-RU" sz="1800" kern="0" dirty="0">
                <a:solidFill>
                  <a:srgbClr val="C00000"/>
                </a:solidFill>
                <a:latin typeface="Sitka Banner" panose="02000505000000020004" pitchFamily="2" charset="0"/>
                <a:cs typeface="Times New Roman"/>
              </a:rPr>
              <a:t>Фактические</a:t>
            </a:r>
            <a:r>
              <a:rPr lang="ru-RU" sz="1800" kern="0" spc="-45" dirty="0">
                <a:solidFill>
                  <a:srgbClr val="C00000"/>
                </a:solidFill>
                <a:latin typeface="Sitka Banner" panose="02000505000000020004" pitchFamily="2" charset="0"/>
                <a:cs typeface="Times New Roman"/>
              </a:rPr>
              <a:t> </a:t>
            </a:r>
            <a:r>
              <a:rPr lang="ru-RU" sz="1800" kern="0" dirty="0">
                <a:solidFill>
                  <a:srgbClr val="C00000"/>
                </a:solidFill>
                <a:latin typeface="Sitka Banner" panose="02000505000000020004" pitchFamily="2" charset="0"/>
                <a:cs typeface="Times New Roman"/>
              </a:rPr>
              <a:t>ошибки</a:t>
            </a:r>
            <a:r>
              <a:rPr lang="ru-RU" sz="1800" kern="0" spc="-45" dirty="0">
                <a:solidFill>
                  <a:srgbClr val="C00000"/>
                </a:solidFill>
                <a:latin typeface="Sitka Banner" panose="02000505000000020004" pitchFamily="2" charset="0"/>
                <a:cs typeface="Times New Roman"/>
              </a:rPr>
              <a:t> </a:t>
            </a:r>
            <a:r>
              <a:rPr lang="ru-RU" sz="1800" i="1" kern="0" dirty="0">
                <a:solidFill>
                  <a:srgbClr val="001F5F"/>
                </a:solidFill>
                <a:latin typeface="Sitka Banner" panose="02000505000000020004" pitchFamily="2" charset="0"/>
                <a:cs typeface="Times New Roman"/>
              </a:rPr>
              <a:t>(«Андрей</a:t>
            </a:r>
            <a:r>
              <a:rPr lang="ru-RU" sz="1800" i="1" kern="0" spc="-20" dirty="0">
                <a:solidFill>
                  <a:srgbClr val="001F5F"/>
                </a:solidFill>
                <a:latin typeface="Sitka Banner" panose="02000505000000020004" pitchFamily="2" charset="0"/>
                <a:cs typeface="Times New Roman"/>
              </a:rPr>
              <a:t> </a:t>
            </a:r>
            <a:r>
              <a:rPr lang="ru-RU" sz="1800" i="1" kern="0" spc="-10" dirty="0">
                <a:solidFill>
                  <a:srgbClr val="001F5F"/>
                </a:solidFill>
                <a:latin typeface="Sitka Banner" panose="02000505000000020004" pitchFamily="2" charset="0"/>
                <a:cs typeface="Times New Roman"/>
              </a:rPr>
              <a:t>Раскольников»)</a:t>
            </a:r>
            <a:endParaRPr lang="ru-RU" sz="1800" kern="0" dirty="0">
              <a:solidFill>
                <a:sysClr val="windowText" lastClr="000000"/>
              </a:solidFill>
              <a:latin typeface="Sitka Banner" panose="02000505000000020004" pitchFamily="2" charset="0"/>
              <a:cs typeface="Times New Roman"/>
            </a:endParaRPr>
          </a:p>
          <a:p>
            <a:pPr marL="12700" marR="5715" lvl="0" algn="just" defTabSz="914400">
              <a:lnSpc>
                <a:spcPts val="1800"/>
              </a:lnSpc>
              <a:spcBef>
                <a:spcPts val="0"/>
              </a:spcBef>
            </a:pPr>
            <a:r>
              <a:rPr lang="ru-RU" sz="1800" kern="0" dirty="0">
                <a:solidFill>
                  <a:srgbClr val="C00000"/>
                </a:solidFill>
                <a:latin typeface="Sitka Banner" panose="02000505000000020004" pitchFamily="2" charset="0"/>
                <a:cs typeface="Times New Roman"/>
              </a:rPr>
              <a:t>Искажение</a:t>
            </a:r>
            <a:r>
              <a:rPr lang="ru-RU" sz="1800" kern="0" spc="75" dirty="0">
                <a:solidFill>
                  <a:srgbClr val="C00000"/>
                </a:solidFill>
                <a:latin typeface="Sitka Banner" panose="02000505000000020004" pitchFamily="2" charset="0"/>
                <a:cs typeface="Times New Roman"/>
              </a:rPr>
              <a:t>  </a:t>
            </a:r>
            <a:r>
              <a:rPr lang="ru-RU" sz="1800" kern="0" dirty="0">
                <a:solidFill>
                  <a:srgbClr val="C00000"/>
                </a:solidFill>
                <a:latin typeface="Sitka Banner" panose="02000505000000020004" pitchFamily="2" charset="0"/>
                <a:cs typeface="Times New Roman"/>
              </a:rPr>
              <a:t>авторской</a:t>
            </a:r>
            <a:r>
              <a:rPr lang="ru-RU" sz="1800" kern="0" spc="75" dirty="0">
                <a:solidFill>
                  <a:srgbClr val="C00000"/>
                </a:solidFill>
                <a:latin typeface="Sitka Banner" panose="02000505000000020004" pitchFamily="2" charset="0"/>
                <a:cs typeface="Times New Roman"/>
              </a:rPr>
              <a:t>  </a:t>
            </a:r>
            <a:r>
              <a:rPr lang="ru-RU" sz="1800" kern="0" dirty="0">
                <a:solidFill>
                  <a:srgbClr val="C00000"/>
                </a:solidFill>
                <a:latin typeface="Sitka Banner" panose="02000505000000020004" pitchFamily="2" charset="0"/>
                <a:cs typeface="Times New Roman"/>
              </a:rPr>
              <a:t>позиции</a:t>
            </a:r>
            <a:endParaRPr lang="ru-RU" sz="1800" kern="0" dirty="0">
              <a:solidFill>
                <a:sysClr val="windowText" lastClr="000000"/>
              </a:solidFill>
              <a:latin typeface="Sitka Banner" panose="02000505000000020004" pitchFamily="2" charset="0"/>
              <a:cs typeface="Times New Roman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3131" y="69273"/>
            <a:ext cx="983625" cy="484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34"/>
            <a:ext cx="7056438" cy="37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118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3843" y="101600"/>
            <a:ext cx="4507332" cy="1029298"/>
          </a:xfrm>
        </p:spPr>
        <p:txBody>
          <a:bodyPr/>
          <a:lstStyle/>
          <a:p>
            <a:r>
              <a:rPr lang="ru-RU" dirty="0" smtClean="0"/>
              <a:t>4 литературных примера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3843" y="1079256"/>
            <a:ext cx="4507332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59267" y="575733"/>
            <a:ext cx="6997171" cy="4428067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ru-RU" sz="2000" b="1" dirty="0">
                <a:latin typeface="Sitka Banner" panose="02000505000000020004" pitchFamily="2" charset="0"/>
              </a:rPr>
              <a:t>Почему великодушие свидетельствует о внутренней силе человека?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ru-RU" sz="2000" dirty="0">
                <a:latin typeface="Sitka Banner" panose="02000505000000020004" pitchFamily="2" charset="0"/>
              </a:rPr>
              <a:t>Потому что великодушие требует самоотречения, самопожертвования и без внутренней силы человек не сможет </a:t>
            </a:r>
            <a:r>
              <a:rPr lang="ru-RU" sz="2000" dirty="0" err="1">
                <a:latin typeface="Sitka Banner" panose="02000505000000020004" pitchFamily="2" charset="0"/>
              </a:rPr>
              <a:t>самоотречься</a:t>
            </a:r>
            <a:r>
              <a:rPr lang="ru-RU" sz="2000" dirty="0">
                <a:latin typeface="Sitka Banner" panose="02000505000000020004" pitchFamily="2" charset="0"/>
              </a:rPr>
              <a:t> от чего-либо. А вот великодушие – это бескорыстная помощь, уступка или поддержка в чем-либо.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ru-RU" sz="2000" b="1" dirty="0">
                <a:latin typeface="Sitka Banner" panose="02000505000000020004" pitchFamily="2" charset="0"/>
              </a:rPr>
              <a:t>К примеру великодушия хо</a:t>
            </a:r>
            <a:r>
              <a:rPr lang="ru-RU" sz="2000" dirty="0">
                <a:latin typeface="Sitka Banner" panose="02000505000000020004" pitchFamily="2" charset="0"/>
              </a:rPr>
              <a:t>чу привести произведение В.Г. Распутина «Уроки французского». В данном произведении великодушие проявляет учительница французского по отношению к Володе. Она </a:t>
            </a:r>
            <a:r>
              <a:rPr lang="ru-RU" sz="2000" dirty="0" err="1">
                <a:latin typeface="Sitka Banner" panose="02000505000000020004" pitchFamily="2" charset="0"/>
              </a:rPr>
              <a:t>понила</a:t>
            </a:r>
            <a:r>
              <a:rPr lang="ru-RU" sz="2000" dirty="0">
                <a:latin typeface="Sitka Banner" panose="02000505000000020004" pitchFamily="2" charset="0"/>
              </a:rPr>
              <a:t>, что у мальчика нет денег и приглашала к себе на вечерние занятия по французскому и старалась накормить его. Также она играла с ним на деньги и специально проигрывала, что бы он взял деньги, так как он просто так брать деньги на отрез отказывался. На выигранные деньги Володя покупал булочку и стакан молока.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ru-RU" sz="2000" b="1" dirty="0">
                <a:latin typeface="Sitka Banner" panose="02000505000000020004" pitchFamily="2" charset="0"/>
              </a:rPr>
              <a:t>Примером еще одной великодушной </a:t>
            </a:r>
            <a:r>
              <a:rPr lang="ru-RU" sz="2000" dirty="0">
                <a:latin typeface="Sitka Banner" panose="02000505000000020004" pitchFamily="2" charset="0"/>
              </a:rPr>
              <a:t>женщины является Татьяна Ларина из произведения </a:t>
            </a:r>
            <a:r>
              <a:rPr lang="ru-RU" sz="2000" dirty="0" err="1">
                <a:latin typeface="Sitka Banner" panose="02000505000000020004" pitchFamily="2" charset="0"/>
              </a:rPr>
              <a:t>А.С.Пушкина</a:t>
            </a:r>
            <a:r>
              <a:rPr lang="ru-RU" sz="2000" dirty="0">
                <a:latin typeface="Sitka Banner" panose="02000505000000020004" pitchFamily="2" charset="0"/>
              </a:rPr>
              <a:t> «Евгений Онегин». Когда-то в юности Татьяна полюбила приезжего дворянина, но он не принял всерьез ее чувств. Она сохранила эти чувства у себя в сердце и ради благополучия семьи вышла замуж за другого. Генерала она не любила, но уважала его. И когда через много лет Евгений вернулся в город и увидел Татьяну, он полюбил ее всем сердцем. Она отвергла свое счастье ради своего супруга, ведь великодушие – это и есть самоотречение.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ru-RU" sz="2000" b="1" dirty="0">
                <a:latin typeface="Sitka Banner" panose="02000505000000020004" pitchFamily="2" charset="0"/>
              </a:rPr>
              <a:t>Так же не могу не упомянуть произведение </a:t>
            </a:r>
            <a:r>
              <a:rPr lang="ru-RU" sz="2000" dirty="0">
                <a:latin typeface="Sitka Banner" panose="02000505000000020004" pitchFamily="2" charset="0"/>
              </a:rPr>
              <a:t>Максима Горького «На дне». Великодушным является Лука, который, не смотря на каторгу и побег за спиной он пытается поддержать каждого обитателя ночлежки. Но после того, как он понял, что в </a:t>
            </a:r>
            <a:r>
              <a:rPr lang="ru-RU" sz="2000" dirty="0" err="1">
                <a:latin typeface="Sitka Banner" panose="02000505000000020004" pitchFamily="2" charset="0"/>
              </a:rPr>
              <a:t>отравленой</a:t>
            </a:r>
            <a:r>
              <a:rPr lang="ru-RU" sz="2000" dirty="0">
                <a:latin typeface="Sitka Banner" panose="02000505000000020004" pitchFamily="2" charset="0"/>
              </a:rPr>
              <a:t> среде никто к нему не прислушивается и не обращает внимания на его советы, он незаметно уходит. Этим примером я хочу сказать, что невозможно помочь человеку если он сам этого не хочет. 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ru-RU" sz="2000" b="1" dirty="0">
                <a:latin typeface="Sitka Banner" panose="02000505000000020004" pitchFamily="2" charset="0"/>
              </a:rPr>
              <a:t>Так же в произведении </a:t>
            </a:r>
            <a:r>
              <a:rPr lang="ru-RU" sz="2000" b="1" dirty="0" err="1">
                <a:latin typeface="Sitka Banner" panose="02000505000000020004" pitchFamily="2" charset="0"/>
              </a:rPr>
              <a:t>А.С.Пушкина</a:t>
            </a:r>
            <a:r>
              <a:rPr lang="ru-RU" sz="2000" b="1" dirty="0">
                <a:latin typeface="Sitka Banner" panose="02000505000000020004" pitchFamily="2" charset="0"/>
              </a:rPr>
              <a:t> </a:t>
            </a:r>
            <a:r>
              <a:rPr lang="ru-RU" sz="2000" dirty="0">
                <a:latin typeface="Sitka Banner" panose="02000505000000020004" pitchFamily="2" charset="0"/>
              </a:rPr>
              <a:t>«Капитанская дочь» великодушие присуще Пугачеву. Он несмотря на свою разбойную жизнь спасает от гибели Петра Гринева, который в свою очередь некогда спас жизнь бунтарю. Также он отпускает из крепости Марию Миронову. Он мог того не делать, но он решил поступить благородно. Этим я хочу сказать, что любому человеку присуще великодушие, как разбойнику, так и мирному жителю. 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ru-RU" sz="2000" dirty="0">
                <a:latin typeface="Sitka Banner" panose="02000505000000020004" pitchFamily="2" charset="0"/>
              </a:rPr>
              <a:t>И в конце хочу сказать, что быть великодушным очень сложно. Ведь надо уметь прощать, прощать даже кровных врагов. Хоть месть и легче, она не </a:t>
            </a:r>
            <a:r>
              <a:rPr lang="ru-RU" sz="2000" dirty="0" err="1">
                <a:latin typeface="Sitka Banner" panose="02000505000000020004" pitchFamily="2" charset="0"/>
              </a:rPr>
              <a:t>преведет</a:t>
            </a:r>
            <a:r>
              <a:rPr lang="ru-RU" sz="2000" dirty="0">
                <a:latin typeface="Sitka Banner" panose="02000505000000020004" pitchFamily="2" charset="0"/>
              </a:rPr>
              <a:t> вас ни к чему хорошему. После того, как вы отомстите, вы не почувствуете того душевного облегчения. А если пойти с другой стороны, кто мы такие, чтобы не прощать, если все наши грехи нам прощает Всевышний.</a:t>
            </a:r>
          </a:p>
          <a:p>
            <a:endParaRPr lang="ru-RU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945" y="69273"/>
            <a:ext cx="900811" cy="484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34"/>
            <a:ext cx="7056438" cy="37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053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3843" y="1079256"/>
            <a:ext cx="4507332" cy="51642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304800" y="787400"/>
            <a:ext cx="6398816" cy="3806826"/>
          </a:xfrm>
        </p:spPr>
        <p:txBody>
          <a:bodyPr>
            <a:normAutofit/>
          </a:bodyPr>
          <a:lstStyle/>
          <a:p>
            <a:r>
              <a:rPr lang="ru-RU" sz="1800" dirty="0">
                <a:latin typeface="Sitka Banner" panose="02000505000000020004" pitchFamily="2" charset="0"/>
              </a:rPr>
              <a:t>Комментарий </a:t>
            </a:r>
            <a:r>
              <a:rPr lang="ru-RU" sz="1800" dirty="0" smtClean="0">
                <a:latin typeface="Sitka Banner" panose="02000505000000020004" pitchFamily="2" charset="0"/>
              </a:rPr>
              <a:t>эксперта</a:t>
            </a:r>
          </a:p>
          <a:p>
            <a:endParaRPr lang="ru-RU" sz="1800" dirty="0">
              <a:latin typeface="Sitka Banner" panose="02000505000000020004" pitchFamily="2" charset="0"/>
            </a:endParaRPr>
          </a:p>
          <a:p>
            <a:r>
              <a:rPr lang="ru-RU" sz="1800" dirty="0">
                <a:latin typeface="Sitka Banner" panose="02000505000000020004" pitchFamily="2" charset="0"/>
              </a:rPr>
              <a:t>В итоговом сочинении объемом в 371 слово для аргументации привлечено четыре произведения вместо рекомендованного одного. Объем примерно равных текстовых абзацев, посвященных каждому произведению, распределился так: 74 слова – 80 слов – 69 слов – 61 слово. Аргументы и примеры из всех произведений, а особенно из третьего и четвертого, являются примитивными и поверхностными, тогда как глубокий анализ одного из привлеченных произведений явно добавил бы работе глубины и обстоятельности. Кроме того, в сочинении допущены фактические, речевые, орфографические и пунктуационные ошибки, но его композиция и логика рассуждения не нарушены. </a:t>
            </a:r>
          </a:p>
          <a:p>
            <a:endParaRPr lang="ru-RU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945" y="69273"/>
            <a:ext cx="900811" cy="484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34"/>
            <a:ext cx="7056438" cy="37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183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Image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6799" y="184638"/>
            <a:ext cx="5806439" cy="4516316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1377461" y="2233246"/>
            <a:ext cx="484749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2760785" y="3382108"/>
            <a:ext cx="3942831" cy="58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1377461" y="3557953"/>
            <a:ext cx="3933093" cy="1758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34"/>
            <a:ext cx="7056438" cy="37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2950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3843" y="-635000"/>
            <a:ext cx="4507332" cy="176589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3843" y="1079256"/>
            <a:ext cx="4507332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338667" y="397933"/>
            <a:ext cx="6364949" cy="4196293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	</a:t>
            </a:r>
            <a:r>
              <a:rPr lang="ru-RU" sz="1800" i="1" dirty="0">
                <a:latin typeface="Sitka Banner" panose="02000505000000020004" pitchFamily="2" charset="0"/>
              </a:rPr>
              <a:t>Еще один пример великодушного человека можно увидеть в произведении Шолохова «Судьба человека». В нем рассказывается об Андрее Соколове. У него была семья, затем началась война, и Андрей пошел на фронт. Там он попал в плен и только воспоминания о семье помогли ему выжить. Соколову дали отпуск в родной город. Когда он доехал до дома, увидел, что от него осталась только воронка. Сын Андрея Соколова погиб позже, в самом конце войны. После войны он работал шофером. У столовой он однажды увидел мальчика, который там подъедал. У него тоже все погибли.  Тут Андрею пришла в голову мысль взять Ваню на воспитание. Он назвался его отцом и стал растить его. Много пережив на войне, Андрей Соколов не ожесточился. Его добрый поступок доказывает, что он является великодушным человеком</a:t>
            </a:r>
            <a:r>
              <a:rPr lang="ru-RU" sz="1800" i="1" dirty="0" smtClean="0">
                <a:latin typeface="Sitka Banner" panose="02000505000000020004" pitchFamily="2" charset="0"/>
              </a:rPr>
              <a:t>.</a:t>
            </a:r>
          </a:p>
          <a:p>
            <a:endParaRPr lang="ru-RU" sz="1800" dirty="0">
              <a:latin typeface="Sitka Banner" panose="02000505000000020004" pitchFamily="2" charset="0"/>
            </a:endParaRPr>
          </a:p>
          <a:p>
            <a:r>
              <a:rPr lang="ru-RU" sz="1800" b="1" dirty="0" smtClean="0">
                <a:latin typeface="Sitka Banner" panose="02000505000000020004" pitchFamily="2" charset="0"/>
              </a:rPr>
              <a:t>Комментарий эксперта</a:t>
            </a:r>
            <a:r>
              <a:rPr lang="ru-RU" sz="1800" dirty="0" smtClean="0">
                <a:latin typeface="Sitka Banner" panose="02000505000000020004" pitchFamily="2" charset="0"/>
              </a:rPr>
              <a:t>.  События </a:t>
            </a:r>
            <a:r>
              <a:rPr lang="ru-RU" sz="1800" dirty="0">
                <a:latin typeface="Sitka Banner" panose="02000505000000020004" pitchFamily="2" charset="0"/>
              </a:rPr>
              <a:t>жизни героя, о которых говорится в кратком пересказе, приведенном выпускником вместо анализа текста, не могут рассматриваться как пример проявления великодушия</a:t>
            </a:r>
            <a:r>
              <a:rPr lang="ru-RU" sz="1800" dirty="0" smtClean="0">
                <a:latin typeface="Sitka Banner" panose="02000505000000020004" pitchFamily="2" charset="0"/>
              </a:rPr>
              <a:t>.</a:t>
            </a:r>
            <a:endParaRPr lang="ru-RU" sz="1800" dirty="0">
              <a:latin typeface="Sitka Banner" panose="02000505000000020004" pitchFamily="2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945" y="69273"/>
            <a:ext cx="900811" cy="484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34"/>
            <a:ext cx="7056438" cy="37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844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Пример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3843" y="1079256"/>
            <a:ext cx="4507332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364067" y="931333"/>
            <a:ext cx="6339549" cy="3662893"/>
          </a:xfrm>
        </p:spPr>
        <p:txBody>
          <a:bodyPr>
            <a:normAutofit lnSpcReduction="10000"/>
          </a:bodyPr>
          <a:lstStyle/>
          <a:p>
            <a:r>
              <a:rPr lang="ru-RU" sz="1800" i="1" dirty="0">
                <a:latin typeface="Sitka Banner" panose="02000505000000020004" pitchFamily="2" charset="0"/>
              </a:rPr>
              <a:t>Жизненный путь человека меняют обстоятельства и общество, в котором он находится. Чтобы подтвердить моё мнение, обратимся к произведению «</a:t>
            </a:r>
            <a:r>
              <a:rPr lang="ru-RU" sz="1800" i="1" dirty="0" err="1">
                <a:latin typeface="Sitka Banner" panose="02000505000000020004" pitchFamily="2" charset="0"/>
              </a:rPr>
              <a:t>Ионыч</a:t>
            </a:r>
            <a:r>
              <a:rPr lang="ru-RU" sz="1800" i="1" dirty="0">
                <a:latin typeface="Sitka Banner" panose="02000505000000020004" pitchFamily="2" charset="0"/>
              </a:rPr>
              <a:t>» </a:t>
            </a:r>
            <a:r>
              <a:rPr lang="ru-RU" sz="1800" i="1" dirty="0" err="1">
                <a:latin typeface="Sitka Banner" panose="02000505000000020004" pitchFamily="2" charset="0"/>
              </a:rPr>
              <a:t>А.П.Чехова</a:t>
            </a:r>
            <a:r>
              <a:rPr lang="ru-RU" sz="1800" i="1" dirty="0">
                <a:latin typeface="Sitka Banner" panose="02000505000000020004" pitchFamily="2" charset="0"/>
              </a:rPr>
              <a:t>. Главный герой Дмитрий </a:t>
            </a:r>
            <a:r>
              <a:rPr lang="ru-RU" sz="1800" i="1" dirty="0" err="1">
                <a:latin typeface="Sitka Banner" panose="02000505000000020004" pitchFamily="2" charset="0"/>
              </a:rPr>
              <a:t>Ионыч</a:t>
            </a:r>
            <a:r>
              <a:rPr lang="ru-RU" sz="1800" i="1" dirty="0">
                <a:latin typeface="Sitka Banner" panose="02000505000000020004" pitchFamily="2" charset="0"/>
              </a:rPr>
              <a:t> работает земским врачом. Он мастер своего дела и просто влюблен в свою работу, но в деревне его окружали одни пьяницы и тунеядцы. Дмитрий очень сильно изменил свои взгляды на жизнь под влиянием общества. В пациентах он видел лишь мешки с деньгами, то есть смыслом его жизни стал доход. Общество изменило этого героя до неузнаваемости.</a:t>
            </a:r>
          </a:p>
          <a:p>
            <a:endParaRPr lang="ru-RU" sz="1800" dirty="0">
              <a:latin typeface="Sitka Banner" panose="02000505000000020004" pitchFamily="2" charset="0"/>
            </a:endParaRPr>
          </a:p>
          <a:p>
            <a:r>
              <a:rPr lang="ru-RU" sz="1800" b="1" dirty="0" smtClean="0">
                <a:latin typeface="Sitka Banner" panose="02000505000000020004" pitchFamily="2" charset="0"/>
              </a:rPr>
              <a:t>Комментарий </a:t>
            </a:r>
            <a:r>
              <a:rPr lang="ru-RU" sz="1800" b="1" dirty="0">
                <a:latin typeface="Sitka Banner" panose="02000505000000020004" pitchFamily="2" charset="0"/>
              </a:rPr>
              <a:t>эксперта</a:t>
            </a:r>
            <a:r>
              <a:rPr lang="ru-RU" sz="1800" dirty="0">
                <a:latin typeface="Sitka Banner" panose="02000505000000020004" pitchFamily="2" charset="0"/>
              </a:rPr>
              <a:t>. Автор сочинения трактует произведение так, как ему удобно. Допущены существенные фактические ошибки в изложении содержания произведения.</a:t>
            </a:r>
          </a:p>
          <a:p>
            <a:endParaRPr lang="ru-RU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945" y="69273"/>
            <a:ext cx="900811" cy="484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34"/>
            <a:ext cx="7056438" cy="37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256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2467" y="177800"/>
            <a:ext cx="5689600" cy="953098"/>
          </a:xfrm>
        </p:spPr>
        <p:txBody>
          <a:bodyPr>
            <a:normAutofit fontScale="90000"/>
          </a:bodyPr>
          <a:lstStyle/>
          <a:p>
            <a:r>
              <a:rPr lang="ru-RU" dirty="0"/>
              <a:t>Общие рассуждения без примера из конкретного произведения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3843" y="1079256"/>
            <a:ext cx="4507332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355600" y="1124975"/>
            <a:ext cx="6348016" cy="3469251"/>
          </a:xfrm>
        </p:spPr>
        <p:txBody>
          <a:bodyPr>
            <a:normAutofit fontScale="92500" lnSpcReduction="10000"/>
          </a:bodyPr>
          <a:lstStyle/>
          <a:p>
            <a:r>
              <a:rPr lang="ru-RU" sz="1800" i="1" dirty="0" smtClean="0">
                <a:latin typeface="Sitka Banner" panose="02000505000000020004" pitchFamily="2" charset="0"/>
              </a:rPr>
              <a:t>Война </a:t>
            </a:r>
            <a:r>
              <a:rPr lang="ru-RU" sz="1800" i="1" dirty="0">
                <a:latin typeface="Sitka Banner" panose="02000505000000020004" pitchFamily="2" charset="0"/>
              </a:rPr>
              <a:t>— это самое ужасное, что создало человечество. Она несет в себе катастрофические последствия: голод, болезни и смерть, но в такие моменты появляются люди, которые ценой своей жизни борются за мир, за право на жизнь и свободу. К сожалению, есть и обратная сторона человеческой личности — трусость и лицемерие, и в душе каждого в таких сложных жизненных обстоятельствах происходит борьба не только с противником, но и с самим с собой. Герои многих произведений если не погибают, то меняются на войне. Об этом написано множество книг. Например, эту проблему затрагивает Толстой в романе «Война и мир», Константин Симонов во многих своих стихотворениях, Михаил Шолохов в знаменитом рассказе «Судьба человека». Читая эти произведения, невозможно не задуматься о том, что войны ужасны и бесчеловечны.</a:t>
            </a:r>
          </a:p>
          <a:p>
            <a:endParaRPr lang="ru-RU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945" y="69273"/>
            <a:ext cx="900811" cy="484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34"/>
            <a:ext cx="7056438" cy="37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787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7067" y="177800"/>
            <a:ext cx="5672666" cy="95309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Произведение </a:t>
            </a:r>
            <a:r>
              <a:rPr lang="ru-RU" dirty="0"/>
              <a:t>«притянуто за уши»: автор произведения не ставит в произведении проблему, которую пытается рассмотреть выпускник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3843" y="1079256"/>
            <a:ext cx="4507332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330200" y="1363133"/>
            <a:ext cx="6373416" cy="3598334"/>
          </a:xfrm>
        </p:spPr>
        <p:txBody>
          <a:bodyPr>
            <a:normAutofit/>
          </a:bodyPr>
          <a:lstStyle/>
          <a:p>
            <a:r>
              <a:rPr lang="ru-RU" sz="1600" i="1" dirty="0" smtClean="0">
                <a:latin typeface="Sitka Banner" panose="02000505000000020004" pitchFamily="2" charset="0"/>
              </a:rPr>
              <a:t>Каждому </a:t>
            </a:r>
            <a:r>
              <a:rPr lang="ru-RU" sz="1600" i="1" dirty="0">
                <a:latin typeface="Sitka Banner" panose="02000505000000020004" pitchFamily="2" charset="0"/>
              </a:rPr>
              <a:t>человеку необходимо соблюдать чистоту на природе, так как от этого зависит и наша жизнь. В доказательство своей точки зрения приведу литературный аргумент. И. Бунин в стихотворении «В полях сухие стебли кукурузы» пытался передать читателю душевную тревогу, связанную с загрязнением окружающей среды. «Ты видишь воду?» — «Вижу только ртутный туманный блеск...» «Ни неба, ни земли. Лишь звездный блеск висит под нами — в мутной бездонно- фосфорической пыли.» Эти строки заставляют задуматься о том, что людям необходимо не допускать загрязнение воздуха, воды и почвы.</a:t>
            </a:r>
          </a:p>
          <a:p>
            <a:endParaRPr lang="ru-RU" sz="1600" i="1" dirty="0">
              <a:latin typeface="Sitka Banner" panose="02000505000000020004" pitchFamily="2" charset="0"/>
            </a:endParaRPr>
          </a:p>
          <a:p>
            <a:r>
              <a:rPr lang="ru-RU" sz="1600" dirty="0">
                <a:latin typeface="Sitka Banner" panose="02000505000000020004" pitchFamily="2" charset="0"/>
              </a:rPr>
              <a:t>  </a:t>
            </a:r>
            <a:r>
              <a:rPr lang="ru-RU" sz="1600" b="1" dirty="0">
                <a:latin typeface="Sitka Banner" panose="02000505000000020004" pitchFamily="2" charset="0"/>
              </a:rPr>
              <a:t>Комментарий эксперта</a:t>
            </a:r>
            <a:r>
              <a:rPr lang="ru-RU" sz="1600" dirty="0">
                <a:latin typeface="Sitka Banner" panose="02000505000000020004" pitchFamily="2" charset="0"/>
              </a:rPr>
              <a:t>: стихотворение не связано с темой экологии. Описание звёздной ночи в стихотворении И. Бунина не даёт оснований для рассуждения о загрязнении окружающей среды.</a:t>
            </a:r>
          </a:p>
          <a:p>
            <a:endParaRPr lang="ru-RU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945" y="69273"/>
            <a:ext cx="900811" cy="484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34"/>
            <a:ext cx="7056438" cy="37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752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Обратите внимание!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3843" y="1079257"/>
            <a:ext cx="4507332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434494" y="1009650"/>
            <a:ext cx="6269122" cy="3584576"/>
          </a:xfrm>
        </p:spPr>
        <p:txBody>
          <a:bodyPr>
            <a:normAutofit/>
          </a:bodyPr>
          <a:lstStyle/>
          <a:p>
            <a:r>
              <a:rPr lang="ru-RU" dirty="0">
                <a:latin typeface="Sitka Small" panose="02000505000000020004" pitchFamily="2" charset="0"/>
              </a:rPr>
              <a:t>Типичные недостатки сочинений по К2</a:t>
            </a:r>
          </a:p>
          <a:p>
            <a:r>
              <a:rPr lang="ru-RU" dirty="0" smtClean="0">
                <a:latin typeface="Sitka Small" panose="02000505000000020004" pitchFamily="2" charset="0"/>
              </a:rPr>
              <a:t>- </a:t>
            </a:r>
            <a:r>
              <a:rPr lang="ru-RU" dirty="0">
                <a:latin typeface="Sitka Small" panose="02000505000000020004" pitchFamily="2" charset="0"/>
              </a:rPr>
              <a:t>Неумение связывать свой тезис с отсылкой к тексту </a:t>
            </a:r>
            <a:r>
              <a:rPr lang="ru-RU" dirty="0" smtClean="0">
                <a:latin typeface="Sitka Small" panose="02000505000000020004" pitchFamily="2" charset="0"/>
              </a:rPr>
              <a:t>произведения так</a:t>
            </a:r>
            <a:r>
              <a:rPr lang="ru-RU" dirty="0">
                <a:latin typeface="Sitka Small" panose="02000505000000020004" pitchFamily="2" charset="0"/>
              </a:rPr>
              <a:t>, чтобы она стала доказательством тезиса, то есть аргументом;</a:t>
            </a:r>
          </a:p>
          <a:p>
            <a:r>
              <a:rPr lang="ru-RU" dirty="0" smtClean="0">
                <a:latin typeface="Sitka Small" panose="02000505000000020004" pitchFamily="2" charset="0"/>
              </a:rPr>
              <a:t>- </a:t>
            </a:r>
            <a:r>
              <a:rPr lang="ru-RU" dirty="0">
                <a:latin typeface="Sitka Small" panose="02000505000000020004" pitchFamily="2" charset="0"/>
              </a:rPr>
              <a:t>Слабая связь литературного материала с системой </a:t>
            </a:r>
            <a:r>
              <a:rPr lang="ru-RU" dirty="0" smtClean="0">
                <a:latin typeface="Sitka Small" panose="02000505000000020004" pitchFamily="2" charset="0"/>
              </a:rPr>
              <a:t>аргументов (</a:t>
            </a:r>
            <a:r>
              <a:rPr lang="ru-RU" dirty="0">
                <a:latin typeface="Sitka Small" panose="02000505000000020004" pitchFamily="2" charset="0"/>
              </a:rPr>
              <a:t>произведение не иллюстрирует позицию, не </a:t>
            </a:r>
            <a:r>
              <a:rPr lang="ru-RU" dirty="0" smtClean="0">
                <a:latin typeface="Sitka Small" panose="02000505000000020004" pitchFamily="2" charset="0"/>
              </a:rPr>
              <a:t>углубляет рассуждение</a:t>
            </a:r>
            <a:r>
              <a:rPr lang="ru-RU" dirty="0">
                <a:latin typeface="Sitka Small" panose="02000505000000020004" pitchFamily="2" charset="0"/>
              </a:rPr>
              <a:t>, а существует автономно, само по себе, в </a:t>
            </a:r>
            <a:r>
              <a:rPr lang="ru-RU" dirty="0" smtClean="0">
                <a:latin typeface="Sitka Small" panose="02000505000000020004" pitchFamily="2" charset="0"/>
              </a:rPr>
              <a:t>виде краткого </a:t>
            </a:r>
            <a:r>
              <a:rPr lang="ru-RU" dirty="0">
                <a:latin typeface="Sitka Small" panose="02000505000000020004" pitchFamily="2" charset="0"/>
              </a:rPr>
              <a:t>аналитического разбора или </a:t>
            </a:r>
            <a:r>
              <a:rPr lang="ru-RU" dirty="0" smtClean="0">
                <a:latin typeface="Sitka Small" panose="02000505000000020004" pitchFamily="2" charset="0"/>
              </a:rPr>
              <a:t>прокомментированного эпизода</a:t>
            </a:r>
            <a:r>
              <a:rPr lang="ru-RU" dirty="0">
                <a:latin typeface="Sitka Small" panose="02000505000000020004" pitchFamily="2" charset="0"/>
              </a:rPr>
              <a:t>, то есть аргументация не имеет </a:t>
            </a:r>
            <a:r>
              <a:rPr lang="ru-RU" dirty="0" smtClean="0">
                <a:latin typeface="Sitka Small" panose="02000505000000020004" pitchFamily="2" charset="0"/>
              </a:rPr>
              <a:t>непосредственного отношения </a:t>
            </a:r>
            <a:r>
              <a:rPr lang="ru-RU" dirty="0">
                <a:latin typeface="Sitka Small" panose="02000505000000020004" pitchFamily="2" charset="0"/>
              </a:rPr>
              <a:t>к тезису, а иногда вообще с ним не связана).</a:t>
            </a:r>
          </a:p>
          <a:p>
            <a:endParaRPr lang="ru-RU" dirty="0" smtClean="0">
              <a:latin typeface="Sitka Small" panose="02000505000000020004" pitchFamily="2" charset="0"/>
            </a:endParaRPr>
          </a:p>
          <a:p>
            <a:r>
              <a:rPr lang="ru-RU" dirty="0" smtClean="0">
                <a:latin typeface="Sitka Small" panose="02000505000000020004" pitchFamily="2" charset="0"/>
              </a:rPr>
              <a:t>Ставится:  </a:t>
            </a:r>
            <a:r>
              <a:rPr lang="ru-RU" dirty="0">
                <a:latin typeface="Sitka Small" panose="02000505000000020004" pitchFamily="2" charset="0"/>
              </a:rPr>
              <a:t>ЗАЧЕТ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945" y="69273"/>
            <a:ext cx="900811" cy="484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34"/>
            <a:ext cx="7056438" cy="37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761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4493" y="135467"/>
            <a:ext cx="4506681" cy="995431"/>
          </a:xfrm>
        </p:spPr>
        <p:txBody>
          <a:bodyPr/>
          <a:lstStyle/>
          <a:p>
            <a:r>
              <a:rPr lang="ru-RU" dirty="0" smtClean="0"/>
              <a:t>Фактические ошибки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3843" y="1079256"/>
            <a:ext cx="4507332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433843" y="736599"/>
            <a:ext cx="6269773" cy="4157133"/>
          </a:xfrm>
        </p:spPr>
        <p:txBody>
          <a:bodyPr>
            <a:normAutofit fontScale="92500" lnSpcReduction="20000"/>
          </a:bodyPr>
          <a:lstStyle/>
          <a:p>
            <a:r>
              <a:rPr lang="ru-RU" sz="1800" dirty="0" smtClean="0">
                <a:latin typeface="Sitka Heading" panose="02000505000000020004" pitchFamily="2" charset="0"/>
              </a:rPr>
              <a:t>        Старший </a:t>
            </a:r>
            <a:r>
              <a:rPr lang="ru-RU" sz="1800" dirty="0">
                <a:latin typeface="Sitka Heading" panose="02000505000000020004" pitchFamily="2" charset="0"/>
              </a:rPr>
              <a:t>Болконский относился к своим детям с особой жестокостью. Избивая детей, никогда не прислушивался к ним, хоть и дочь всегда помогала ему, ухаживала за ним</a:t>
            </a:r>
            <a:r>
              <a:rPr lang="ru-RU" sz="1800" dirty="0" smtClean="0">
                <a:latin typeface="Sitka Heading" panose="02000505000000020004" pitchFamily="2" charset="0"/>
              </a:rPr>
              <a:t>.</a:t>
            </a:r>
          </a:p>
          <a:p>
            <a:r>
              <a:rPr lang="ru-RU" sz="1800" dirty="0">
                <a:latin typeface="Sitka Heading" panose="02000505000000020004" pitchFamily="2" charset="0"/>
              </a:rPr>
              <a:t>	В рассказе Куприна «Старуха </a:t>
            </a:r>
            <a:r>
              <a:rPr lang="ru-RU" sz="1800" dirty="0" err="1">
                <a:latin typeface="Sitka Heading" panose="02000505000000020004" pitchFamily="2" charset="0"/>
              </a:rPr>
              <a:t>Изергиль</a:t>
            </a:r>
            <a:r>
              <a:rPr lang="ru-RU" sz="1800" dirty="0">
                <a:latin typeface="Sitka Heading" panose="02000505000000020004" pitchFamily="2" charset="0"/>
              </a:rPr>
              <a:t>».</a:t>
            </a:r>
          </a:p>
          <a:p>
            <a:r>
              <a:rPr lang="ru-RU" sz="1800" dirty="0">
                <a:latin typeface="Sitka Heading" panose="02000505000000020004" pitchFamily="2" charset="0"/>
              </a:rPr>
              <a:t>	Пьеса Чехова «Крыжовник»</a:t>
            </a:r>
          </a:p>
          <a:p>
            <a:r>
              <a:rPr lang="ru-RU" sz="1800" dirty="0">
                <a:latin typeface="Sitka Heading" panose="02000505000000020004" pitchFamily="2" charset="0"/>
              </a:rPr>
              <a:t>	Девушка, которой Онегин отказал и растоптал столь юные чувства</a:t>
            </a:r>
            <a:r>
              <a:rPr lang="ru-RU" sz="1800" dirty="0" smtClean="0">
                <a:latin typeface="Sitka Heading" panose="02000505000000020004" pitchFamily="2" charset="0"/>
              </a:rPr>
              <a:t>.</a:t>
            </a:r>
            <a:endParaRPr lang="ru-RU" sz="1800" dirty="0">
              <a:latin typeface="Sitka Heading" panose="02000505000000020004" pitchFamily="2" charset="0"/>
            </a:endParaRPr>
          </a:p>
          <a:p>
            <a:r>
              <a:rPr lang="ru-RU" sz="1800" dirty="0" smtClean="0">
                <a:latin typeface="Sitka Heading" panose="02000505000000020004" pitchFamily="2" charset="0"/>
              </a:rPr>
              <a:t>Про </a:t>
            </a:r>
            <a:r>
              <a:rPr lang="ru-RU" sz="1800" dirty="0">
                <a:latin typeface="Sitka Heading" panose="02000505000000020004" pitchFamily="2" charset="0"/>
              </a:rPr>
              <a:t>Гринева: отец отправил его не на ближний рубеж, а в дальнюю гвардию</a:t>
            </a:r>
          </a:p>
          <a:p>
            <a:r>
              <a:rPr lang="ru-RU" sz="1800" dirty="0">
                <a:latin typeface="Sitka Heading" panose="02000505000000020004" pitchFamily="2" charset="0"/>
              </a:rPr>
              <a:t>	Проявил безумие и отвагу, смог постоять за честь возлюбленной, простил </a:t>
            </a:r>
            <a:r>
              <a:rPr lang="ru-RU" sz="1800" dirty="0" smtClean="0">
                <a:latin typeface="Sitka Heading" panose="02000505000000020004" pitchFamily="2" charset="0"/>
              </a:rPr>
              <a:t>Швабрина</a:t>
            </a:r>
          </a:p>
          <a:p>
            <a:r>
              <a:rPr lang="ru-RU" sz="1800" dirty="0" smtClean="0">
                <a:latin typeface="Sitka Heading" panose="02000505000000020004" pitchFamily="2" charset="0"/>
              </a:rPr>
              <a:t>Повесть </a:t>
            </a:r>
            <a:r>
              <a:rPr lang="ru-RU" sz="1800" dirty="0">
                <a:latin typeface="Sitka Heading" panose="02000505000000020004" pitchFamily="2" charset="0"/>
              </a:rPr>
              <a:t>«Бедная Лиза» Куприна, </a:t>
            </a:r>
            <a:endParaRPr lang="ru-RU" sz="1800" dirty="0" smtClean="0">
              <a:latin typeface="Sitka Heading" panose="02000505000000020004" pitchFamily="2" charset="0"/>
            </a:endParaRPr>
          </a:p>
          <a:p>
            <a:r>
              <a:rPr lang="ru-RU" sz="1800" dirty="0" smtClean="0">
                <a:latin typeface="Sitka Heading" panose="02000505000000020004" pitchFamily="2" charset="0"/>
              </a:rPr>
              <a:t>Базаров </a:t>
            </a:r>
            <a:r>
              <a:rPr lang="ru-RU" sz="1800" dirty="0">
                <a:latin typeface="Sitka Heading" panose="02000505000000020004" pitchFamily="2" charset="0"/>
              </a:rPr>
              <a:t>встречается с Софьей на балу; </a:t>
            </a:r>
            <a:endParaRPr lang="ru-RU" sz="1800" dirty="0" smtClean="0">
              <a:latin typeface="Sitka Heading" panose="02000505000000020004" pitchFamily="2" charset="0"/>
            </a:endParaRPr>
          </a:p>
          <a:p>
            <a:r>
              <a:rPr lang="ru-RU" sz="1800" dirty="0" smtClean="0">
                <a:latin typeface="Sitka Heading" panose="02000505000000020004" pitchFamily="2" charset="0"/>
              </a:rPr>
              <a:t>М.В</a:t>
            </a:r>
            <a:r>
              <a:rPr lang="ru-RU" sz="1800" dirty="0">
                <a:latin typeface="Sitka Heading" panose="02000505000000020004" pitchFamily="2" charset="0"/>
              </a:rPr>
              <a:t>. Булгаков, </a:t>
            </a:r>
            <a:r>
              <a:rPr lang="ru-RU" sz="1800" dirty="0" err="1">
                <a:latin typeface="Sitka Heading" panose="02000505000000020004" pitchFamily="2" charset="0"/>
              </a:rPr>
              <a:t>Иешуа</a:t>
            </a:r>
            <a:r>
              <a:rPr lang="ru-RU" sz="1800" dirty="0">
                <a:latin typeface="Sitka Heading" panose="02000505000000020004" pitchFamily="2" charset="0"/>
              </a:rPr>
              <a:t> </a:t>
            </a:r>
            <a:r>
              <a:rPr lang="ru-RU" sz="1800" dirty="0" err="1" smtClean="0">
                <a:latin typeface="Sitka Heading" panose="02000505000000020004" pitchFamily="2" charset="0"/>
              </a:rPr>
              <a:t>Ганоций</a:t>
            </a:r>
            <a:endParaRPr lang="ru-RU" sz="1800" dirty="0" smtClean="0">
              <a:latin typeface="Sitka Heading" panose="02000505000000020004" pitchFamily="2" charset="0"/>
            </a:endParaRPr>
          </a:p>
          <a:p>
            <a:r>
              <a:rPr lang="ru-RU" sz="1800" dirty="0" smtClean="0">
                <a:latin typeface="Sitka Heading" panose="02000505000000020004" pitchFamily="2" charset="0"/>
              </a:rPr>
              <a:t>Базаров </a:t>
            </a:r>
            <a:r>
              <a:rPr lang="ru-RU" sz="1800" dirty="0">
                <a:latin typeface="Sitka Heading" panose="02000505000000020004" pitchFamily="2" charset="0"/>
              </a:rPr>
              <a:t>был нигилистом, жил себе спокойно, пока не приехал на бал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945" y="69273"/>
            <a:ext cx="900811" cy="484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34"/>
            <a:ext cx="7056438" cy="37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529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Пример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3843" y="1079257"/>
            <a:ext cx="4507332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434494" y="984250"/>
            <a:ext cx="6269122" cy="3609976"/>
          </a:xfrm>
        </p:spPr>
        <p:txBody>
          <a:bodyPr/>
          <a:lstStyle/>
          <a:p>
            <a:r>
              <a:rPr lang="ru-RU" dirty="0" smtClean="0"/>
              <a:t>-</a:t>
            </a:r>
            <a:r>
              <a:rPr lang="ru-RU" dirty="0"/>
              <a:t>	</a:t>
            </a:r>
            <a:r>
              <a:rPr lang="ru-RU" sz="1600" dirty="0">
                <a:latin typeface="Sitka Small" panose="02000505000000020004" pitchFamily="2" charset="0"/>
              </a:rPr>
              <a:t>В пересказе сюжета произведения «Собачье сердце» М.А. Булгакова «гипофиз собаки пересадили человеку»;</a:t>
            </a:r>
          </a:p>
          <a:p>
            <a:r>
              <a:rPr lang="ru-RU" sz="1600" dirty="0" smtClean="0">
                <a:latin typeface="Sitka Small" panose="02000505000000020004" pitchFamily="2" charset="0"/>
              </a:rPr>
              <a:t>-</a:t>
            </a:r>
            <a:r>
              <a:rPr lang="ru-RU" sz="1600" dirty="0">
                <a:latin typeface="Sitka Small" panose="02000505000000020004" pitchFamily="2" charset="0"/>
              </a:rPr>
              <a:t>	В поэме «Горе от ума» главный герой «Пьер Безухов отправляется в город-герой Москва ради новой нескучной работы, ради новых знакомств»;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latin typeface="Sitka Small" panose="02000505000000020004" pitchFamily="2" charset="0"/>
              </a:rPr>
              <a:t>«</a:t>
            </a:r>
            <a:r>
              <a:rPr lang="ru-RU" sz="1600" dirty="0">
                <a:latin typeface="Sitka Small" panose="02000505000000020004" pitchFamily="2" charset="0"/>
              </a:rPr>
              <a:t>На службу к капитану Васкову приехали пять молодых девушек» («А зори здесь тихие</a:t>
            </a:r>
            <a:r>
              <a:rPr lang="ru-RU" sz="1600" dirty="0" smtClean="0">
                <a:latin typeface="Sitka Small" panose="02000505000000020004" pitchFamily="2" charset="0"/>
              </a:rPr>
              <a:t>»);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latin typeface="Sitka Small" panose="02000505000000020004" pitchFamily="2" charset="0"/>
              </a:rPr>
              <a:t>Отец </a:t>
            </a:r>
            <a:r>
              <a:rPr lang="ru-RU" sz="1600" dirty="0">
                <a:latin typeface="Sitka Small" panose="02000505000000020004" pitchFamily="2" charset="0"/>
              </a:rPr>
              <a:t>Базарова был военным врачом у генерала Кирсанова.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2359" y="-31900"/>
            <a:ext cx="1274079" cy="72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34"/>
            <a:ext cx="7056438" cy="37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0145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3843" y="402828"/>
            <a:ext cx="4507332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103909" y="623455"/>
            <a:ext cx="6747164" cy="3970771"/>
          </a:xfrm>
        </p:spPr>
        <p:txBody>
          <a:bodyPr>
            <a:noAutofit/>
          </a:bodyPr>
          <a:lstStyle/>
          <a:p>
            <a:pPr marL="244475" marR="5080" lvl="0" algn="just" defTabSz="914400">
              <a:lnSpc>
                <a:spcPts val="1800"/>
              </a:lnSpc>
              <a:spcBef>
                <a:spcPts val="0"/>
              </a:spcBef>
            </a:pPr>
            <a:r>
              <a:rPr lang="ru-RU" sz="1800" b="1" kern="0" dirty="0">
                <a:solidFill>
                  <a:srgbClr val="E65E52"/>
                </a:solidFill>
                <a:latin typeface="Sitka Banner" panose="02000505000000020004" pitchFamily="2" charset="0"/>
                <a:cs typeface="Georgia"/>
              </a:rPr>
              <a:t>Литературный</a:t>
            </a:r>
            <a:r>
              <a:rPr lang="ru-RU" sz="1800" b="1" kern="0" spc="165" dirty="0">
                <a:solidFill>
                  <a:srgbClr val="E65E52"/>
                </a:solidFill>
                <a:latin typeface="Sitka Banner" panose="02000505000000020004" pitchFamily="2" charset="0"/>
                <a:cs typeface="Georgia"/>
              </a:rPr>
              <a:t> </a:t>
            </a:r>
            <a:r>
              <a:rPr lang="ru-RU" sz="1800" b="1" kern="0" dirty="0">
                <a:solidFill>
                  <a:srgbClr val="E65E52"/>
                </a:solidFill>
                <a:latin typeface="Sitka Banner" panose="02000505000000020004" pitchFamily="2" charset="0"/>
                <a:cs typeface="Georgia"/>
              </a:rPr>
              <a:t>пример</a:t>
            </a:r>
            <a:r>
              <a:rPr lang="ru-RU" sz="1800" b="1" kern="0" spc="170" dirty="0">
                <a:solidFill>
                  <a:srgbClr val="E65E52"/>
                </a:solidFill>
                <a:latin typeface="Sitka Banner" panose="02000505000000020004" pitchFamily="2" charset="0"/>
                <a:cs typeface="Georgia"/>
              </a:rPr>
              <a:t> </a:t>
            </a:r>
            <a:r>
              <a:rPr lang="ru-RU" sz="1800" b="1" kern="0" dirty="0">
                <a:solidFill>
                  <a:srgbClr val="E65E52"/>
                </a:solidFill>
                <a:latin typeface="Sitka Banner" panose="02000505000000020004" pitchFamily="2" charset="0"/>
                <a:cs typeface="Georgia"/>
              </a:rPr>
              <a:t>может</a:t>
            </a:r>
            <a:r>
              <a:rPr lang="ru-RU" sz="1800" b="1" kern="0" spc="170" dirty="0">
                <a:solidFill>
                  <a:srgbClr val="E65E52"/>
                </a:solidFill>
                <a:latin typeface="Sitka Banner" panose="02000505000000020004" pitchFamily="2" charset="0"/>
                <a:cs typeface="Georgia"/>
              </a:rPr>
              <a:t> </a:t>
            </a:r>
            <a:r>
              <a:rPr lang="ru-RU" sz="1800" b="1" kern="0" dirty="0">
                <a:solidFill>
                  <a:srgbClr val="E65E52"/>
                </a:solidFill>
                <a:latin typeface="Sitka Banner" panose="02000505000000020004" pitchFamily="2" charset="0"/>
                <a:cs typeface="Georgia"/>
              </a:rPr>
              <a:t>быть</a:t>
            </a:r>
            <a:r>
              <a:rPr lang="ru-RU" sz="1800" b="1" kern="0" spc="170" dirty="0">
                <a:solidFill>
                  <a:srgbClr val="E65E52"/>
                </a:solidFill>
                <a:latin typeface="Sitka Banner" panose="02000505000000020004" pitchFamily="2" charset="0"/>
                <a:cs typeface="Georgia"/>
              </a:rPr>
              <a:t> </a:t>
            </a:r>
            <a:r>
              <a:rPr lang="ru-RU" sz="1800" b="1" kern="0" dirty="0">
                <a:solidFill>
                  <a:srgbClr val="E65E52"/>
                </a:solidFill>
                <a:latin typeface="Sitka Banner" panose="02000505000000020004" pitchFamily="2" charset="0"/>
                <a:cs typeface="Georgia"/>
              </a:rPr>
              <a:t>засчитан,</a:t>
            </a:r>
            <a:r>
              <a:rPr lang="ru-RU" sz="1800" b="1" kern="0" spc="170" dirty="0">
                <a:solidFill>
                  <a:srgbClr val="E65E52"/>
                </a:solidFill>
                <a:latin typeface="Sitka Banner" panose="02000505000000020004" pitchFamily="2" charset="0"/>
                <a:cs typeface="Georgia"/>
              </a:rPr>
              <a:t> </a:t>
            </a:r>
            <a:r>
              <a:rPr lang="ru-RU" sz="1800" b="1" kern="0" dirty="0">
                <a:solidFill>
                  <a:srgbClr val="E65E52"/>
                </a:solidFill>
                <a:latin typeface="Sitka Banner" panose="02000505000000020004" pitchFamily="2" charset="0"/>
                <a:cs typeface="Georgia"/>
              </a:rPr>
              <a:t>если</a:t>
            </a:r>
            <a:r>
              <a:rPr lang="ru-RU" sz="1800" b="1" kern="0" spc="165" dirty="0">
                <a:solidFill>
                  <a:srgbClr val="E65E52"/>
                </a:solidFill>
                <a:latin typeface="Sitka Banner" panose="02000505000000020004" pitchFamily="2" charset="0"/>
                <a:cs typeface="Georgia"/>
              </a:rPr>
              <a:t> </a:t>
            </a:r>
            <a:r>
              <a:rPr lang="ru-RU" sz="1800" b="1" kern="0" dirty="0">
                <a:solidFill>
                  <a:srgbClr val="E65E52"/>
                </a:solidFill>
                <a:latin typeface="Sitka Banner" panose="02000505000000020004" pitchFamily="2" charset="0"/>
                <a:cs typeface="Georgia"/>
              </a:rPr>
              <a:t>ученик</a:t>
            </a:r>
            <a:r>
              <a:rPr lang="ru-RU" sz="1800" b="1" kern="0" spc="160" dirty="0">
                <a:solidFill>
                  <a:srgbClr val="E65E52"/>
                </a:solidFill>
                <a:latin typeface="Sitka Banner" panose="02000505000000020004" pitchFamily="2" charset="0"/>
                <a:cs typeface="Georgia"/>
              </a:rPr>
              <a:t> </a:t>
            </a:r>
            <a:r>
              <a:rPr lang="ru-RU" sz="1800" b="1" kern="0" spc="-10" dirty="0">
                <a:solidFill>
                  <a:srgbClr val="E65E52"/>
                </a:solidFill>
                <a:latin typeface="Sitka Banner" panose="02000505000000020004" pitchFamily="2" charset="0"/>
                <a:cs typeface="Georgia"/>
              </a:rPr>
              <a:t>неверно </a:t>
            </a:r>
            <a:r>
              <a:rPr lang="ru-RU" sz="1800" b="1" kern="0" dirty="0">
                <a:solidFill>
                  <a:srgbClr val="E65E52"/>
                </a:solidFill>
                <a:latin typeface="Sitka Banner" panose="02000505000000020004" pitchFamily="2" charset="0"/>
                <a:cs typeface="Georgia"/>
              </a:rPr>
              <a:t>указал</a:t>
            </a:r>
            <a:r>
              <a:rPr lang="ru-RU" sz="1800" b="1" kern="0" spc="180" dirty="0">
                <a:solidFill>
                  <a:srgbClr val="E65E52"/>
                </a:solidFill>
                <a:latin typeface="Sitka Banner" panose="02000505000000020004" pitchFamily="2" charset="0"/>
                <a:cs typeface="Georgia"/>
              </a:rPr>
              <a:t>  </a:t>
            </a:r>
            <a:r>
              <a:rPr lang="ru-RU" sz="1800" b="1" kern="0" dirty="0">
                <a:solidFill>
                  <a:srgbClr val="E65E52"/>
                </a:solidFill>
                <a:latin typeface="Sitka Banner" panose="02000505000000020004" pitchFamily="2" charset="0"/>
                <a:cs typeface="Georgia"/>
              </a:rPr>
              <a:t>фамилию</a:t>
            </a:r>
            <a:r>
              <a:rPr lang="ru-RU" sz="1800" b="1" kern="0" spc="190" dirty="0">
                <a:solidFill>
                  <a:srgbClr val="E65E52"/>
                </a:solidFill>
                <a:latin typeface="Sitka Banner" panose="02000505000000020004" pitchFamily="2" charset="0"/>
                <a:cs typeface="Georgia"/>
              </a:rPr>
              <a:t>  </a:t>
            </a:r>
            <a:r>
              <a:rPr lang="ru-RU" sz="1800" b="1" kern="0" dirty="0">
                <a:solidFill>
                  <a:srgbClr val="E65E52"/>
                </a:solidFill>
                <a:latin typeface="Sitka Banner" panose="02000505000000020004" pitchFamily="2" charset="0"/>
                <a:cs typeface="Georgia"/>
              </a:rPr>
              <a:t>автора</a:t>
            </a:r>
            <a:r>
              <a:rPr lang="ru-RU" sz="1800" b="1" kern="0" spc="185" dirty="0">
                <a:solidFill>
                  <a:srgbClr val="E65E52"/>
                </a:solidFill>
                <a:latin typeface="Sitka Banner" panose="02000505000000020004" pitchFamily="2" charset="0"/>
                <a:cs typeface="Georgia"/>
              </a:rPr>
              <a:t>  </a:t>
            </a:r>
            <a:r>
              <a:rPr lang="ru-RU" sz="1800" b="1" kern="0" dirty="0">
                <a:solidFill>
                  <a:srgbClr val="E65E52"/>
                </a:solidFill>
                <a:latin typeface="Sitka Banner" panose="02000505000000020004" pitchFamily="2" charset="0"/>
                <a:cs typeface="Georgia"/>
              </a:rPr>
              <a:t>/название</a:t>
            </a:r>
            <a:r>
              <a:rPr lang="ru-RU" sz="1800" b="1" kern="0" spc="185" dirty="0">
                <a:solidFill>
                  <a:srgbClr val="E65E52"/>
                </a:solidFill>
                <a:latin typeface="Sitka Banner" panose="02000505000000020004" pitchFamily="2" charset="0"/>
                <a:cs typeface="Georgia"/>
              </a:rPr>
              <a:t>  </a:t>
            </a:r>
            <a:r>
              <a:rPr lang="ru-RU" sz="1800" b="1" kern="0" dirty="0">
                <a:solidFill>
                  <a:srgbClr val="E65E52"/>
                </a:solidFill>
                <a:latin typeface="Sitka Banner" panose="02000505000000020004" pitchFamily="2" charset="0"/>
                <a:cs typeface="Georgia"/>
              </a:rPr>
              <a:t>произведения/</a:t>
            </a:r>
            <a:r>
              <a:rPr lang="ru-RU" sz="1800" b="1" kern="0" spc="185" dirty="0">
                <a:solidFill>
                  <a:srgbClr val="E65E52"/>
                </a:solidFill>
                <a:latin typeface="Sitka Banner" panose="02000505000000020004" pitchFamily="2" charset="0"/>
                <a:cs typeface="Georgia"/>
              </a:rPr>
              <a:t>  </a:t>
            </a:r>
            <a:r>
              <a:rPr lang="ru-RU" sz="1800" b="1" kern="0" dirty="0">
                <a:solidFill>
                  <a:srgbClr val="E65E52"/>
                </a:solidFill>
                <a:latin typeface="Sitka Banner" panose="02000505000000020004" pitchFamily="2" charset="0"/>
                <a:cs typeface="Georgia"/>
              </a:rPr>
              <a:t>героя</a:t>
            </a:r>
            <a:r>
              <a:rPr lang="ru-RU" sz="1800" kern="0" dirty="0">
                <a:solidFill>
                  <a:srgbClr val="001F5F"/>
                </a:solidFill>
                <a:latin typeface="Sitka Banner" panose="02000505000000020004" pitchFamily="2" charset="0"/>
                <a:cs typeface="Georgia"/>
              </a:rPr>
              <a:t>,</a:t>
            </a:r>
            <a:r>
              <a:rPr lang="ru-RU" sz="1800" kern="0" spc="215" dirty="0">
                <a:solidFill>
                  <a:srgbClr val="001F5F"/>
                </a:solidFill>
                <a:latin typeface="Sitka Banner" panose="02000505000000020004" pitchFamily="2" charset="0"/>
                <a:cs typeface="Georgia"/>
              </a:rPr>
              <a:t>  </a:t>
            </a:r>
            <a:r>
              <a:rPr lang="ru-RU" sz="1800" kern="0" dirty="0">
                <a:solidFill>
                  <a:srgbClr val="001F5F"/>
                </a:solidFill>
                <a:latin typeface="Sitka Banner" panose="02000505000000020004" pitchFamily="2" charset="0"/>
                <a:cs typeface="Georgia"/>
              </a:rPr>
              <a:t>но</a:t>
            </a:r>
            <a:r>
              <a:rPr lang="ru-RU" sz="1800" kern="0" spc="204" dirty="0">
                <a:solidFill>
                  <a:srgbClr val="001F5F"/>
                </a:solidFill>
                <a:latin typeface="Sitka Banner" panose="02000505000000020004" pitchFamily="2" charset="0"/>
                <a:cs typeface="Georgia"/>
              </a:rPr>
              <a:t>  </a:t>
            </a:r>
            <a:r>
              <a:rPr lang="ru-RU" sz="1800" kern="0" spc="-25" dirty="0">
                <a:solidFill>
                  <a:srgbClr val="001F5F"/>
                </a:solidFill>
                <a:latin typeface="Sitka Banner" panose="02000505000000020004" pitchFamily="2" charset="0"/>
                <a:cs typeface="Georgia"/>
              </a:rPr>
              <a:t>из </a:t>
            </a:r>
            <a:r>
              <a:rPr lang="ru-RU" sz="1800" kern="0" dirty="0">
                <a:solidFill>
                  <a:srgbClr val="001F5F"/>
                </a:solidFill>
                <a:latin typeface="Sitka Banner" panose="02000505000000020004" pitchFamily="2" charset="0"/>
                <a:cs typeface="Georgia"/>
              </a:rPr>
              <a:t>комментария</a:t>
            </a:r>
            <a:r>
              <a:rPr lang="ru-RU" sz="1800" kern="0" spc="405" dirty="0">
                <a:solidFill>
                  <a:srgbClr val="001F5F"/>
                </a:solidFill>
                <a:latin typeface="Sitka Banner" panose="02000505000000020004" pitchFamily="2" charset="0"/>
                <a:cs typeface="Georgia"/>
              </a:rPr>
              <a:t> </a:t>
            </a:r>
            <a:r>
              <a:rPr lang="ru-RU" sz="1800" kern="0" dirty="0">
                <a:solidFill>
                  <a:srgbClr val="001F5F"/>
                </a:solidFill>
                <a:latin typeface="Sitka Banner" panose="02000505000000020004" pitchFamily="2" charset="0"/>
                <a:cs typeface="Georgia"/>
              </a:rPr>
              <a:t>понятно,</a:t>
            </a:r>
            <a:r>
              <a:rPr lang="ru-RU" sz="1800" kern="0" spc="395" dirty="0">
                <a:solidFill>
                  <a:srgbClr val="001F5F"/>
                </a:solidFill>
                <a:latin typeface="Sitka Banner" panose="02000505000000020004" pitchFamily="2" charset="0"/>
                <a:cs typeface="Georgia"/>
              </a:rPr>
              <a:t> </a:t>
            </a:r>
            <a:r>
              <a:rPr lang="ru-RU" sz="1800" kern="0" dirty="0">
                <a:solidFill>
                  <a:srgbClr val="001F5F"/>
                </a:solidFill>
                <a:latin typeface="Sitka Banner" panose="02000505000000020004" pitchFamily="2" charset="0"/>
                <a:cs typeface="Georgia"/>
              </a:rPr>
              <a:t>о</a:t>
            </a:r>
            <a:r>
              <a:rPr lang="ru-RU" sz="1800" kern="0" spc="400" dirty="0">
                <a:solidFill>
                  <a:srgbClr val="001F5F"/>
                </a:solidFill>
                <a:latin typeface="Sitka Banner" panose="02000505000000020004" pitchFamily="2" charset="0"/>
                <a:cs typeface="Georgia"/>
              </a:rPr>
              <a:t> </a:t>
            </a:r>
            <a:r>
              <a:rPr lang="ru-RU" sz="1800" kern="0" dirty="0">
                <a:solidFill>
                  <a:srgbClr val="001F5F"/>
                </a:solidFill>
                <a:latin typeface="Sitka Banner" panose="02000505000000020004" pitchFamily="2" charset="0"/>
                <a:cs typeface="Georgia"/>
              </a:rPr>
              <a:t>ком</a:t>
            </a:r>
            <a:r>
              <a:rPr lang="ru-RU" sz="1800" kern="0" spc="380" dirty="0">
                <a:solidFill>
                  <a:srgbClr val="001F5F"/>
                </a:solidFill>
                <a:latin typeface="Sitka Banner" panose="02000505000000020004" pitchFamily="2" charset="0"/>
                <a:cs typeface="Georgia"/>
              </a:rPr>
              <a:t> </a:t>
            </a:r>
            <a:r>
              <a:rPr lang="ru-RU" sz="1800" kern="0" dirty="0">
                <a:solidFill>
                  <a:srgbClr val="001F5F"/>
                </a:solidFill>
                <a:latin typeface="Sitka Banner" panose="02000505000000020004" pitchFamily="2" charset="0"/>
                <a:cs typeface="Georgia"/>
              </a:rPr>
              <a:t>или</a:t>
            </a:r>
            <a:r>
              <a:rPr lang="ru-RU" sz="1800" kern="0" spc="400" dirty="0">
                <a:solidFill>
                  <a:srgbClr val="001F5F"/>
                </a:solidFill>
                <a:latin typeface="Sitka Banner" panose="02000505000000020004" pitchFamily="2" charset="0"/>
                <a:cs typeface="Georgia"/>
              </a:rPr>
              <a:t> </a:t>
            </a:r>
            <a:r>
              <a:rPr lang="ru-RU" sz="1800" kern="0" dirty="0">
                <a:solidFill>
                  <a:srgbClr val="001F5F"/>
                </a:solidFill>
                <a:latin typeface="Sitka Banner" panose="02000505000000020004" pitchFamily="2" charset="0"/>
                <a:cs typeface="Georgia"/>
              </a:rPr>
              <a:t>о</a:t>
            </a:r>
            <a:r>
              <a:rPr lang="ru-RU" sz="1800" kern="0" spc="395" dirty="0">
                <a:solidFill>
                  <a:srgbClr val="001F5F"/>
                </a:solidFill>
                <a:latin typeface="Sitka Banner" panose="02000505000000020004" pitchFamily="2" charset="0"/>
                <a:cs typeface="Georgia"/>
              </a:rPr>
              <a:t> </a:t>
            </a:r>
            <a:r>
              <a:rPr lang="ru-RU" sz="1800" kern="0" dirty="0">
                <a:solidFill>
                  <a:srgbClr val="001F5F"/>
                </a:solidFill>
                <a:latin typeface="Sitka Banner" panose="02000505000000020004" pitchFamily="2" charset="0"/>
                <a:cs typeface="Georgia"/>
              </a:rPr>
              <a:t>чём</a:t>
            </a:r>
            <a:r>
              <a:rPr lang="ru-RU" sz="1800" kern="0" spc="395" dirty="0">
                <a:solidFill>
                  <a:srgbClr val="001F5F"/>
                </a:solidFill>
                <a:latin typeface="Sitka Banner" panose="02000505000000020004" pitchFamily="2" charset="0"/>
                <a:cs typeface="Georgia"/>
              </a:rPr>
              <a:t> </a:t>
            </a:r>
            <a:r>
              <a:rPr lang="ru-RU" sz="1800" kern="0" dirty="0">
                <a:solidFill>
                  <a:srgbClr val="001F5F"/>
                </a:solidFill>
                <a:latin typeface="Sitka Banner" panose="02000505000000020004" pitchFamily="2" charset="0"/>
                <a:cs typeface="Georgia"/>
              </a:rPr>
              <a:t>именно</a:t>
            </a:r>
            <a:r>
              <a:rPr lang="ru-RU" sz="1800" kern="0" spc="405" dirty="0">
                <a:solidFill>
                  <a:srgbClr val="001F5F"/>
                </a:solidFill>
                <a:latin typeface="Sitka Banner" panose="02000505000000020004" pitchFamily="2" charset="0"/>
                <a:cs typeface="Georgia"/>
              </a:rPr>
              <a:t> </a:t>
            </a:r>
            <a:r>
              <a:rPr lang="ru-RU" sz="1800" kern="0" dirty="0">
                <a:solidFill>
                  <a:srgbClr val="001F5F"/>
                </a:solidFill>
                <a:latin typeface="Sitka Banner" panose="02000505000000020004" pitchFamily="2" charset="0"/>
                <a:cs typeface="Georgia"/>
              </a:rPr>
              <a:t>идёт</a:t>
            </a:r>
            <a:r>
              <a:rPr lang="ru-RU" sz="1800" kern="0" spc="415" dirty="0">
                <a:solidFill>
                  <a:srgbClr val="001F5F"/>
                </a:solidFill>
                <a:latin typeface="Sitka Banner" panose="02000505000000020004" pitchFamily="2" charset="0"/>
                <a:cs typeface="Georgia"/>
              </a:rPr>
              <a:t> </a:t>
            </a:r>
            <a:r>
              <a:rPr lang="ru-RU" sz="1800" kern="0" dirty="0">
                <a:solidFill>
                  <a:srgbClr val="001F5F"/>
                </a:solidFill>
                <a:latin typeface="Sitka Banner" panose="02000505000000020004" pitchFamily="2" charset="0"/>
                <a:cs typeface="Georgia"/>
              </a:rPr>
              <a:t>речь.</a:t>
            </a:r>
            <a:r>
              <a:rPr lang="ru-RU" sz="1800" kern="0" spc="380" dirty="0">
                <a:solidFill>
                  <a:srgbClr val="001F5F"/>
                </a:solidFill>
                <a:latin typeface="Sitka Banner" panose="02000505000000020004" pitchFamily="2" charset="0"/>
                <a:cs typeface="Georgia"/>
              </a:rPr>
              <a:t> </a:t>
            </a:r>
            <a:r>
              <a:rPr lang="ru-RU" sz="1800" kern="0" dirty="0">
                <a:solidFill>
                  <a:srgbClr val="001F5F"/>
                </a:solidFill>
                <a:latin typeface="Sitka Banner" panose="02000505000000020004" pitchFamily="2" charset="0"/>
                <a:cs typeface="Georgia"/>
              </a:rPr>
              <a:t>При</a:t>
            </a:r>
            <a:r>
              <a:rPr lang="ru-RU" sz="1800" kern="0" spc="390" dirty="0">
                <a:solidFill>
                  <a:srgbClr val="001F5F"/>
                </a:solidFill>
                <a:latin typeface="Sitka Banner" panose="02000505000000020004" pitchFamily="2" charset="0"/>
                <a:cs typeface="Georgia"/>
              </a:rPr>
              <a:t> </a:t>
            </a:r>
            <a:r>
              <a:rPr lang="ru-RU" sz="1800" kern="0" dirty="0">
                <a:solidFill>
                  <a:srgbClr val="001F5F"/>
                </a:solidFill>
                <a:latin typeface="Sitka Banner" panose="02000505000000020004" pitchFamily="2" charset="0"/>
                <a:cs typeface="Georgia"/>
              </a:rPr>
              <a:t>этом</a:t>
            </a:r>
            <a:r>
              <a:rPr lang="ru-RU" sz="1800" kern="0" spc="390" dirty="0">
                <a:solidFill>
                  <a:srgbClr val="001F5F"/>
                </a:solidFill>
                <a:latin typeface="Sitka Banner" panose="02000505000000020004" pitchFamily="2" charset="0"/>
                <a:cs typeface="Georgia"/>
              </a:rPr>
              <a:t> </a:t>
            </a:r>
            <a:r>
              <a:rPr lang="ru-RU" sz="1800" kern="0" spc="-20" dirty="0">
                <a:solidFill>
                  <a:srgbClr val="001F5F"/>
                </a:solidFill>
                <a:latin typeface="Sitka Banner" panose="02000505000000020004" pitchFamily="2" charset="0"/>
                <a:cs typeface="Georgia"/>
              </a:rPr>
              <a:t>лит. </a:t>
            </a:r>
            <a:r>
              <a:rPr lang="ru-RU" sz="1800" kern="0" dirty="0">
                <a:solidFill>
                  <a:srgbClr val="001F5F"/>
                </a:solidFill>
                <a:latin typeface="Sitka Banner" panose="02000505000000020004" pitchFamily="2" charset="0"/>
                <a:cs typeface="Georgia"/>
              </a:rPr>
              <a:t>пример</a:t>
            </a:r>
            <a:r>
              <a:rPr lang="ru-RU" sz="1800" kern="0" spc="240" dirty="0">
                <a:solidFill>
                  <a:srgbClr val="001F5F"/>
                </a:solidFill>
                <a:latin typeface="Sitka Banner" panose="02000505000000020004" pitchFamily="2" charset="0"/>
                <a:cs typeface="Georgia"/>
              </a:rPr>
              <a:t>  </a:t>
            </a:r>
            <a:r>
              <a:rPr lang="ru-RU" sz="1800" kern="0" dirty="0">
                <a:solidFill>
                  <a:srgbClr val="001F5F"/>
                </a:solidFill>
                <a:latin typeface="Sitka Banner" panose="02000505000000020004" pitchFamily="2" charset="0"/>
                <a:cs typeface="Georgia"/>
              </a:rPr>
              <a:t>должен</a:t>
            </a:r>
            <a:r>
              <a:rPr lang="ru-RU" sz="1800" kern="0" spc="235" dirty="0">
                <a:solidFill>
                  <a:srgbClr val="001F5F"/>
                </a:solidFill>
                <a:latin typeface="Sitka Banner" panose="02000505000000020004" pitchFamily="2" charset="0"/>
                <a:cs typeface="Georgia"/>
              </a:rPr>
              <a:t>  </a:t>
            </a:r>
            <a:r>
              <a:rPr lang="ru-RU" sz="1800" kern="0" dirty="0">
                <a:solidFill>
                  <a:srgbClr val="001F5F"/>
                </a:solidFill>
                <a:latin typeface="Sitka Banner" panose="02000505000000020004" pitchFamily="2" charset="0"/>
                <a:cs typeface="Georgia"/>
              </a:rPr>
              <a:t>соответствовать</a:t>
            </a:r>
            <a:r>
              <a:rPr lang="ru-RU" sz="1800" kern="0" spc="245" dirty="0">
                <a:solidFill>
                  <a:srgbClr val="001F5F"/>
                </a:solidFill>
                <a:latin typeface="Sitka Banner" panose="02000505000000020004" pitchFamily="2" charset="0"/>
                <a:cs typeface="Georgia"/>
              </a:rPr>
              <a:t>  </a:t>
            </a:r>
            <a:r>
              <a:rPr lang="ru-RU" sz="1800" kern="0" dirty="0">
                <a:solidFill>
                  <a:srgbClr val="001F5F"/>
                </a:solidFill>
                <a:latin typeface="Sitka Banner" panose="02000505000000020004" pitchFamily="2" charset="0"/>
                <a:cs typeface="Georgia"/>
              </a:rPr>
              <a:t>теме</a:t>
            </a:r>
            <a:r>
              <a:rPr lang="ru-RU" sz="1800" kern="0" spc="240" dirty="0">
                <a:solidFill>
                  <a:srgbClr val="001F5F"/>
                </a:solidFill>
                <a:latin typeface="Sitka Banner" panose="02000505000000020004" pitchFamily="2" charset="0"/>
                <a:cs typeface="Georgia"/>
              </a:rPr>
              <a:t>  </a:t>
            </a:r>
            <a:r>
              <a:rPr lang="ru-RU" sz="1800" kern="0" dirty="0">
                <a:solidFill>
                  <a:srgbClr val="001F5F"/>
                </a:solidFill>
                <a:latin typeface="Sitka Banner" panose="02000505000000020004" pitchFamily="2" charset="0"/>
                <a:cs typeface="Georgia"/>
              </a:rPr>
              <a:t>(выполнять</a:t>
            </a:r>
            <a:r>
              <a:rPr lang="ru-RU" sz="1800" kern="0" spc="245" dirty="0">
                <a:solidFill>
                  <a:srgbClr val="001F5F"/>
                </a:solidFill>
                <a:latin typeface="Sitka Banner" panose="02000505000000020004" pitchFamily="2" charset="0"/>
                <a:cs typeface="Georgia"/>
              </a:rPr>
              <a:t>  </a:t>
            </a:r>
            <a:r>
              <a:rPr lang="ru-RU" sz="1800" kern="0" dirty="0">
                <a:solidFill>
                  <a:srgbClr val="001F5F"/>
                </a:solidFill>
                <a:latin typeface="Sitka Banner" panose="02000505000000020004" pitchFamily="2" charset="0"/>
                <a:cs typeface="Georgia"/>
              </a:rPr>
              <a:t>роль</a:t>
            </a:r>
            <a:r>
              <a:rPr lang="ru-RU" sz="1800" kern="0" spc="240" dirty="0">
                <a:solidFill>
                  <a:srgbClr val="001F5F"/>
                </a:solidFill>
                <a:latin typeface="Sitka Banner" panose="02000505000000020004" pitchFamily="2" charset="0"/>
                <a:cs typeface="Georgia"/>
              </a:rPr>
              <a:t>  </a:t>
            </a:r>
            <a:r>
              <a:rPr lang="ru-RU" sz="1800" kern="0" dirty="0">
                <a:solidFill>
                  <a:srgbClr val="001F5F"/>
                </a:solidFill>
                <a:latin typeface="Sitka Banner" panose="02000505000000020004" pitchFamily="2" charset="0"/>
                <a:cs typeface="Georgia"/>
              </a:rPr>
              <a:t>иллюстрации</a:t>
            </a:r>
            <a:r>
              <a:rPr lang="ru-RU" sz="1800" kern="0" spc="245" dirty="0">
                <a:solidFill>
                  <a:srgbClr val="001F5F"/>
                </a:solidFill>
                <a:latin typeface="Sitka Banner" panose="02000505000000020004" pitchFamily="2" charset="0"/>
                <a:cs typeface="Georgia"/>
              </a:rPr>
              <a:t>  </a:t>
            </a:r>
            <a:r>
              <a:rPr lang="ru-RU" sz="1800" kern="0" spc="-50" dirty="0">
                <a:solidFill>
                  <a:srgbClr val="001F5F"/>
                </a:solidFill>
                <a:latin typeface="Sitka Banner" panose="02000505000000020004" pitchFamily="2" charset="0"/>
                <a:cs typeface="Georgia"/>
              </a:rPr>
              <a:t>к </a:t>
            </a:r>
            <a:r>
              <a:rPr lang="ru-RU" sz="1800" kern="0" dirty="0">
                <a:solidFill>
                  <a:srgbClr val="001F5F"/>
                </a:solidFill>
                <a:latin typeface="Sitka Banner" panose="02000505000000020004" pitchFamily="2" charset="0"/>
                <a:cs typeface="Georgia"/>
              </a:rPr>
              <a:t>аргументу</a:t>
            </a:r>
            <a:r>
              <a:rPr lang="ru-RU" sz="1800" kern="0" spc="-45" dirty="0">
                <a:solidFill>
                  <a:srgbClr val="001F5F"/>
                </a:solidFill>
                <a:latin typeface="Sitka Banner" panose="02000505000000020004" pitchFamily="2" charset="0"/>
                <a:cs typeface="Georgia"/>
              </a:rPr>
              <a:t> </a:t>
            </a:r>
            <a:r>
              <a:rPr lang="ru-RU" sz="1800" kern="0" dirty="0">
                <a:solidFill>
                  <a:srgbClr val="001F5F"/>
                </a:solidFill>
                <a:latin typeface="Sitka Banner" panose="02000505000000020004" pitchFamily="2" charset="0"/>
                <a:cs typeface="Georgia"/>
              </a:rPr>
              <a:t>или</a:t>
            </a:r>
            <a:r>
              <a:rPr lang="ru-RU" sz="1800" kern="0" spc="-40" dirty="0">
                <a:solidFill>
                  <a:srgbClr val="001F5F"/>
                </a:solidFill>
                <a:latin typeface="Sitka Banner" panose="02000505000000020004" pitchFamily="2" charset="0"/>
                <a:cs typeface="Georgia"/>
              </a:rPr>
              <a:t> </a:t>
            </a:r>
            <a:r>
              <a:rPr lang="ru-RU" sz="1800" kern="0" dirty="0">
                <a:solidFill>
                  <a:srgbClr val="001F5F"/>
                </a:solidFill>
                <a:latin typeface="Sitka Banner" panose="02000505000000020004" pitchFamily="2" charset="0"/>
                <a:cs typeface="Georgia"/>
              </a:rPr>
              <a:t>являться</a:t>
            </a:r>
            <a:r>
              <a:rPr lang="ru-RU" sz="1800" kern="0" spc="-30" dirty="0">
                <a:solidFill>
                  <a:srgbClr val="001F5F"/>
                </a:solidFill>
                <a:latin typeface="Sitka Banner" panose="02000505000000020004" pitchFamily="2" charset="0"/>
                <a:cs typeface="Georgia"/>
              </a:rPr>
              <a:t> </a:t>
            </a:r>
            <a:r>
              <a:rPr lang="ru-RU" sz="1800" kern="0" spc="-10" dirty="0">
                <a:solidFill>
                  <a:srgbClr val="001F5F"/>
                </a:solidFill>
                <a:latin typeface="Sitka Banner" panose="02000505000000020004" pitchFamily="2" charset="0"/>
                <a:cs typeface="Georgia"/>
              </a:rPr>
              <a:t>доказательством</a:t>
            </a:r>
            <a:r>
              <a:rPr lang="ru-RU" sz="1800" kern="0" spc="-30" dirty="0">
                <a:solidFill>
                  <a:srgbClr val="001F5F"/>
                </a:solidFill>
                <a:latin typeface="Sitka Banner" panose="02000505000000020004" pitchFamily="2" charset="0"/>
                <a:cs typeface="Georgia"/>
              </a:rPr>
              <a:t> </a:t>
            </a:r>
            <a:r>
              <a:rPr lang="ru-RU" sz="1800" kern="0" spc="-10" dirty="0">
                <a:solidFill>
                  <a:srgbClr val="001F5F"/>
                </a:solidFill>
                <a:latin typeface="Sitka Banner" panose="02000505000000020004" pitchFamily="2" charset="0"/>
                <a:cs typeface="Georgia"/>
              </a:rPr>
              <a:t>тезиса).</a:t>
            </a:r>
            <a:endParaRPr lang="ru-RU" sz="1800" kern="0" dirty="0">
              <a:solidFill>
                <a:sysClr val="windowText" lastClr="000000"/>
              </a:solidFill>
              <a:latin typeface="Sitka Banner" panose="02000505000000020004" pitchFamily="2" charset="0"/>
              <a:cs typeface="Georgia"/>
            </a:endParaRPr>
          </a:p>
          <a:p>
            <a:pPr lvl="0" defTabSz="914400">
              <a:lnSpc>
                <a:spcPts val="1800"/>
              </a:lnSpc>
              <a:spcBef>
                <a:spcPts val="0"/>
              </a:spcBef>
            </a:pPr>
            <a:endParaRPr lang="ru-RU" sz="1800" kern="0" dirty="0">
              <a:solidFill>
                <a:sysClr val="windowText" lastClr="000000"/>
              </a:solidFill>
              <a:latin typeface="Sitka Banner" panose="02000505000000020004" pitchFamily="2" charset="0"/>
              <a:cs typeface="Georgia"/>
            </a:endParaRPr>
          </a:p>
          <a:p>
            <a:pPr marL="271145" marR="1348105" lvl="0" indent="-59690" defTabSz="914400">
              <a:lnSpc>
                <a:spcPts val="1800"/>
              </a:lnSpc>
              <a:spcBef>
                <a:spcPts val="0"/>
              </a:spcBef>
            </a:pPr>
            <a:r>
              <a:rPr lang="ru-RU" sz="1800" b="1" kern="0" dirty="0">
                <a:solidFill>
                  <a:srgbClr val="E65E52"/>
                </a:solidFill>
                <a:latin typeface="Sitka Banner" panose="02000505000000020004" pitchFamily="2" charset="0"/>
                <a:cs typeface="Georgia"/>
              </a:rPr>
              <a:t>Если</a:t>
            </a:r>
            <a:r>
              <a:rPr lang="ru-RU" sz="1800" b="1" kern="0" spc="-50" dirty="0">
                <a:solidFill>
                  <a:srgbClr val="E65E52"/>
                </a:solidFill>
                <a:latin typeface="Sitka Banner" panose="02000505000000020004" pitchFamily="2" charset="0"/>
                <a:cs typeface="Georgia"/>
              </a:rPr>
              <a:t> </a:t>
            </a:r>
            <a:r>
              <a:rPr lang="ru-RU" sz="1800" b="1" kern="0" dirty="0">
                <a:solidFill>
                  <a:srgbClr val="E65E52"/>
                </a:solidFill>
                <a:latin typeface="Sitka Banner" panose="02000505000000020004" pitchFamily="2" charset="0"/>
                <a:cs typeface="Georgia"/>
              </a:rPr>
              <a:t>один</a:t>
            </a:r>
            <a:r>
              <a:rPr lang="ru-RU" sz="1800" b="1" kern="0" spc="-35" dirty="0">
                <a:solidFill>
                  <a:srgbClr val="E65E52"/>
                </a:solidFill>
                <a:latin typeface="Sitka Banner" panose="02000505000000020004" pitchFamily="2" charset="0"/>
                <a:cs typeface="Georgia"/>
              </a:rPr>
              <a:t> </a:t>
            </a:r>
            <a:r>
              <a:rPr lang="ru-RU" sz="1800" b="1" kern="0" dirty="0">
                <a:solidFill>
                  <a:srgbClr val="E65E52"/>
                </a:solidFill>
                <a:latin typeface="Sitka Banner" panose="02000505000000020004" pitchFamily="2" charset="0"/>
                <a:cs typeface="Georgia"/>
              </a:rPr>
              <a:t>из</a:t>
            </a:r>
            <a:r>
              <a:rPr lang="ru-RU" sz="1800" b="1" kern="0" spc="-45" dirty="0">
                <a:solidFill>
                  <a:srgbClr val="E65E52"/>
                </a:solidFill>
                <a:latin typeface="Sitka Banner" panose="02000505000000020004" pitchFamily="2" charset="0"/>
                <a:cs typeface="Georgia"/>
              </a:rPr>
              <a:t> </a:t>
            </a:r>
            <a:r>
              <a:rPr lang="ru-RU" sz="1800" b="1" kern="0" dirty="0">
                <a:solidFill>
                  <a:srgbClr val="E65E52"/>
                </a:solidFill>
                <a:latin typeface="Sitka Banner" panose="02000505000000020004" pitchFamily="2" charset="0"/>
                <a:cs typeface="Georgia"/>
              </a:rPr>
              <a:t>двух</a:t>
            </a:r>
            <a:r>
              <a:rPr lang="ru-RU" sz="1800" b="1" kern="0" spc="-35" dirty="0">
                <a:solidFill>
                  <a:srgbClr val="E65E52"/>
                </a:solidFill>
                <a:latin typeface="Sitka Banner" panose="02000505000000020004" pitchFamily="2" charset="0"/>
                <a:cs typeface="Georgia"/>
              </a:rPr>
              <a:t> </a:t>
            </a:r>
            <a:r>
              <a:rPr lang="ru-RU" sz="1800" b="1" kern="0" dirty="0">
                <a:solidFill>
                  <a:srgbClr val="E65E52"/>
                </a:solidFill>
                <a:latin typeface="Sitka Banner" panose="02000505000000020004" pitchFamily="2" charset="0"/>
                <a:cs typeface="Georgia"/>
              </a:rPr>
              <a:t>аргументов</a:t>
            </a:r>
            <a:r>
              <a:rPr lang="ru-RU" sz="1800" b="1" kern="0" spc="-20" dirty="0">
                <a:solidFill>
                  <a:srgbClr val="E65E52"/>
                </a:solidFill>
                <a:latin typeface="Sitka Banner" panose="02000505000000020004" pitchFamily="2" charset="0"/>
                <a:cs typeface="Georgia"/>
              </a:rPr>
              <a:t> </a:t>
            </a:r>
            <a:r>
              <a:rPr lang="ru-RU" sz="1800" b="1" kern="0" dirty="0" smtClean="0">
                <a:solidFill>
                  <a:srgbClr val="E65E52"/>
                </a:solidFill>
                <a:latin typeface="Sitka Banner" panose="02000505000000020004" pitchFamily="2" charset="0"/>
                <a:cs typeface="Georgia"/>
              </a:rPr>
              <a:t>признан н</a:t>
            </a:r>
            <a:r>
              <a:rPr lang="ru-RU" sz="1800" b="1" kern="0" spc="-10" dirty="0" smtClean="0">
                <a:solidFill>
                  <a:srgbClr val="E65E52"/>
                </a:solidFill>
                <a:latin typeface="Sitka Banner" panose="02000505000000020004" pitchFamily="2" charset="0"/>
                <a:cs typeface="Georgia"/>
              </a:rPr>
              <a:t>есостоятельным,  </a:t>
            </a:r>
            <a:r>
              <a:rPr lang="ru-RU" sz="1800" b="1" kern="0" dirty="0">
                <a:solidFill>
                  <a:srgbClr val="E65E52"/>
                </a:solidFill>
                <a:latin typeface="Sitka Banner" panose="02000505000000020004" pitchFamily="2" charset="0"/>
                <a:cs typeface="Georgia"/>
              </a:rPr>
              <a:t>а</a:t>
            </a:r>
            <a:r>
              <a:rPr lang="ru-RU" sz="1800" b="1" kern="0" spc="345" dirty="0">
                <a:solidFill>
                  <a:srgbClr val="E65E52"/>
                </a:solidFill>
                <a:latin typeface="Sitka Banner" panose="02000505000000020004" pitchFamily="2" charset="0"/>
                <a:cs typeface="Georgia"/>
              </a:rPr>
              <a:t> </a:t>
            </a:r>
            <a:r>
              <a:rPr lang="ru-RU" sz="1800" b="1" kern="0" dirty="0" smtClean="0">
                <a:solidFill>
                  <a:srgbClr val="E65E52"/>
                </a:solidFill>
                <a:latin typeface="Sitka Banner" panose="02000505000000020004" pitchFamily="2" charset="0"/>
                <a:cs typeface="Georgia"/>
              </a:rPr>
              <a:t>второй</a:t>
            </a:r>
            <a:r>
              <a:rPr lang="ru-RU" sz="1800" b="1" kern="0" spc="-40" dirty="0" smtClean="0">
                <a:solidFill>
                  <a:srgbClr val="E65E52"/>
                </a:solidFill>
                <a:latin typeface="Sitka Banner" panose="02000505000000020004" pitchFamily="2" charset="0"/>
                <a:cs typeface="Georgia"/>
              </a:rPr>
              <a:t> </a:t>
            </a:r>
            <a:r>
              <a:rPr lang="ru-RU" sz="1800" b="1" kern="0" dirty="0">
                <a:solidFill>
                  <a:srgbClr val="E65E52"/>
                </a:solidFill>
                <a:latin typeface="Sitka Banner" panose="02000505000000020004" pitchFamily="2" charset="0"/>
                <a:cs typeface="Georgia"/>
              </a:rPr>
              <a:t>удачно</a:t>
            </a:r>
            <a:r>
              <a:rPr lang="ru-RU" sz="1800" b="1" kern="0" spc="-40" dirty="0">
                <a:solidFill>
                  <a:srgbClr val="E65E52"/>
                </a:solidFill>
                <a:latin typeface="Sitka Banner" panose="02000505000000020004" pitchFamily="2" charset="0"/>
                <a:cs typeface="Georgia"/>
              </a:rPr>
              <a:t> </a:t>
            </a:r>
            <a:r>
              <a:rPr lang="ru-RU" sz="1800" b="1" kern="0" dirty="0">
                <a:solidFill>
                  <a:srgbClr val="E65E52"/>
                </a:solidFill>
                <a:latin typeface="Sitka Banner" panose="02000505000000020004" pitchFamily="2" charset="0"/>
                <a:cs typeface="Georgia"/>
              </a:rPr>
              <a:t>аргументирует</a:t>
            </a:r>
            <a:r>
              <a:rPr lang="ru-RU" sz="1800" b="1" kern="0" spc="-40" dirty="0">
                <a:solidFill>
                  <a:srgbClr val="E65E52"/>
                </a:solidFill>
                <a:latin typeface="Sitka Banner" panose="02000505000000020004" pitchFamily="2" charset="0"/>
                <a:cs typeface="Georgia"/>
              </a:rPr>
              <a:t> </a:t>
            </a:r>
            <a:r>
              <a:rPr lang="ru-RU" sz="1800" b="1" kern="0" dirty="0">
                <a:solidFill>
                  <a:srgbClr val="E65E52"/>
                </a:solidFill>
                <a:latin typeface="Sitka Banner" panose="02000505000000020004" pitchFamily="2" charset="0"/>
                <a:cs typeface="Georgia"/>
              </a:rPr>
              <a:t>тезис</a:t>
            </a:r>
            <a:r>
              <a:rPr lang="ru-RU" sz="1800" b="1" kern="0" spc="-60" dirty="0">
                <a:solidFill>
                  <a:srgbClr val="E65E52"/>
                </a:solidFill>
                <a:latin typeface="Sitka Banner" panose="02000505000000020004" pitchFamily="2" charset="0"/>
                <a:cs typeface="Georgia"/>
              </a:rPr>
              <a:t> </a:t>
            </a:r>
            <a:r>
              <a:rPr lang="ru-RU" sz="1800" b="1" kern="0" dirty="0">
                <a:solidFill>
                  <a:srgbClr val="E65E52"/>
                </a:solidFill>
                <a:latin typeface="Sitka Banner" panose="02000505000000020004" pitchFamily="2" charset="0"/>
                <a:cs typeface="Georgia"/>
              </a:rPr>
              <a:t>сочинения,</a:t>
            </a:r>
            <a:r>
              <a:rPr lang="ru-RU" sz="1800" b="1" kern="0" spc="-70" dirty="0">
                <a:solidFill>
                  <a:srgbClr val="E65E52"/>
                </a:solidFill>
                <a:latin typeface="Sitka Banner" panose="02000505000000020004" pitchFamily="2" charset="0"/>
                <a:cs typeface="Georgia"/>
              </a:rPr>
              <a:t> </a:t>
            </a:r>
            <a:r>
              <a:rPr lang="ru-RU" sz="1800" b="1" kern="0" spc="-25" dirty="0">
                <a:solidFill>
                  <a:srgbClr val="E65E52"/>
                </a:solidFill>
                <a:latin typeface="Sitka Banner" panose="02000505000000020004" pitchFamily="2" charset="0"/>
                <a:cs typeface="Georgia"/>
              </a:rPr>
              <a:t>то…</a:t>
            </a:r>
            <a:endParaRPr lang="ru-RU" sz="1800" kern="0" dirty="0">
              <a:solidFill>
                <a:sysClr val="windowText" lastClr="000000"/>
              </a:solidFill>
              <a:latin typeface="Sitka Banner" panose="02000505000000020004" pitchFamily="2" charset="0"/>
              <a:cs typeface="Georgia"/>
            </a:endParaRPr>
          </a:p>
          <a:p>
            <a:pPr marL="554355" marR="241300" lvl="0" indent="-342900" defTabSz="914400">
              <a:lnSpc>
                <a:spcPts val="1800"/>
              </a:lnSpc>
              <a:spcBef>
                <a:spcPts val="0"/>
              </a:spcBef>
              <a:buFontTx/>
              <a:buAutoNum type="arabicParenR"/>
              <a:tabLst>
                <a:tab pos="554355" algn="l"/>
                <a:tab pos="1475105" algn="l"/>
                <a:tab pos="3027045" algn="l"/>
                <a:tab pos="4616450" algn="l"/>
                <a:tab pos="5776595" algn="l"/>
                <a:tab pos="6241415" algn="l"/>
                <a:tab pos="6731000" algn="l"/>
              </a:tabLst>
            </a:pPr>
            <a:r>
              <a:rPr lang="ru-RU" sz="1800" kern="0" spc="-10" dirty="0" smtClean="0">
                <a:solidFill>
                  <a:srgbClr val="001F5F"/>
                </a:solidFill>
                <a:latin typeface="Sitka Banner" panose="02000505000000020004" pitchFamily="2" charset="0"/>
                <a:cs typeface="Georgia"/>
              </a:rPr>
              <a:t>Работа заслуживает  выставления  «зачета» </a:t>
            </a:r>
            <a:r>
              <a:rPr lang="ru-RU" sz="1800" kern="0" spc="-25" dirty="0" smtClean="0">
                <a:solidFill>
                  <a:srgbClr val="001F5F"/>
                </a:solidFill>
                <a:latin typeface="Sitka Banner" panose="02000505000000020004" pitchFamily="2" charset="0"/>
                <a:cs typeface="Georgia"/>
              </a:rPr>
              <a:t>по</a:t>
            </a:r>
            <a:r>
              <a:rPr lang="ru-RU" sz="1800" kern="0" dirty="0">
                <a:solidFill>
                  <a:srgbClr val="001F5F"/>
                </a:solidFill>
                <a:latin typeface="Sitka Banner" panose="02000505000000020004" pitchFamily="2" charset="0"/>
                <a:cs typeface="Georgia"/>
              </a:rPr>
              <a:t>	</a:t>
            </a:r>
            <a:r>
              <a:rPr lang="ru-RU" sz="1800" kern="0" spc="-25" dirty="0" smtClean="0">
                <a:solidFill>
                  <a:srgbClr val="001F5F"/>
                </a:solidFill>
                <a:latin typeface="Sitka Banner" panose="02000505000000020004" pitchFamily="2" charset="0"/>
                <a:cs typeface="Georgia"/>
              </a:rPr>
              <a:t>К2 </a:t>
            </a:r>
            <a:r>
              <a:rPr lang="ru-RU" sz="1800" kern="0" spc="-10" dirty="0" smtClean="0">
                <a:solidFill>
                  <a:srgbClr val="001F5F"/>
                </a:solidFill>
                <a:latin typeface="Sitka Banner" panose="02000505000000020004" pitchFamily="2" charset="0"/>
                <a:cs typeface="Georgia"/>
              </a:rPr>
              <a:t>«Аргументация</a:t>
            </a:r>
            <a:r>
              <a:rPr lang="ru-RU" sz="1800" kern="0" spc="-10" dirty="0">
                <a:solidFill>
                  <a:srgbClr val="001F5F"/>
                </a:solidFill>
                <a:latin typeface="Sitka Banner" panose="02000505000000020004" pitchFamily="2" charset="0"/>
                <a:cs typeface="Georgia"/>
              </a:rPr>
              <a:t>. </a:t>
            </a:r>
            <a:r>
              <a:rPr lang="ru-RU" sz="1800" kern="0" dirty="0">
                <a:solidFill>
                  <a:srgbClr val="001F5F"/>
                </a:solidFill>
                <a:latin typeface="Sitka Banner" panose="02000505000000020004" pitchFamily="2" charset="0"/>
                <a:cs typeface="Georgia"/>
              </a:rPr>
              <a:t>Привлечение</a:t>
            </a:r>
            <a:r>
              <a:rPr lang="ru-RU" sz="1800" kern="0" spc="-65" dirty="0">
                <a:solidFill>
                  <a:srgbClr val="001F5F"/>
                </a:solidFill>
                <a:latin typeface="Sitka Banner" panose="02000505000000020004" pitchFamily="2" charset="0"/>
                <a:cs typeface="Georgia"/>
              </a:rPr>
              <a:t> </a:t>
            </a:r>
            <a:r>
              <a:rPr lang="ru-RU" sz="1800" kern="0" spc="-10" dirty="0">
                <a:solidFill>
                  <a:srgbClr val="001F5F"/>
                </a:solidFill>
                <a:latin typeface="Sitka Banner" panose="02000505000000020004" pitchFamily="2" charset="0"/>
                <a:cs typeface="Georgia"/>
              </a:rPr>
              <a:t>литературного</a:t>
            </a:r>
            <a:r>
              <a:rPr lang="ru-RU" sz="1800" kern="0" spc="-50" dirty="0">
                <a:solidFill>
                  <a:srgbClr val="001F5F"/>
                </a:solidFill>
                <a:latin typeface="Sitka Banner" panose="02000505000000020004" pitchFamily="2" charset="0"/>
                <a:cs typeface="Georgia"/>
              </a:rPr>
              <a:t> </a:t>
            </a:r>
            <a:r>
              <a:rPr lang="ru-RU" sz="1800" kern="0" spc="-10" dirty="0">
                <a:solidFill>
                  <a:srgbClr val="001F5F"/>
                </a:solidFill>
                <a:latin typeface="Sitka Banner" panose="02000505000000020004" pitchFamily="2" charset="0"/>
                <a:cs typeface="Georgia"/>
              </a:rPr>
              <a:t>материала»;</a:t>
            </a:r>
            <a:endParaRPr lang="ru-RU" sz="1800" kern="0" dirty="0">
              <a:solidFill>
                <a:sysClr val="windowText" lastClr="000000"/>
              </a:solidFill>
              <a:latin typeface="Sitka Banner" panose="02000505000000020004" pitchFamily="2" charset="0"/>
              <a:cs typeface="Georgia"/>
            </a:endParaRPr>
          </a:p>
          <a:p>
            <a:pPr marL="554355" marR="236854" lvl="0" indent="-342900" defTabSz="914400">
              <a:lnSpc>
                <a:spcPts val="1800"/>
              </a:lnSpc>
              <a:spcBef>
                <a:spcPts val="0"/>
              </a:spcBef>
              <a:buFontTx/>
              <a:buAutoNum type="arabicParenR"/>
              <a:tabLst>
                <a:tab pos="554355" algn="l"/>
                <a:tab pos="1914525" algn="l"/>
                <a:tab pos="2534285" algn="l"/>
                <a:tab pos="2924810" algn="l"/>
                <a:tab pos="4290695" algn="l"/>
                <a:tab pos="5529580" algn="l"/>
                <a:tab pos="5921375" algn="l"/>
                <a:tab pos="7236459" algn="l"/>
                <a:tab pos="7298055" algn="l"/>
                <a:tab pos="7686675" algn="l"/>
              </a:tabLst>
            </a:pPr>
            <a:r>
              <a:rPr lang="ru-RU" sz="1800" kern="0" spc="-10" dirty="0">
                <a:solidFill>
                  <a:srgbClr val="001F5F"/>
                </a:solidFill>
                <a:latin typeface="Sitka Banner" panose="02000505000000020004" pitchFamily="2" charset="0"/>
                <a:cs typeface="Georgia"/>
              </a:rPr>
              <a:t>количество</a:t>
            </a:r>
            <a:r>
              <a:rPr lang="ru-RU" sz="1800" kern="0" dirty="0">
                <a:solidFill>
                  <a:srgbClr val="001F5F"/>
                </a:solidFill>
                <a:latin typeface="Sitka Banner" panose="02000505000000020004" pitchFamily="2" charset="0"/>
                <a:cs typeface="Georgia"/>
              </a:rPr>
              <a:t>	</a:t>
            </a:r>
            <a:r>
              <a:rPr lang="ru-RU" sz="1800" kern="0" spc="-20" dirty="0">
                <a:solidFill>
                  <a:srgbClr val="001F5F"/>
                </a:solidFill>
                <a:latin typeface="Sitka Banner" panose="02000505000000020004" pitchFamily="2" charset="0"/>
                <a:cs typeface="Georgia"/>
              </a:rPr>
              <a:t>слов</a:t>
            </a:r>
            <a:r>
              <a:rPr lang="ru-RU" sz="1800" kern="0" dirty="0">
                <a:solidFill>
                  <a:srgbClr val="001F5F"/>
                </a:solidFill>
                <a:latin typeface="Sitka Banner" panose="02000505000000020004" pitchFamily="2" charset="0"/>
                <a:cs typeface="Georgia"/>
              </a:rPr>
              <a:t>	</a:t>
            </a:r>
            <a:r>
              <a:rPr lang="ru-RU" sz="1800" kern="0" spc="-25" dirty="0">
                <a:solidFill>
                  <a:srgbClr val="001F5F"/>
                </a:solidFill>
                <a:latin typeface="Sitka Banner" panose="02000505000000020004" pitchFamily="2" charset="0"/>
                <a:cs typeface="Georgia"/>
              </a:rPr>
              <a:t>из</a:t>
            </a:r>
            <a:r>
              <a:rPr lang="ru-RU" sz="1800" kern="0" dirty="0">
                <a:solidFill>
                  <a:srgbClr val="001F5F"/>
                </a:solidFill>
                <a:latin typeface="Sitka Banner" panose="02000505000000020004" pitchFamily="2" charset="0"/>
                <a:cs typeface="Georgia"/>
              </a:rPr>
              <a:t>	</a:t>
            </a:r>
            <a:r>
              <a:rPr lang="ru-RU" sz="1800" kern="0" spc="-10" dirty="0" smtClean="0">
                <a:solidFill>
                  <a:srgbClr val="001F5F"/>
                </a:solidFill>
                <a:latin typeface="Sitka Banner" panose="02000505000000020004" pitchFamily="2" charset="0"/>
                <a:cs typeface="Georgia"/>
              </a:rPr>
              <a:t>неудачного аргумента </a:t>
            </a:r>
            <a:r>
              <a:rPr lang="ru-RU" sz="1800" kern="0" spc="-25" dirty="0" smtClean="0">
                <a:solidFill>
                  <a:srgbClr val="001F5F"/>
                </a:solidFill>
                <a:latin typeface="Sitka Banner" panose="02000505000000020004" pitchFamily="2" charset="0"/>
                <a:cs typeface="Georgia"/>
              </a:rPr>
              <a:t>не </a:t>
            </a:r>
            <a:r>
              <a:rPr lang="ru-RU" sz="1800" kern="0" spc="-10" dirty="0" smtClean="0">
                <a:solidFill>
                  <a:srgbClr val="001F5F"/>
                </a:solidFill>
                <a:latin typeface="Sitka Banner" panose="02000505000000020004" pitchFamily="2" charset="0"/>
                <a:cs typeface="Georgia"/>
              </a:rPr>
              <a:t>вычитается </a:t>
            </a:r>
            <a:r>
              <a:rPr lang="ru-RU" sz="1800" kern="0" spc="-25" dirty="0" smtClean="0">
                <a:solidFill>
                  <a:srgbClr val="001F5F"/>
                </a:solidFill>
                <a:latin typeface="Sitka Banner" panose="02000505000000020004" pitchFamily="2" charset="0"/>
                <a:cs typeface="Georgia"/>
              </a:rPr>
              <a:t>из </a:t>
            </a:r>
            <a:r>
              <a:rPr lang="ru-RU" sz="1800" kern="0" spc="-10" dirty="0" smtClean="0">
                <a:solidFill>
                  <a:srgbClr val="001F5F"/>
                </a:solidFill>
                <a:latin typeface="Sitka Banner" panose="02000505000000020004" pitchFamily="2" charset="0"/>
                <a:cs typeface="Georgia"/>
              </a:rPr>
              <a:t>общего </a:t>
            </a:r>
            <a:r>
              <a:rPr lang="ru-RU" sz="1800" kern="0" dirty="0">
                <a:solidFill>
                  <a:srgbClr val="001F5F"/>
                </a:solidFill>
                <a:latin typeface="Sitka Banner" panose="02000505000000020004" pitchFamily="2" charset="0"/>
                <a:cs typeface="Georgia"/>
              </a:rPr>
              <a:t>количества</a:t>
            </a:r>
            <a:r>
              <a:rPr lang="ru-RU" sz="1800" kern="0" spc="-75" dirty="0">
                <a:solidFill>
                  <a:srgbClr val="001F5F"/>
                </a:solidFill>
                <a:latin typeface="Sitka Banner" panose="02000505000000020004" pitchFamily="2" charset="0"/>
                <a:cs typeface="Georgia"/>
              </a:rPr>
              <a:t> </a:t>
            </a:r>
            <a:r>
              <a:rPr lang="ru-RU" sz="1800" kern="0" dirty="0">
                <a:solidFill>
                  <a:srgbClr val="001F5F"/>
                </a:solidFill>
                <a:latin typeface="Sitka Banner" panose="02000505000000020004" pitchFamily="2" charset="0"/>
                <a:cs typeface="Georgia"/>
              </a:rPr>
              <a:t>слов</a:t>
            </a:r>
            <a:r>
              <a:rPr lang="ru-RU" sz="1800" kern="0" spc="-65" dirty="0">
                <a:solidFill>
                  <a:srgbClr val="001F5F"/>
                </a:solidFill>
                <a:latin typeface="Sitka Banner" panose="02000505000000020004" pitchFamily="2" charset="0"/>
                <a:cs typeface="Georgia"/>
              </a:rPr>
              <a:t> </a:t>
            </a:r>
            <a:r>
              <a:rPr lang="ru-RU" sz="1800" kern="0" spc="-10" dirty="0" smtClean="0">
                <a:solidFill>
                  <a:srgbClr val="001F5F"/>
                </a:solidFill>
                <a:latin typeface="Sitka Banner" panose="02000505000000020004" pitchFamily="2" charset="0"/>
                <a:cs typeface="Georgia"/>
              </a:rPr>
              <a:t>сочинения</a:t>
            </a:r>
            <a:r>
              <a:rPr lang="ru-RU" sz="1800" kern="0" spc="-10" dirty="0">
                <a:solidFill>
                  <a:srgbClr val="001F5F"/>
                </a:solidFill>
                <a:latin typeface="Sitka Banner" panose="02000505000000020004" pitchFamily="2" charset="0"/>
                <a:cs typeface="Georgia"/>
              </a:rPr>
              <a:t>.</a:t>
            </a:r>
            <a:r>
              <a:rPr lang="ru-RU" sz="1800" kern="0" dirty="0">
                <a:solidFill>
                  <a:srgbClr val="001F5F"/>
                </a:solidFill>
                <a:latin typeface="Sitka Banner" panose="02000505000000020004" pitchFamily="2" charset="0"/>
                <a:cs typeface="Georgia"/>
              </a:rPr>
              <a:t>				</a:t>
            </a:r>
            <a:endParaRPr lang="ru-RU" sz="1800" kern="0" dirty="0" smtClean="0">
              <a:solidFill>
                <a:srgbClr val="001F5F"/>
              </a:solidFill>
              <a:latin typeface="Sitka Banner" panose="02000505000000020004" pitchFamily="2" charset="0"/>
              <a:cs typeface="Georgia"/>
            </a:endParaRPr>
          </a:p>
          <a:p>
            <a:pPr marL="554355" marR="236854" lvl="0" indent="-342900" defTabSz="914400">
              <a:lnSpc>
                <a:spcPts val="1800"/>
              </a:lnSpc>
              <a:spcBef>
                <a:spcPts val="0"/>
              </a:spcBef>
              <a:buFontTx/>
              <a:buAutoNum type="arabicParenR"/>
              <a:tabLst>
                <a:tab pos="554355" algn="l"/>
                <a:tab pos="1914525" algn="l"/>
                <a:tab pos="2534285" algn="l"/>
                <a:tab pos="2924810" algn="l"/>
                <a:tab pos="4290695" algn="l"/>
                <a:tab pos="5529580" algn="l"/>
                <a:tab pos="5921375" algn="l"/>
                <a:tab pos="7236459" algn="l"/>
                <a:tab pos="7298055" algn="l"/>
                <a:tab pos="7686675" algn="l"/>
              </a:tabLst>
            </a:pPr>
            <a:endParaRPr lang="ru-RU" sz="1800" kern="0" dirty="0">
              <a:solidFill>
                <a:srgbClr val="001F5F"/>
              </a:solidFill>
              <a:latin typeface="Sitka Banner" panose="02000505000000020004" pitchFamily="2" charset="0"/>
              <a:cs typeface="Georgia"/>
            </a:endParaRPr>
          </a:p>
          <a:p>
            <a:pPr marL="554355" marR="236854" lvl="0" indent="-342900" defTabSz="914400">
              <a:lnSpc>
                <a:spcPts val="1800"/>
              </a:lnSpc>
              <a:spcBef>
                <a:spcPts val="0"/>
              </a:spcBef>
              <a:buFontTx/>
              <a:buAutoNum type="arabicParenR"/>
              <a:tabLst>
                <a:tab pos="554355" algn="l"/>
                <a:tab pos="1914525" algn="l"/>
                <a:tab pos="2534285" algn="l"/>
                <a:tab pos="2924810" algn="l"/>
                <a:tab pos="4290695" algn="l"/>
                <a:tab pos="5529580" algn="l"/>
                <a:tab pos="5921375" algn="l"/>
                <a:tab pos="7236459" algn="l"/>
                <a:tab pos="7298055" algn="l"/>
                <a:tab pos="7686675" algn="l"/>
              </a:tabLst>
            </a:pPr>
            <a:endParaRPr lang="ru-RU" sz="1800" kern="0" dirty="0" smtClean="0">
              <a:solidFill>
                <a:srgbClr val="001F5F"/>
              </a:solidFill>
              <a:latin typeface="Sitka Banner" panose="02000505000000020004" pitchFamily="2" charset="0"/>
              <a:cs typeface="Georgia"/>
            </a:endParaRPr>
          </a:p>
          <a:p>
            <a:pPr marL="211455" marR="236854" lvl="0" defTabSz="914400">
              <a:lnSpc>
                <a:spcPts val="1800"/>
              </a:lnSpc>
              <a:spcBef>
                <a:spcPts val="0"/>
              </a:spcBef>
              <a:tabLst>
                <a:tab pos="554355" algn="l"/>
                <a:tab pos="1914525" algn="l"/>
                <a:tab pos="2534285" algn="l"/>
                <a:tab pos="2924810" algn="l"/>
                <a:tab pos="4290695" algn="l"/>
                <a:tab pos="5529580" algn="l"/>
                <a:tab pos="5921375" algn="l"/>
                <a:tab pos="7236459" algn="l"/>
                <a:tab pos="7298055" algn="l"/>
                <a:tab pos="7686675" algn="l"/>
              </a:tabLst>
            </a:pPr>
            <a:endParaRPr lang="ru-RU" sz="1800" kern="0" dirty="0">
              <a:solidFill>
                <a:srgbClr val="001F5F"/>
              </a:solidFill>
              <a:latin typeface="Sitka Banner" panose="02000505000000020004" pitchFamily="2" charset="0"/>
              <a:cs typeface="Georgia"/>
            </a:endParaRPr>
          </a:p>
          <a:p>
            <a:pPr marL="211455" marR="236854" lvl="0" defTabSz="914400">
              <a:lnSpc>
                <a:spcPts val="1800"/>
              </a:lnSpc>
              <a:spcBef>
                <a:spcPts val="0"/>
              </a:spcBef>
              <a:tabLst>
                <a:tab pos="554355" algn="l"/>
                <a:tab pos="1914525" algn="l"/>
                <a:tab pos="2534285" algn="l"/>
                <a:tab pos="2924810" algn="l"/>
                <a:tab pos="4290695" algn="l"/>
                <a:tab pos="5529580" algn="l"/>
                <a:tab pos="5921375" algn="l"/>
                <a:tab pos="7236459" algn="l"/>
                <a:tab pos="7298055" algn="l"/>
                <a:tab pos="7686675" algn="l"/>
              </a:tabLst>
            </a:pPr>
            <a:r>
              <a:rPr lang="ru-RU" sz="1800" kern="0" dirty="0" smtClean="0">
                <a:solidFill>
                  <a:srgbClr val="001F5F"/>
                </a:solidFill>
                <a:latin typeface="Sitka Banner" panose="02000505000000020004" pitchFamily="2" charset="0"/>
                <a:cs typeface="Georgia"/>
              </a:rPr>
              <a:t>(Методические рекомендации,</a:t>
            </a:r>
            <a:r>
              <a:rPr lang="ru-RU" sz="1800" kern="0" spc="-25" dirty="0" smtClean="0">
                <a:solidFill>
                  <a:srgbClr val="001F5F"/>
                </a:solidFill>
                <a:latin typeface="Sitka Banner" panose="02000505000000020004" pitchFamily="2" charset="0"/>
                <a:cs typeface="Georgia"/>
              </a:rPr>
              <a:t> </a:t>
            </a:r>
            <a:r>
              <a:rPr lang="ru-RU" sz="1800" kern="0" spc="-10" dirty="0">
                <a:solidFill>
                  <a:srgbClr val="001F5F"/>
                </a:solidFill>
                <a:latin typeface="Sitka Banner" panose="02000505000000020004" pitchFamily="2" charset="0"/>
                <a:cs typeface="Georgia"/>
              </a:rPr>
              <a:t>с.29)</a:t>
            </a:r>
            <a:endParaRPr lang="ru-RU" sz="1800" dirty="0">
              <a:latin typeface="Sitka Banner" panose="02000505000000020004" pitchFamily="2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34"/>
            <a:ext cx="7056438" cy="37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018" y="69273"/>
            <a:ext cx="907738" cy="484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675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4199466" y="1492412"/>
            <a:ext cx="2504149" cy="3101814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Sitka Heading" panose="02000505000000020004" pitchFamily="2" charset="0"/>
              </a:rPr>
              <a:t>ПРИМЕР</a:t>
            </a:r>
          </a:p>
          <a:p>
            <a:endParaRPr lang="ru-RU" sz="1800" dirty="0">
              <a:latin typeface="Sitka Heading" panose="02000505000000020004" pitchFamily="2" charset="0"/>
            </a:endParaRPr>
          </a:p>
          <a:p>
            <a:r>
              <a:rPr lang="ru-RU" sz="1800" dirty="0" smtClean="0">
                <a:latin typeface="Sitka Heading" panose="02000505000000020004" pitchFamily="2" charset="0"/>
              </a:rPr>
              <a:t>Критерий 2 - незачет</a:t>
            </a:r>
            <a:endParaRPr lang="ru-RU" sz="1800" dirty="0">
              <a:latin typeface="Sitka Heading" panose="02000505000000020004" pitchFamily="2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78" y="-182033"/>
            <a:ext cx="3964654" cy="513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34"/>
            <a:ext cx="7056438" cy="37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3131" y="69273"/>
            <a:ext cx="983625" cy="484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949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746" y="138545"/>
            <a:ext cx="6608618" cy="992353"/>
          </a:xfrm>
        </p:spPr>
        <p:txBody>
          <a:bodyPr>
            <a:normAutofit/>
          </a:bodyPr>
          <a:lstStyle/>
          <a:p>
            <a:pPr>
              <a:lnSpc>
                <a:spcPts val="1600"/>
              </a:lnSpc>
            </a:pPr>
            <a:r>
              <a:rPr lang="ru-RU" dirty="0">
                <a:latin typeface="Sitka Banner" panose="02000505000000020004" pitchFamily="2" charset="0"/>
              </a:rPr>
              <a:t>Из методических рекомендаций ФИПИ</a:t>
            </a:r>
            <a:br>
              <a:rPr lang="ru-RU" dirty="0">
                <a:latin typeface="Sitka Banner" panose="02000505000000020004" pitchFamily="2" charset="0"/>
              </a:rPr>
            </a:br>
            <a:r>
              <a:rPr lang="ru-RU" dirty="0">
                <a:latin typeface="Sitka Banner" panose="02000505000000020004" pitchFamily="2" charset="0"/>
              </a:rPr>
              <a:t>Способы привлечения литературного материала в итоговое сочинение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152400" y="976745"/>
            <a:ext cx="6754356" cy="3617481"/>
          </a:xfrm>
        </p:spPr>
        <p:txBody>
          <a:bodyPr>
            <a:noAutofit/>
          </a:bodyPr>
          <a:lstStyle/>
          <a:p>
            <a:pPr marL="12700" marR="5080" indent="-3175" algn="just">
              <a:lnSpc>
                <a:spcPts val="1400"/>
              </a:lnSpc>
              <a:spcBef>
                <a:spcPts val="0"/>
              </a:spcBef>
              <a:buClr>
                <a:srgbClr val="A42F0F"/>
              </a:buClr>
              <a:buSzPct val="93750"/>
              <a:buAutoNum type="arabicParenR"/>
              <a:tabLst>
                <a:tab pos="180975" algn="l"/>
              </a:tabLst>
            </a:pPr>
            <a:r>
              <a:rPr lang="ru-RU" b="1" dirty="0">
                <a:latin typeface="Sitka Banner" panose="02000505000000020004" pitchFamily="2" charset="0"/>
                <a:cs typeface="Times New Roman"/>
              </a:rPr>
              <a:t>комментированный</a:t>
            </a:r>
            <a:r>
              <a:rPr lang="ru-RU" b="1" spc="105" dirty="0">
                <a:latin typeface="Sitka Banner" panose="02000505000000020004" pitchFamily="2" charset="0"/>
                <a:cs typeface="Times New Roman"/>
              </a:rPr>
              <a:t>  </a:t>
            </a:r>
            <a:r>
              <a:rPr lang="ru-RU" b="1" dirty="0">
                <a:latin typeface="Sitka Banner" panose="02000505000000020004" pitchFamily="2" charset="0"/>
                <a:cs typeface="Times New Roman"/>
              </a:rPr>
              <a:t>пересказ</a:t>
            </a:r>
            <a:r>
              <a:rPr lang="ru-RU" b="1" spc="110" dirty="0">
                <a:latin typeface="Sitka Banner" panose="02000505000000020004" pitchFamily="2" charset="0"/>
                <a:cs typeface="Times New Roman"/>
              </a:rPr>
              <a:t>  </a:t>
            </a:r>
            <a:r>
              <a:rPr lang="ru-RU" b="1" dirty="0">
                <a:latin typeface="Sitka Banner" panose="02000505000000020004" pitchFamily="2" charset="0"/>
                <a:cs typeface="Times New Roman"/>
              </a:rPr>
              <a:t>содержания</a:t>
            </a:r>
            <a:r>
              <a:rPr lang="ru-RU" b="1" spc="110" dirty="0">
                <a:latin typeface="Sitka Banner" panose="02000505000000020004" pitchFamily="2" charset="0"/>
                <a:cs typeface="Times New Roman"/>
              </a:rPr>
              <a:t>  </a:t>
            </a:r>
            <a:r>
              <a:rPr lang="ru-RU" b="1" dirty="0">
                <a:latin typeface="Sitka Banner" panose="02000505000000020004" pitchFamily="2" charset="0"/>
                <a:cs typeface="Times New Roman"/>
              </a:rPr>
              <a:t>литературного</a:t>
            </a:r>
            <a:r>
              <a:rPr lang="ru-RU" b="1" spc="105" dirty="0">
                <a:latin typeface="Sitka Banner" panose="02000505000000020004" pitchFamily="2" charset="0"/>
                <a:cs typeface="Times New Roman"/>
              </a:rPr>
              <a:t>  </a:t>
            </a:r>
            <a:r>
              <a:rPr lang="ru-RU" b="1" dirty="0">
                <a:latin typeface="Sitka Banner" panose="02000505000000020004" pitchFamily="2" charset="0"/>
                <a:cs typeface="Times New Roman"/>
              </a:rPr>
              <a:t>произведения</a:t>
            </a:r>
            <a:r>
              <a:rPr lang="ru-RU" b="1" spc="110" dirty="0">
                <a:latin typeface="Sitka Banner" panose="02000505000000020004" pitchFamily="2" charset="0"/>
                <a:cs typeface="Times New Roman"/>
              </a:rPr>
              <a:t>  </a:t>
            </a:r>
            <a:r>
              <a:rPr lang="ru-RU" spc="-10" dirty="0">
                <a:latin typeface="Sitka Banner" panose="02000505000000020004" pitchFamily="2" charset="0"/>
                <a:cs typeface="Times New Roman"/>
              </a:rPr>
              <a:t>(использование </a:t>
            </a:r>
            <a:r>
              <a:rPr lang="ru-RU" dirty="0">
                <a:latin typeface="Sitka Banner" panose="02000505000000020004" pitchFamily="2" charset="0"/>
                <a:cs typeface="Times New Roman"/>
              </a:rPr>
              <a:t>пересказа</a:t>
            </a:r>
            <a:r>
              <a:rPr lang="ru-RU" spc="350" dirty="0">
                <a:latin typeface="Sitka Banner" panose="02000505000000020004" pitchFamily="2" charset="0"/>
                <a:cs typeface="Times New Roman"/>
              </a:rPr>
              <a:t> </a:t>
            </a:r>
            <a:r>
              <a:rPr lang="ru-RU" dirty="0">
                <a:latin typeface="Sitka Banner" panose="02000505000000020004" pitchFamily="2" charset="0"/>
                <a:cs typeface="Times New Roman"/>
              </a:rPr>
              <a:t>будет</a:t>
            </a:r>
            <a:r>
              <a:rPr lang="ru-RU" spc="350" dirty="0">
                <a:latin typeface="Sitka Banner" panose="02000505000000020004" pitchFamily="2" charset="0"/>
                <a:cs typeface="Times New Roman"/>
              </a:rPr>
              <a:t> </a:t>
            </a:r>
            <a:r>
              <a:rPr lang="ru-RU" dirty="0">
                <a:latin typeface="Sitka Banner" panose="02000505000000020004" pitchFamily="2" charset="0"/>
                <a:cs typeface="Times New Roman"/>
              </a:rPr>
              <a:t>удачным,</a:t>
            </a:r>
            <a:r>
              <a:rPr lang="ru-RU" spc="345" dirty="0">
                <a:latin typeface="Sitka Banner" panose="02000505000000020004" pitchFamily="2" charset="0"/>
                <a:cs typeface="Times New Roman"/>
              </a:rPr>
              <a:t> </a:t>
            </a:r>
            <a:r>
              <a:rPr lang="ru-RU" dirty="0">
                <a:latin typeface="Sitka Banner" panose="02000505000000020004" pitchFamily="2" charset="0"/>
                <a:cs typeface="Times New Roman"/>
              </a:rPr>
              <a:t>если</a:t>
            </a:r>
            <a:r>
              <a:rPr lang="ru-RU" spc="340" dirty="0">
                <a:latin typeface="Sitka Banner" panose="02000505000000020004" pitchFamily="2" charset="0"/>
                <a:cs typeface="Times New Roman"/>
              </a:rPr>
              <a:t> </a:t>
            </a:r>
            <a:r>
              <a:rPr lang="ru-RU" dirty="0">
                <a:latin typeface="Sitka Banner" panose="02000505000000020004" pitchFamily="2" charset="0"/>
                <a:cs typeface="Times New Roman"/>
              </a:rPr>
              <a:t>выпускник</a:t>
            </a:r>
            <a:r>
              <a:rPr lang="ru-RU" spc="340" dirty="0">
                <a:latin typeface="Sitka Banner" panose="02000505000000020004" pitchFamily="2" charset="0"/>
                <a:cs typeface="Times New Roman"/>
              </a:rPr>
              <a:t> </a:t>
            </a:r>
            <a:r>
              <a:rPr lang="ru-RU" dirty="0">
                <a:latin typeface="Sitka Banner" panose="02000505000000020004" pitchFamily="2" charset="0"/>
                <a:cs typeface="Times New Roman"/>
              </a:rPr>
              <a:t>перескажет</a:t>
            </a:r>
            <a:r>
              <a:rPr lang="ru-RU" spc="350" dirty="0">
                <a:latin typeface="Sitka Banner" panose="02000505000000020004" pitchFamily="2" charset="0"/>
                <a:cs typeface="Times New Roman"/>
              </a:rPr>
              <a:t> </a:t>
            </a:r>
            <a:r>
              <a:rPr lang="ru-RU" dirty="0">
                <a:latin typeface="Sitka Banner" panose="02000505000000020004" pitchFamily="2" charset="0"/>
                <a:cs typeface="Times New Roman"/>
              </a:rPr>
              <a:t>только</a:t>
            </a:r>
            <a:r>
              <a:rPr lang="ru-RU" spc="345" dirty="0">
                <a:latin typeface="Sitka Banner" panose="02000505000000020004" pitchFamily="2" charset="0"/>
                <a:cs typeface="Times New Roman"/>
              </a:rPr>
              <a:t> </a:t>
            </a:r>
            <a:r>
              <a:rPr lang="ru-RU" dirty="0">
                <a:latin typeface="Sitka Banner" panose="02000505000000020004" pitchFamily="2" charset="0"/>
                <a:cs typeface="Times New Roman"/>
              </a:rPr>
              <a:t>те</a:t>
            </a:r>
            <a:r>
              <a:rPr lang="ru-RU" spc="350" dirty="0">
                <a:latin typeface="Sitka Banner" panose="02000505000000020004" pitchFamily="2" charset="0"/>
                <a:cs typeface="Times New Roman"/>
              </a:rPr>
              <a:t> </a:t>
            </a:r>
            <a:r>
              <a:rPr lang="ru-RU" dirty="0">
                <a:latin typeface="Sitka Banner" panose="02000505000000020004" pitchFamily="2" charset="0"/>
                <a:cs typeface="Times New Roman"/>
              </a:rPr>
              <a:t>ключевые</a:t>
            </a:r>
            <a:r>
              <a:rPr lang="ru-RU" spc="340" dirty="0">
                <a:latin typeface="Sitka Banner" panose="02000505000000020004" pitchFamily="2" charset="0"/>
                <a:cs typeface="Times New Roman"/>
              </a:rPr>
              <a:t> </a:t>
            </a:r>
            <a:r>
              <a:rPr lang="ru-RU" dirty="0">
                <a:latin typeface="Sitka Banner" panose="02000505000000020004" pitchFamily="2" charset="0"/>
                <a:cs typeface="Times New Roman"/>
              </a:rPr>
              <a:t>эпизоды,</a:t>
            </a:r>
            <a:r>
              <a:rPr lang="ru-RU" spc="335" dirty="0">
                <a:latin typeface="Sitka Banner" panose="02000505000000020004" pitchFamily="2" charset="0"/>
                <a:cs typeface="Times New Roman"/>
              </a:rPr>
              <a:t> </a:t>
            </a:r>
            <a:r>
              <a:rPr lang="ru-RU" spc="-10" dirty="0">
                <a:latin typeface="Sitka Banner" panose="02000505000000020004" pitchFamily="2" charset="0"/>
                <a:cs typeface="Times New Roman"/>
              </a:rPr>
              <a:t>которые </a:t>
            </a:r>
            <a:r>
              <a:rPr lang="ru-RU" dirty="0">
                <a:latin typeface="Sitka Banner" panose="02000505000000020004" pitchFamily="2" charset="0"/>
                <a:cs typeface="Times New Roman"/>
              </a:rPr>
              <a:t>необходимы</a:t>
            </a:r>
            <a:r>
              <a:rPr lang="ru-RU" spc="110" dirty="0">
                <a:latin typeface="Sitka Banner" panose="02000505000000020004" pitchFamily="2" charset="0"/>
                <a:cs typeface="Times New Roman"/>
              </a:rPr>
              <a:t>  </a:t>
            </a:r>
            <a:r>
              <a:rPr lang="ru-RU" dirty="0">
                <a:latin typeface="Sitka Banner" panose="02000505000000020004" pitchFamily="2" charset="0"/>
                <a:cs typeface="Times New Roman"/>
              </a:rPr>
              <a:t>для</a:t>
            </a:r>
            <a:r>
              <a:rPr lang="ru-RU" spc="105" dirty="0">
                <a:latin typeface="Sitka Banner" panose="02000505000000020004" pitchFamily="2" charset="0"/>
                <a:cs typeface="Times New Roman"/>
              </a:rPr>
              <a:t>  </a:t>
            </a:r>
            <a:r>
              <a:rPr lang="ru-RU" dirty="0">
                <a:latin typeface="Sitka Banner" panose="02000505000000020004" pitchFamily="2" charset="0"/>
                <a:cs typeface="Times New Roman"/>
              </a:rPr>
              <a:t>раскрытия</a:t>
            </a:r>
            <a:r>
              <a:rPr lang="ru-RU" spc="110" dirty="0">
                <a:latin typeface="Sitka Banner" panose="02000505000000020004" pitchFamily="2" charset="0"/>
                <a:cs typeface="Times New Roman"/>
              </a:rPr>
              <a:t>  </a:t>
            </a:r>
            <a:r>
              <a:rPr lang="ru-RU" dirty="0">
                <a:latin typeface="Sitka Banner" panose="02000505000000020004" pitchFamily="2" charset="0"/>
                <a:cs typeface="Times New Roman"/>
              </a:rPr>
              <a:t>темы,</a:t>
            </a:r>
            <a:r>
              <a:rPr lang="ru-RU" spc="110" dirty="0">
                <a:latin typeface="Sitka Banner" panose="02000505000000020004" pitchFamily="2" charset="0"/>
                <a:cs typeface="Times New Roman"/>
              </a:rPr>
              <a:t>  </a:t>
            </a:r>
            <a:r>
              <a:rPr lang="ru-RU" dirty="0">
                <a:latin typeface="Sitka Banner" panose="02000505000000020004" pitchFamily="2" charset="0"/>
                <a:cs typeface="Times New Roman"/>
              </a:rPr>
              <a:t>и</a:t>
            </a:r>
            <a:r>
              <a:rPr lang="ru-RU" spc="110" dirty="0">
                <a:latin typeface="Sitka Banner" panose="02000505000000020004" pitchFamily="2" charset="0"/>
                <a:cs typeface="Times New Roman"/>
              </a:rPr>
              <a:t>  </a:t>
            </a:r>
            <a:r>
              <a:rPr lang="ru-RU" dirty="0">
                <a:latin typeface="Sitka Banner" panose="02000505000000020004" pitchFamily="2" charset="0"/>
                <a:cs typeface="Times New Roman"/>
              </a:rPr>
              <a:t>не</a:t>
            </a:r>
            <a:r>
              <a:rPr lang="ru-RU" spc="105" dirty="0">
                <a:latin typeface="Sitka Banner" panose="02000505000000020004" pitchFamily="2" charset="0"/>
                <a:cs typeface="Times New Roman"/>
              </a:rPr>
              <a:t>  </a:t>
            </a:r>
            <a:r>
              <a:rPr lang="ru-RU" dirty="0">
                <a:latin typeface="Sitka Banner" panose="02000505000000020004" pitchFamily="2" charset="0"/>
                <a:cs typeface="Times New Roman"/>
              </a:rPr>
              <a:t>введет</a:t>
            </a:r>
            <a:r>
              <a:rPr lang="ru-RU" spc="110" dirty="0">
                <a:latin typeface="Sitka Banner" panose="02000505000000020004" pitchFamily="2" charset="0"/>
                <a:cs typeface="Times New Roman"/>
              </a:rPr>
              <a:t>  </a:t>
            </a:r>
            <a:r>
              <a:rPr lang="ru-RU" dirty="0">
                <a:latin typeface="Sitka Banner" panose="02000505000000020004" pitchFamily="2" charset="0"/>
                <a:cs typeface="Times New Roman"/>
              </a:rPr>
              <a:t>в</a:t>
            </a:r>
            <a:r>
              <a:rPr lang="ru-RU" spc="110" dirty="0">
                <a:latin typeface="Sitka Banner" panose="02000505000000020004" pitchFamily="2" charset="0"/>
                <a:cs typeface="Times New Roman"/>
              </a:rPr>
              <a:t>  </a:t>
            </a:r>
            <a:r>
              <a:rPr lang="ru-RU" dirty="0">
                <a:latin typeface="Sitka Banner" panose="02000505000000020004" pitchFamily="2" charset="0"/>
                <a:cs typeface="Times New Roman"/>
              </a:rPr>
              <a:t>работу</a:t>
            </a:r>
            <a:r>
              <a:rPr lang="ru-RU" spc="110" dirty="0">
                <a:latin typeface="Sitka Banner" panose="02000505000000020004" pitchFamily="2" charset="0"/>
                <a:cs typeface="Times New Roman"/>
              </a:rPr>
              <a:t>  </a:t>
            </a:r>
            <a:r>
              <a:rPr lang="ru-RU" dirty="0">
                <a:latin typeface="Sitka Banner" panose="02000505000000020004" pitchFamily="2" charset="0"/>
                <a:cs typeface="Times New Roman"/>
              </a:rPr>
              <a:t>пересказ</a:t>
            </a:r>
            <a:r>
              <a:rPr lang="ru-RU" spc="110" dirty="0">
                <a:latin typeface="Sitka Banner" panose="02000505000000020004" pitchFamily="2" charset="0"/>
                <a:cs typeface="Times New Roman"/>
              </a:rPr>
              <a:t>  </a:t>
            </a:r>
            <a:r>
              <a:rPr lang="ru-RU" dirty="0">
                <a:latin typeface="Sitka Banner" panose="02000505000000020004" pitchFamily="2" charset="0"/>
                <a:cs typeface="Times New Roman"/>
              </a:rPr>
              <a:t>фрагментов,</a:t>
            </a:r>
            <a:r>
              <a:rPr lang="ru-RU" spc="105" dirty="0">
                <a:latin typeface="Sitka Banner" panose="02000505000000020004" pitchFamily="2" charset="0"/>
                <a:cs typeface="Times New Roman"/>
              </a:rPr>
              <a:t>  </a:t>
            </a:r>
            <a:r>
              <a:rPr lang="ru-RU" dirty="0">
                <a:latin typeface="Sitka Banner" panose="02000505000000020004" pitchFamily="2" charset="0"/>
                <a:cs typeface="Times New Roman"/>
              </a:rPr>
              <a:t>к</a:t>
            </a:r>
            <a:r>
              <a:rPr lang="ru-RU" spc="110" dirty="0">
                <a:latin typeface="Sitka Banner" panose="02000505000000020004" pitchFamily="2" charset="0"/>
                <a:cs typeface="Times New Roman"/>
              </a:rPr>
              <a:t>  </a:t>
            </a:r>
            <a:r>
              <a:rPr lang="ru-RU" dirty="0">
                <a:latin typeface="Sitka Banner" panose="02000505000000020004" pitchFamily="2" charset="0"/>
                <a:cs typeface="Times New Roman"/>
              </a:rPr>
              <a:t>теме</a:t>
            </a:r>
            <a:r>
              <a:rPr lang="ru-RU" spc="110" dirty="0">
                <a:latin typeface="Sitka Banner" panose="02000505000000020004" pitchFamily="2" charset="0"/>
                <a:cs typeface="Times New Roman"/>
              </a:rPr>
              <a:t>  </a:t>
            </a:r>
            <a:r>
              <a:rPr lang="ru-RU" spc="-25" dirty="0">
                <a:latin typeface="Sitka Banner" panose="02000505000000020004" pitchFamily="2" charset="0"/>
                <a:cs typeface="Times New Roman"/>
              </a:rPr>
              <a:t>не </a:t>
            </a:r>
            <a:r>
              <a:rPr lang="ru-RU" dirty="0">
                <a:latin typeface="Sitka Banner" panose="02000505000000020004" pitchFamily="2" charset="0"/>
                <a:cs typeface="Times New Roman"/>
              </a:rPr>
              <a:t>относящихся;</a:t>
            </a:r>
            <a:r>
              <a:rPr lang="ru-RU" spc="-20" dirty="0">
                <a:latin typeface="Sitka Banner" panose="02000505000000020004" pitchFamily="2" charset="0"/>
                <a:cs typeface="Times New Roman"/>
              </a:rPr>
              <a:t> </a:t>
            </a:r>
            <a:r>
              <a:rPr lang="ru-RU" spc="-25" dirty="0">
                <a:latin typeface="Sitka Banner" panose="02000505000000020004" pitchFamily="2" charset="0"/>
                <a:cs typeface="Times New Roman"/>
              </a:rPr>
              <a:t>будет</a:t>
            </a:r>
            <a:r>
              <a:rPr lang="ru-RU" spc="-60" dirty="0">
                <a:latin typeface="Sitka Banner" panose="02000505000000020004" pitchFamily="2" charset="0"/>
                <a:cs typeface="Times New Roman"/>
              </a:rPr>
              <a:t> </a:t>
            </a:r>
            <a:r>
              <a:rPr lang="ru-RU" spc="-10" dirty="0">
                <a:latin typeface="Sitka Banner" panose="02000505000000020004" pitchFamily="2" charset="0"/>
                <a:cs typeface="Times New Roman"/>
              </a:rPr>
              <a:t>сочетать</a:t>
            </a:r>
            <a:r>
              <a:rPr lang="ru-RU" spc="-65" dirty="0">
                <a:latin typeface="Sitka Banner" panose="02000505000000020004" pitchFamily="2" charset="0"/>
                <a:cs typeface="Times New Roman"/>
              </a:rPr>
              <a:t> </a:t>
            </a:r>
            <a:r>
              <a:rPr lang="ru-RU" dirty="0">
                <a:latin typeface="Sitka Banner" panose="02000505000000020004" pitchFamily="2" charset="0"/>
                <a:cs typeface="Times New Roman"/>
              </a:rPr>
              <a:t>в</a:t>
            </a:r>
            <a:r>
              <a:rPr lang="ru-RU" spc="-70" dirty="0">
                <a:latin typeface="Sitka Banner" panose="02000505000000020004" pitchFamily="2" charset="0"/>
                <a:cs typeface="Times New Roman"/>
              </a:rPr>
              <a:t> </a:t>
            </a:r>
            <a:r>
              <a:rPr lang="ru-RU" dirty="0">
                <a:latin typeface="Sitka Banner" panose="02000505000000020004" pitchFamily="2" charset="0"/>
                <a:cs typeface="Times New Roman"/>
              </a:rPr>
              <a:t>сочинении</a:t>
            </a:r>
            <a:r>
              <a:rPr lang="ru-RU" spc="-30" dirty="0">
                <a:latin typeface="Sitka Banner" panose="02000505000000020004" pitchFamily="2" charset="0"/>
                <a:cs typeface="Times New Roman"/>
              </a:rPr>
              <a:t> </a:t>
            </a:r>
            <a:r>
              <a:rPr lang="ru-RU" dirty="0">
                <a:latin typeface="Sitka Banner" panose="02000505000000020004" pitchFamily="2" charset="0"/>
                <a:cs typeface="Times New Roman"/>
              </a:rPr>
              <a:t>краткий</a:t>
            </a:r>
            <a:r>
              <a:rPr lang="ru-RU" spc="-55" dirty="0">
                <a:latin typeface="Sitka Banner" panose="02000505000000020004" pitchFamily="2" charset="0"/>
                <a:cs typeface="Times New Roman"/>
              </a:rPr>
              <a:t> </a:t>
            </a:r>
            <a:r>
              <a:rPr lang="ru-RU" dirty="0">
                <a:latin typeface="Sitka Banner" panose="02000505000000020004" pitchFamily="2" charset="0"/>
                <a:cs typeface="Times New Roman"/>
              </a:rPr>
              <a:t>и</a:t>
            </a:r>
            <a:r>
              <a:rPr lang="ru-RU" spc="-60" dirty="0">
                <a:latin typeface="Sitka Banner" panose="02000505000000020004" pitchFamily="2" charset="0"/>
                <a:cs typeface="Times New Roman"/>
              </a:rPr>
              <a:t> </a:t>
            </a:r>
            <a:r>
              <a:rPr lang="ru-RU" spc="-10" dirty="0">
                <a:latin typeface="Sitka Banner" panose="02000505000000020004" pitchFamily="2" charset="0"/>
                <a:cs typeface="Times New Roman"/>
              </a:rPr>
              <a:t>подробный</a:t>
            </a:r>
            <a:r>
              <a:rPr lang="ru-RU" spc="-55" dirty="0">
                <a:latin typeface="Sitka Banner" panose="02000505000000020004" pitchFamily="2" charset="0"/>
                <a:cs typeface="Times New Roman"/>
              </a:rPr>
              <a:t> </a:t>
            </a:r>
            <a:r>
              <a:rPr lang="ru-RU" spc="-10" dirty="0">
                <a:latin typeface="Sitka Banner" panose="02000505000000020004" pitchFamily="2" charset="0"/>
                <a:cs typeface="Times New Roman"/>
              </a:rPr>
              <a:t>пересказы…);</a:t>
            </a:r>
            <a:endParaRPr lang="ru-RU" dirty="0">
              <a:latin typeface="Sitka Banner" panose="02000505000000020004" pitchFamily="2" charset="0"/>
              <a:cs typeface="Times New Roman"/>
            </a:endParaRPr>
          </a:p>
          <a:p>
            <a:pPr marL="12700" marR="6350" indent="-3175" algn="just">
              <a:lnSpc>
                <a:spcPts val="1400"/>
              </a:lnSpc>
              <a:spcBef>
                <a:spcPts val="0"/>
              </a:spcBef>
              <a:buClr>
                <a:srgbClr val="A42F0F"/>
              </a:buClr>
              <a:buSzPct val="93750"/>
              <a:buAutoNum type="arabicParenR"/>
              <a:tabLst>
                <a:tab pos="180975" algn="l"/>
              </a:tabLst>
            </a:pPr>
            <a:r>
              <a:rPr lang="ru-RU" b="1" dirty="0">
                <a:latin typeface="Sitka Banner" panose="02000505000000020004" pitchFamily="2" charset="0"/>
                <a:cs typeface="Times New Roman"/>
              </a:rPr>
              <a:t>	актуализация</a:t>
            </a:r>
            <a:r>
              <a:rPr lang="ru-RU" b="1" spc="85" dirty="0">
                <a:latin typeface="Sitka Banner" panose="02000505000000020004" pitchFamily="2" charset="0"/>
                <a:cs typeface="Times New Roman"/>
              </a:rPr>
              <a:t> </a:t>
            </a:r>
            <a:r>
              <a:rPr lang="ru-RU" b="1" dirty="0">
                <a:latin typeface="Sitka Banner" panose="02000505000000020004" pitchFamily="2" charset="0"/>
                <a:cs typeface="Times New Roman"/>
              </a:rPr>
              <a:t>проблематики</a:t>
            </a:r>
            <a:r>
              <a:rPr lang="ru-RU" b="1" spc="100" dirty="0">
                <a:latin typeface="Sitka Banner" panose="02000505000000020004" pitchFamily="2" charset="0"/>
                <a:cs typeface="Times New Roman"/>
              </a:rPr>
              <a:t> </a:t>
            </a:r>
            <a:r>
              <a:rPr lang="ru-RU" b="1" dirty="0">
                <a:latin typeface="Sitka Banner" panose="02000505000000020004" pitchFamily="2" charset="0"/>
                <a:cs typeface="Times New Roman"/>
              </a:rPr>
              <a:t>литературного</a:t>
            </a:r>
            <a:r>
              <a:rPr lang="ru-RU" b="1" spc="90" dirty="0">
                <a:latin typeface="Sitka Banner" panose="02000505000000020004" pitchFamily="2" charset="0"/>
                <a:cs typeface="Times New Roman"/>
              </a:rPr>
              <a:t> </a:t>
            </a:r>
            <a:r>
              <a:rPr lang="ru-RU" b="1" dirty="0">
                <a:latin typeface="Sitka Banner" panose="02000505000000020004" pitchFamily="2" charset="0"/>
                <a:cs typeface="Times New Roman"/>
              </a:rPr>
              <a:t>произведения</a:t>
            </a:r>
            <a:r>
              <a:rPr lang="ru-RU" b="1" spc="95" dirty="0">
                <a:latin typeface="Sitka Banner" panose="02000505000000020004" pitchFamily="2" charset="0"/>
                <a:cs typeface="Times New Roman"/>
              </a:rPr>
              <a:t> </a:t>
            </a:r>
            <a:r>
              <a:rPr lang="ru-RU" dirty="0">
                <a:latin typeface="Sitka Banner" panose="02000505000000020004" pitchFamily="2" charset="0"/>
                <a:cs typeface="Times New Roman"/>
              </a:rPr>
              <a:t>(литературный</a:t>
            </a:r>
            <a:r>
              <a:rPr lang="ru-RU" spc="95" dirty="0">
                <a:latin typeface="Sitka Banner" panose="02000505000000020004" pitchFamily="2" charset="0"/>
                <a:cs typeface="Times New Roman"/>
              </a:rPr>
              <a:t> </a:t>
            </a:r>
            <a:r>
              <a:rPr lang="ru-RU" dirty="0">
                <a:latin typeface="Sitka Banner" panose="02000505000000020004" pitchFamily="2" charset="0"/>
                <a:cs typeface="Times New Roman"/>
              </a:rPr>
              <a:t>материал</a:t>
            </a:r>
            <a:r>
              <a:rPr lang="ru-RU" spc="95" dirty="0">
                <a:latin typeface="Sitka Banner" panose="02000505000000020004" pitchFamily="2" charset="0"/>
                <a:cs typeface="Times New Roman"/>
              </a:rPr>
              <a:t> </a:t>
            </a:r>
            <a:r>
              <a:rPr lang="ru-RU" spc="-10" dirty="0">
                <a:latin typeface="Sitka Banner" panose="02000505000000020004" pitchFamily="2" charset="0"/>
                <a:cs typeface="Times New Roman"/>
              </a:rPr>
              <a:t>должен </a:t>
            </a:r>
            <a:r>
              <a:rPr lang="ru-RU" dirty="0">
                <a:latin typeface="Sitka Banner" panose="02000505000000020004" pitchFamily="2" charset="0"/>
                <a:cs typeface="Times New Roman"/>
              </a:rPr>
              <a:t>быть</a:t>
            </a:r>
            <a:r>
              <a:rPr lang="ru-RU" spc="20" dirty="0">
                <a:latin typeface="Sitka Banner" panose="02000505000000020004" pitchFamily="2" charset="0"/>
                <a:cs typeface="Times New Roman"/>
              </a:rPr>
              <a:t> </a:t>
            </a:r>
            <a:r>
              <a:rPr lang="ru-RU" dirty="0">
                <a:latin typeface="Sitka Banner" panose="02000505000000020004" pitchFamily="2" charset="0"/>
                <a:cs typeface="Times New Roman"/>
              </a:rPr>
              <a:t>привлечен</a:t>
            </a:r>
            <a:r>
              <a:rPr lang="ru-RU" spc="30" dirty="0">
                <a:latin typeface="Sitka Banner" panose="02000505000000020004" pitchFamily="2" charset="0"/>
                <a:cs typeface="Times New Roman"/>
              </a:rPr>
              <a:t> </a:t>
            </a:r>
            <a:r>
              <a:rPr lang="ru-RU" dirty="0">
                <a:latin typeface="Sitka Banner" panose="02000505000000020004" pitchFamily="2" charset="0"/>
                <a:cs typeface="Times New Roman"/>
              </a:rPr>
              <a:t>в</a:t>
            </a:r>
            <a:r>
              <a:rPr lang="ru-RU" spc="40" dirty="0">
                <a:latin typeface="Sitka Banner" panose="02000505000000020004" pitchFamily="2" charset="0"/>
                <a:cs typeface="Times New Roman"/>
              </a:rPr>
              <a:t> </a:t>
            </a:r>
            <a:r>
              <a:rPr lang="ru-RU" dirty="0">
                <a:latin typeface="Sitka Banner" panose="02000505000000020004" pitchFamily="2" charset="0"/>
                <a:cs typeface="Times New Roman"/>
              </a:rPr>
              <a:t>формате</a:t>
            </a:r>
            <a:r>
              <a:rPr lang="ru-RU" spc="30" dirty="0">
                <a:latin typeface="Sitka Banner" panose="02000505000000020004" pitchFamily="2" charset="0"/>
                <a:cs typeface="Times New Roman"/>
              </a:rPr>
              <a:t> </a:t>
            </a:r>
            <a:r>
              <a:rPr lang="ru-RU" dirty="0">
                <a:latin typeface="Sitka Banner" panose="02000505000000020004" pitchFamily="2" charset="0"/>
                <a:cs typeface="Times New Roman"/>
              </a:rPr>
              <a:t>размышлений</a:t>
            </a:r>
            <a:r>
              <a:rPr lang="ru-RU" spc="35" dirty="0">
                <a:latin typeface="Sitka Banner" panose="02000505000000020004" pitchFamily="2" charset="0"/>
                <a:cs typeface="Times New Roman"/>
              </a:rPr>
              <a:t> </a:t>
            </a:r>
            <a:r>
              <a:rPr lang="ru-RU" dirty="0">
                <a:latin typeface="Sitka Banner" panose="02000505000000020004" pitchFamily="2" charset="0"/>
                <a:cs typeface="Times New Roman"/>
              </a:rPr>
              <a:t>о</a:t>
            </a:r>
            <a:r>
              <a:rPr lang="ru-RU" spc="35" dirty="0">
                <a:latin typeface="Sitka Banner" panose="02000505000000020004" pitchFamily="2" charset="0"/>
                <a:cs typeface="Times New Roman"/>
              </a:rPr>
              <a:t> </a:t>
            </a:r>
            <a:r>
              <a:rPr lang="ru-RU" dirty="0">
                <a:latin typeface="Sitka Banner" panose="02000505000000020004" pitchFamily="2" charset="0"/>
                <a:cs typeface="Times New Roman"/>
              </a:rPr>
              <a:t>проблемах</a:t>
            </a:r>
            <a:r>
              <a:rPr lang="ru-RU" spc="30" dirty="0">
                <a:latin typeface="Sitka Banner" panose="02000505000000020004" pitchFamily="2" charset="0"/>
                <a:cs typeface="Times New Roman"/>
              </a:rPr>
              <a:t> </a:t>
            </a:r>
            <a:r>
              <a:rPr lang="ru-RU" spc="-10" dirty="0">
                <a:latin typeface="Sitka Banner" panose="02000505000000020004" pitchFamily="2" charset="0"/>
                <a:cs typeface="Times New Roman"/>
              </a:rPr>
              <a:t>художественного</a:t>
            </a:r>
            <a:r>
              <a:rPr lang="ru-RU" spc="40" dirty="0">
                <a:latin typeface="Sitka Banner" panose="02000505000000020004" pitchFamily="2" charset="0"/>
                <a:cs typeface="Times New Roman"/>
              </a:rPr>
              <a:t> </a:t>
            </a:r>
            <a:r>
              <a:rPr lang="ru-RU" dirty="0">
                <a:latin typeface="Sitka Banner" panose="02000505000000020004" pitchFamily="2" charset="0"/>
                <a:cs typeface="Times New Roman"/>
              </a:rPr>
              <a:t>произведения,</a:t>
            </a:r>
            <a:r>
              <a:rPr lang="ru-RU" spc="35" dirty="0">
                <a:latin typeface="Sitka Banner" panose="02000505000000020004" pitchFamily="2" charset="0"/>
                <a:cs typeface="Times New Roman"/>
              </a:rPr>
              <a:t> </a:t>
            </a:r>
            <a:r>
              <a:rPr lang="ru-RU" spc="-10" dirty="0">
                <a:latin typeface="Sitka Banner" panose="02000505000000020004" pitchFamily="2" charset="0"/>
                <a:cs typeface="Times New Roman"/>
              </a:rPr>
              <a:t>связанных </a:t>
            </a:r>
            <a:r>
              <a:rPr lang="ru-RU" dirty="0">
                <a:latin typeface="Sitka Banner" panose="02000505000000020004" pitchFamily="2" charset="0"/>
                <a:cs typeface="Times New Roman"/>
              </a:rPr>
              <a:t>с</a:t>
            </a:r>
            <a:r>
              <a:rPr lang="ru-RU" spc="215" dirty="0">
                <a:latin typeface="Sitka Banner" panose="02000505000000020004" pitchFamily="2" charset="0"/>
                <a:cs typeface="Times New Roman"/>
              </a:rPr>
              <a:t> </a:t>
            </a:r>
            <a:r>
              <a:rPr lang="ru-RU" dirty="0">
                <a:latin typeface="Sitka Banner" panose="02000505000000020004" pitchFamily="2" charset="0"/>
                <a:cs typeface="Times New Roman"/>
              </a:rPr>
              <a:t>формулировкой</a:t>
            </a:r>
            <a:r>
              <a:rPr lang="ru-RU" spc="220" dirty="0">
                <a:latin typeface="Sitka Banner" panose="02000505000000020004" pitchFamily="2" charset="0"/>
                <a:cs typeface="Times New Roman"/>
              </a:rPr>
              <a:t> </a:t>
            </a:r>
            <a:r>
              <a:rPr lang="ru-RU" dirty="0">
                <a:latin typeface="Sitka Banner" panose="02000505000000020004" pitchFamily="2" charset="0"/>
                <a:cs typeface="Times New Roman"/>
              </a:rPr>
              <a:t>темы;</a:t>
            </a:r>
            <a:r>
              <a:rPr lang="ru-RU" spc="225" dirty="0">
                <a:latin typeface="Sitka Banner" panose="02000505000000020004" pitchFamily="2" charset="0"/>
                <a:cs typeface="Times New Roman"/>
              </a:rPr>
              <a:t> </a:t>
            </a:r>
            <a:r>
              <a:rPr lang="ru-RU" dirty="0">
                <a:latin typeface="Sitka Banner" panose="02000505000000020004" pitchFamily="2" charset="0"/>
                <a:cs typeface="Times New Roman"/>
              </a:rPr>
              <a:t>для</a:t>
            </a:r>
            <a:r>
              <a:rPr lang="ru-RU" spc="225" dirty="0">
                <a:latin typeface="Sitka Banner" panose="02000505000000020004" pitchFamily="2" charset="0"/>
                <a:cs typeface="Times New Roman"/>
              </a:rPr>
              <a:t> </a:t>
            </a:r>
            <a:r>
              <a:rPr lang="ru-RU" dirty="0">
                <a:latin typeface="Sitka Banner" panose="02000505000000020004" pitchFamily="2" charset="0"/>
                <a:cs typeface="Times New Roman"/>
              </a:rPr>
              <a:t>этого</a:t>
            </a:r>
            <a:r>
              <a:rPr lang="ru-RU" spc="225" dirty="0">
                <a:latin typeface="Sitka Banner" panose="02000505000000020004" pitchFamily="2" charset="0"/>
                <a:cs typeface="Times New Roman"/>
              </a:rPr>
              <a:t> </a:t>
            </a:r>
            <a:r>
              <a:rPr lang="ru-RU" dirty="0">
                <a:latin typeface="Sitka Banner" panose="02000505000000020004" pitchFamily="2" charset="0"/>
                <a:cs typeface="Times New Roman"/>
              </a:rPr>
              <a:t>важно</a:t>
            </a:r>
            <a:r>
              <a:rPr lang="ru-RU" spc="235" dirty="0">
                <a:latin typeface="Sitka Banner" panose="02000505000000020004" pitchFamily="2" charset="0"/>
                <a:cs typeface="Times New Roman"/>
              </a:rPr>
              <a:t> </a:t>
            </a:r>
            <a:r>
              <a:rPr lang="ru-RU" dirty="0">
                <a:latin typeface="Sitka Banner" panose="02000505000000020004" pitchFamily="2" charset="0"/>
                <a:cs typeface="Times New Roman"/>
              </a:rPr>
              <a:t>подобрать</a:t>
            </a:r>
            <a:r>
              <a:rPr lang="ru-RU" spc="220" dirty="0">
                <a:latin typeface="Sitka Banner" panose="02000505000000020004" pitchFamily="2" charset="0"/>
                <a:cs typeface="Times New Roman"/>
              </a:rPr>
              <a:t> </a:t>
            </a:r>
            <a:r>
              <a:rPr lang="ru-RU" dirty="0">
                <a:latin typeface="Sitka Banner" panose="02000505000000020004" pitchFamily="2" charset="0"/>
                <a:cs typeface="Times New Roman"/>
              </a:rPr>
              <a:t>для</a:t>
            </a:r>
            <a:r>
              <a:rPr lang="ru-RU" spc="215" dirty="0">
                <a:latin typeface="Sitka Banner" panose="02000505000000020004" pitchFamily="2" charset="0"/>
                <a:cs typeface="Times New Roman"/>
              </a:rPr>
              <a:t> </a:t>
            </a:r>
            <a:r>
              <a:rPr lang="ru-RU" dirty="0">
                <a:latin typeface="Sitka Banner" panose="02000505000000020004" pitchFamily="2" charset="0"/>
                <a:cs typeface="Times New Roman"/>
              </a:rPr>
              <a:t>аргументации</a:t>
            </a:r>
            <a:r>
              <a:rPr lang="ru-RU" spc="229" dirty="0">
                <a:latin typeface="Sitka Banner" panose="02000505000000020004" pitchFamily="2" charset="0"/>
                <a:cs typeface="Times New Roman"/>
              </a:rPr>
              <a:t> </a:t>
            </a:r>
            <a:r>
              <a:rPr lang="ru-RU" dirty="0">
                <a:latin typeface="Sitka Banner" panose="02000505000000020004" pitchFamily="2" charset="0"/>
                <a:cs typeface="Times New Roman"/>
              </a:rPr>
              <a:t>такое</a:t>
            </a:r>
            <a:r>
              <a:rPr lang="ru-RU" spc="229" dirty="0">
                <a:latin typeface="Sitka Banner" panose="02000505000000020004" pitchFamily="2" charset="0"/>
                <a:cs typeface="Times New Roman"/>
              </a:rPr>
              <a:t> </a:t>
            </a:r>
            <a:r>
              <a:rPr lang="ru-RU" dirty="0">
                <a:latin typeface="Sitka Banner" panose="02000505000000020004" pitchFamily="2" charset="0"/>
                <a:cs typeface="Times New Roman"/>
              </a:rPr>
              <a:t>произведение,</a:t>
            </a:r>
            <a:r>
              <a:rPr lang="ru-RU" spc="235" dirty="0">
                <a:latin typeface="Sitka Banner" panose="02000505000000020004" pitchFamily="2" charset="0"/>
                <a:cs typeface="Times New Roman"/>
              </a:rPr>
              <a:t> </a:t>
            </a:r>
            <a:r>
              <a:rPr lang="ru-RU" spc="-25" dirty="0">
                <a:latin typeface="Sitka Banner" panose="02000505000000020004" pitchFamily="2" charset="0"/>
                <a:cs typeface="Times New Roman"/>
              </a:rPr>
              <a:t>где </a:t>
            </a:r>
            <a:r>
              <a:rPr lang="ru-RU" dirty="0">
                <a:latin typeface="Sitka Banner" panose="02000505000000020004" pitchFamily="2" charset="0"/>
                <a:cs typeface="Times New Roman"/>
              </a:rPr>
              <a:t>можно</a:t>
            </a:r>
            <a:r>
              <a:rPr lang="ru-RU" spc="-65" dirty="0">
                <a:latin typeface="Sitka Banner" panose="02000505000000020004" pitchFamily="2" charset="0"/>
                <a:cs typeface="Times New Roman"/>
              </a:rPr>
              <a:t> </a:t>
            </a:r>
            <a:r>
              <a:rPr lang="ru-RU" dirty="0">
                <a:latin typeface="Sitka Banner" panose="02000505000000020004" pitchFamily="2" charset="0"/>
                <a:cs typeface="Times New Roman"/>
              </a:rPr>
              <a:t>выделить</a:t>
            </a:r>
            <a:r>
              <a:rPr lang="ru-RU" spc="-45" dirty="0">
                <a:latin typeface="Sitka Banner" panose="02000505000000020004" pitchFamily="2" charset="0"/>
                <a:cs typeface="Times New Roman"/>
              </a:rPr>
              <a:t> </a:t>
            </a:r>
            <a:r>
              <a:rPr lang="ru-RU" spc="-10" dirty="0">
                <a:latin typeface="Sitka Banner" panose="02000505000000020004" pitchFamily="2" charset="0"/>
                <a:cs typeface="Times New Roman"/>
              </a:rPr>
              <a:t>проблемы,</a:t>
            </a:r>
            <a:r>
              <a:rPr lang="ru-RU" spc="-50" dirty="0">
                <a:latin typeface="Sitka Banner" panose="02000505000000020004" pitchFamily="2" charset="0"/>
                <a:cs typeface="Times New Roman"/>
              </a:rPr>
              <a:t> </a:t>
            </a:r>
            <a:r>
              <a:rPr lang="ru-RU" spc="-10" dirty="0">
                <a:latin typeface="Sitka Banner" panose="02000505000000020004" pitchFamily="2" charset="0"/>
                <a:cs typeface="Times New Roman"/>
              </a:rPr>
              <a:t>созвучные</a:t>
            </a:r>
            <a:r>
              <a:rPr lang="ru-RU" spc="-35" dirty="0">
                <a:latin typeface="Sitka Banner" panose="02000505000000020004" pitchFamily="2" charset="0"/>
                <a:cs typeface="Times New Roman"/>
              </a:rPr>
              <a:t> </a:t>
            </a:r>
            <a:r>
              <a:rPr lang="ru-RU" spc="-10" dirty="0">
                <a:latin typeface="Sitka Banner" panose="02000505000000020004" pitchFamily="2" charset="0"/>
                <a:cs typeface="Times New Roman"/>
              </a:rPr>
              <a:t>теме…);</a:t>
            </a:r>
            <a:endParaRPr lang="ru-RU" dirty="0">
              <a:latin typeface="Sitka Banner" panose="02000505000000020004" pitchFamily="2" charset="0"/>
              <a:cs typeface="Times New Roman"/>
            </a:endParaRPr>
          </a:p>
          <a:p>
            <a:pPr marL="12700" marR="5080" indent="-3175" algn="just">
              <a:lnSpc>
                <a:spcPts val="1400"/>
              </a:lnSpc>
              <a:spcBef>
                <a:spcPts val="0"/>
              </a:spcBef>
              <a:buClr>
                <a:srgbClr val="A42F0F"/>
              </a:buClr>
              <a:buSzPct val="93750"/>
              <a:buAutoNum type="arabicParenR"/>
              <a:tabLst>
                <a:tab pos="180975" algn="l"/>
              </a:tabLst>
            </a:pPr>
            <a:r>
              <a:rPr lang="ru-RU" b="1" dirty="0">
                <a:latin typeface="Sitka Banner" panose="02000505000000020004" pitchFamily="2" charset="0"/>
                <a:cs typeface="Times New Roman"/>
              </a:rPr>
              <a:t>	аспектная</a:t>
            </a:r>
            <a:r>
              <a:rPr lang="ru-RU" b="1" spc="200" dirty="0">
                <a:latin typeface="Sitka Banner" panose="02000505000000020004" pitchFamily="2" charset="0"/>
                <a:cs typeface="Times New Roman"/>
              </a:rPr>
              <a:t> </a:t>
            </a:r>
            <a:r>
              <a:rPr lang="ru-RU" b="1" dirty="0">
                <a:latin typeface="Sitka Banner" panose="02000505000000020004" pitchFamily="2" charset="0"/>
                <a:cs typeface="Times New Roman"/>
              </a:rPr>
              <a:t>характеристика</a:t>
            </a:r>
            <a:r>
              <a:rPr lang="ru-RU" b="1" spc="210" dirty="0">
                <a:latin typeface="Sitka Banner" panose="02000505000000020004" pitchFamily="2" charset="0"/>
                <a:cs typeface="Times New Roman"/>
              </a:rPr>
              <a:t> </a:t>
            </a:r>
            <a:r>
              <a:rPr lang="ru-RU" b="1" dirty="0">
                <a:latin typeface="Sitka Banner" panose="02000505000000020004" pitchFamily="2" charset="0"/>
                <a:cs typeface="Times New Roman"/>
              </a:rPr>
              <a:t>литературного</a:t>
            </a:r>
            <a:r>
              <a:rPr lang="ru-RU" b="1" spc="220" dirty="0">
                <a:latin typeface="Sitka Banner" panose="02000505000000020004" pitchFamily="2" charset="0"/>
                <a:cs typeface="Times New Roman"/>
              </a:rPr>
              <a:t> </a:t>
            </a:r>
            <a:r>
              <a:rPr lang="ru-RU" b="1" dirty="0">
                <a:latin typeface="Sitka Banner" panose="02000505000000020004" pitchFamily="2" charset="0"/>
                <a:cs typeface="Times New Roman"/>
              </a:rPr>
              <a:t>героя</a:t>
            </a:r>
            <a:r>
              <a:rPr lang="ru-RU" b="1" spc="195" dirty="0">
                <a:latin typeface="Sitka Banner" panose="02000505000000020004" pitchFamily="2" charset="0"/>
                <a:cs typeface="Times New Roman"/>
              </a:rPr>
              <a:t> </a:t>
            </a:r>
            <a:r>
              <a:rPr lang="ru-RU" dirty="0">
                <a:latin typeface="Sitka Banner" panose="02000505000000020004" pitchFamily="2" charset="0"/>
                <a:cs typeface="Times New Roman"/>
              </a:rPr>
              <a:t>(…персонажа,</a:t>
            </a:r>
            <a:r>
              <a:rPr lang="ru-RU" spc="215" dirty="0">
                <a:latin typeface="Sitka Banner" panose="02000505000000020004" pitchFamily="2" charset="0"/>
                <a:cs typeface="Times New Roman"/>
              </a:rPr>
              <a:t> </a:t>
            </a:r>
            <a:r>
              <a:rPr lang="ru-RU" dirty="0">
                <a:latin typeface="Sitka Banner" panose="02000505000000020004" pitchFamily="2" charset="0"/>
                <a:cs typeface="Times New Roman"/>
              </a:rPr>
              <a:t>жизнь</a:t>
            </a:r>
            <a:r>
              <a:rPr lang="ru-RU" spc="195" dirty="0">
                <a:latin typeface="Sitka Banner" panose="02000505000000020004" pitchFamily="2" charset="0"/>
                <a:cs typeface="Times New Roman"/>
              </a:rPr>
              <a:t> </a:t>
            </a:r>
            <a:r>
              <a:rPr lang="ru-RU" dirty="0">
                <a:latin typeface="Sitka Banner" panose="02000505000000020004" pitchFamily="2" charset="0"/>
                <a:cs typeface="Times New Roman"/>
              </a:rPr>
              <a:t>и</a:t>
            </a:r>
            <a:r>
              <a:rPr lang="ru-RU" spc="204" dirty="0">
                <a:latin typeface="Sitka Banner" panose="02000505000000020004" pitchFamily="2" charset="0"/>
                <a:cs typeface="Times New Roman"/>
              </a:rPr>
              <a:t> </a:t>
            </a:r>
            <a:r>
              <a:rPr lang="ru-RU" dirty="0">
                <a:latin typeface="Sitka Banner" panose="02000505000000020004" pitchFamily="2" charset="0"/>
                <a:cs typeface="Times New Roman"/>
              </a:rPr>
              <a:t>поступки</a:t>
            </a:r>
            <a:r>
              <a:rPr lang="ru-RU" spc="200" dirty="0">
                <a:latin typeface="Sitka Banner" panose="02000505000000020004" pitchFamily="2" charset="0"/>
                <a:cs typeface="Times New Roman"/>
              </a:rPr>
              <a:t> </a:t>
            </a:r>
            <a:r>
              <a:rPr lang="ru-RU" spc="-10" dirty="0">
                <a:latin typeface="Sitka Banner" panose="02000505000000020004" pitchFamily="2" charset="0"/>
                <a:cs typeface="Times New Roman"/>
              </a:rPr>
              <a:t>которого </a:t>
            </a:r>
            <a:r>
              <a:rPr lang="ru-RU" dirty="0">
                <a:latin typeface="Sitka Banner" panose="02000505000000020004" pitchFamily="2" charset="0"/>
                <a:cs typeface="Times New Roman"/>
              </a:rPr>
              <a:t>связаны</a:t>
            </a:r>
            <a:r>
              <a:rPr lang="ru-RU" spc="-5" dirty="0">
                <a:latin typeface="Sitka Banner" panose="02000505000000020004" pitchFamily="2" charset="0"/>
                <a:cs typeface="Times New Roman"/>
              </a:rPr>
              <a:t> </a:t>
            </a:r>
            <a:r>
              <a:rPr lang="ru-RU" dirty="0">
                <a:latin typeface="Sitka Banner" panose="02000505000000020004" pitchFamily="2" charset="0"/>
                <a:cs typeface="Times New Roman"/>
              </a:rPr>
              <a:t>с</a:t>
            </a:r>
            <a:r>
              <a:rPr lang="ru-RU" spc="-5" dirty="0">
                <a:latin typeface="Sitka Banner" panose="02000505000000020004" pitchFamily="2" charset="0"/>
                <a:cs typeface="Times New Roman"/>
              </a:rPr>
              <a:t> </a:t>
            </a:r>
            <a:r>
              <a:rPr lang="ru-RU" spc="-10" dirty="0">
                <a:latin typeface="Sitka Banner" panose="02000505000000020004" pitchFamily="2" charset="0"/>
                <a:cs typeface="Times New Roman"/>
              </a:rPr>
              <a:t>формулировкой</a:t>
            </a:r>
            <a:r>
              <a:rPr lang="ru-RU" spc="-5" dirty="0">
                <a:latin typeface="Sitka Banner" panose="02000505000000020004" pitchFamily="2" charset="0"/>
                <a:cs typeface="Times New Roman"/>
              </a:rPr>
              <a:t> </a:t>
            </a:r>
            <a:r>
              <a:rPr lang="ru-RU" dirty="0">
                <a:latin typeface="Sitka Banner" panose="02000505000000020004" pitchFamily="2" charset="0"/>
                <a:cs typeface="Times New Roman"/>
              </a:rPr>
              <a:t>темы,</a:t>
            </a:r>
            <a:r>
              <a:rPr lang="ru-RU" spc="-10" dirty="0">
                <a:latin typeface="Sitka Banner" panose="02000505000000020004" pitchFamily="2" charset="0"/>
                <a:cs typeface="Times New Roman"/>
              </a:rPr>
              <a:t> </a:t>
            </a:r>
            <a:r>
              <a:rPr lang="ru-RU" dirty="0">
                <a:latin typeface="Sitka Banner" panose="02000505000000020004" pitchFamily="2" charset="0"/>
                <a:cs typeface="Times New Roman"/>
              </a:rPr>
              <a:t>а</a:t>
            </a:r>
            <a:r>
              <a:rPr lang="ru-RU" spc="-5" dirty="0">
                <a:latin typeface="Sitka Banner" panose="02000505000000020004" pitchFamily="2" charset="0"/>
                <a:cs typeface="Times New Roman"/>
              </a:rPr>
              <a:t> </a:t>
            </a:r>
            <a:r>
              <a:rPr lang="ru-RU" dirty="0">
                <a:latin typeface="Sitka Banner" panose="02000505000000020004" pitchFamily="2" charset="0"/>
                <a:cs typeface="Times New Roman"/>
              </a:rPr>
              <a:t>также</a:t>
            </a:r>
            <a:r>
              <a:rPr lang="ru-RU" spc="-5" dirty="0">
                <a:latin typeface="Sitka Banner" panose="02000505000000020004" pitchFamily="2" charset="0"/>
                <a:cs typeface="Times New Roman"/>
              </a:rPr>
              <a:t> </a:t>
            </a:r>
            <a:r>
              <a:rPr lang="ru-RU" dirty="0">
                <a:latin typeface="Sitka Banner" panose="02000505000000020004" pitchFamily="2" charset="0"/>
                <a:cs typeface="Times New Roman"/>
              </a:rPr>
              <a:t>хорошо</a:t>
            </a:r>
            <a:r>
              <a:rPr lang="ru-RU" spc="5" dirty="0">
                <a:latin typeface="Sitka Banner" panose="02000505000000020004" pitchFamily="2" charset="0"/>
                <a:cs typeface="Times New Roman"/>
              </a:rPr>
              <a:t> </a:t>
            </a:r>
            <a:r>
              <a:rPr lang="ru-RU" dirty="0">
                <a:latin typeface="Sitka Banner" panose="02000505000000020004" pitchFamily="2" charset="0"/>
                <a:cs typeface="Times New Roman"/>
              </a:rPr>
              <a:t>знать</a:t>
            </a:r>
            <a:r>
              <a:rPr lang="ru-RU" spc="5" dirty="0">
                <a:latin typeface="Sitka Banner" panose="02000505000000020004" pitchFamily="2" charset="0"/>
                <a:cs typeface="Times New Roman"/>
              </a:rPr>
              <a:t> </a:t>
            </a:r>
            <a:r>
              <a:rPr lang="ru-RU" dirty="0">
                <a:latin typeface="Sitka Banner" panose="02000505000000020004" pitchFamily="2" charset="0"/>
                <a:cs typeface="Times New Roman"/>
              </a:rPr>
              <a:t>подробности</a:t>
            </a:r>
            <a:r>
              <a:rPr lang="ru-RU" spc="-5" dirty="0">
                <a:latin typeface="Sitka Banner" panose="02000505000000020004" pitchFamily="2" charset="0"/>
                <a:cs typeface="Times New Roman"/>
              </a:rPr>
              <a:t> </a:t>
            </a:r>
            <a:r>
              <a:rPr lang="ru-RU" dirty="0">
                <a:latin typeface="Sitka Banner" panose="02000505000000020004" pitchFamily="2" charset="0"/>
                <a:cs typeface="Times New Roman"/>
              </a:rPr>
              <a:t>жизни</a:t>
            </a:r>
            <a:r>
              <a:rPr lang="ru-RU" spc="10" dirty="0">
                <a:latin typeface="Sitka Banner" panose="02000505000000020004" pitchFamily="2" charset="0"/>
                <a:cs typeface="Times New Roman"/>
              </a:rPr>
              <a:t> </a:t>
            </a:r>
            <a:r>
              <a:rPr lang="ru-RU" dirty="0">
                <a:latin typeface="Sitka Banner" panose="02000505000000020004" pitchFamily="2" charset="0"/>
                <a:cs typeface="Times New Roman"/>
              </a:rPr>
              <a:t>и</a:t>
            </a:r>
            <a:r>
              <a:rPr lang="ru-RU" spc="-10" dirty="0">
                <a:latin typeface="Sitka Banner" panose="02000505000000020004" pitchFamily="2" charset="0"/>
                <a:cs typeface="Times New Roman"/>
              </a:rPr>
              <a:t> судьбы</a:t>
            </a:r>
            <a:r>
              <a:rPr lang="ru-RU" spc="-5" dirty="0">
                <a:latin typeface="Sitka Banner" panose="02000505000000020004" pitchFamily="2" charset="0"/>
                <a:cs typeface="Times New Roman"/>
              </a:rPr>
              <a:t> </a:t>
            </a:r>
            <a:r>
              <a:rPr lang="ru-RU" dirty="0">
                <a:latin typeface="Sitka Banner" panose="02000505000000020004" pitchFamily="2" charset="0"/>
                <a:cs typeface="Times New Roman"/>
              </a:rPr>
              <a:t>героя,</a:t>
            </a:r>
            <a:r>
              <a:rPr lang="ru-RU" spc="-10" dirty="0">
                <a:latin typeface="Sitka Banner" panose="02000505000000020004" pitchFamily="2" charset="0"/>
                <a:cs typeface="Times New Roman"/>
              </a:rPr>
              <a:t> детали </a:t>
            </a:r>
            <a:r>
              <a:rPr lang="ru-RU" dirty="0">
                <a:latin typeface="Sitka Banner" panose="02000505000000020004" pitchFamily="2" charset="0"/>
                <a:cs typeface="Times New Roman"/>
              </a:rPr>
              <a:t>его</a:t>
            </a:r>
            <a:r>
              <a:rPr lang="ru-RU" spc="204" dirty="0">
                <a:latin typeface="Sitka Banner" panose="02000505000000020004" pitchFamily="2" charset="0"/>
                <a:cs typeface="Times New Roman"/>
              </a:rPr>
              <a:t> </a:t>
            </a:r>
            <a:r>
              <a:rPr lang="ru-RU" dirty="0">
                <a:latin typeface="Sitka Banner" panose="02000505000000020004" pitchFamily="2" charset="0"/>
                <a:cs typeface="Times New Roman"/>
              </a:rPr>
              <a:t>портрета,</a:t>
            </a:r>
            <a:r>
              <a:rPr lang="ru-RU" spc="220" dirty="0">
                <a:latin typeface="Sitka Banner" panose="02000505000000020004" pitchFamily="2" charset="0"/>
                <a:cs typeface="Times New Roman"/>
              </a:rPr>
              <a:t> </a:t>
            </a:r>
            <a:r>
              <a:rPr lang="ru-RU" dirty="0">
                <a:latin typeface="Sitka Banner" panose="02000505000000020004" pitchFamily="2" charset="0"/>
                <a:cs typeface="Times New Roman"/>
              </a:rPr>
              <a:t>речи,</a:t>
            </a:r>
            <a:r>
              <a:rPr lang="ru-RU" spc="210" dirty="0">
                <a:latin typeface="Sitka Banner" panose="02000505000000020004" pitchFamily="2" charset="0"/>
                <a:cs typeface="Times New Roman"/>
              </a:rPr>
              <a:t> </a:t>
            </a:r>
            <a:r>
              <a:rPr lang="ru-RU" dirty="0">
                <a:latin typeface="Sitka Banner" panose="02000505000000020004" pitchFamily="2" charset="0"/>
                <a:cs typeface="Times New Roman"/>
              </a:rPr>
              <a:t>связанных</a:t>
            </a:r>
            <a:r>
              <a:rPr lang="ru-RU" spc="215" dirty="0">
                <a:latin typeface="Sitka Banner" panose="02000505000000020004" pitchFamily="2" charset="0"/>
                <a:cs typeface="Times New Roman"/>
              </a:rPr>
              <a:t> </a:t>
            </a:r>
            <a:r>
              <a:rPr lang="ru-RU" dirty="0">
                <a:latin typeface="Sitka Banner" panose="02000505000000020004" pitchFamily="2" charset="0"/>
                <a:cs typeface="Times New Roman"/>
              </a:rPr>
              <a:t>с</a:t>
            </a:r>
            <a:r>
              <a:rPr lang="ru-RU" spc="225" dirty="0">
                <a:latin typeface="Sitka Banner" panose="02000505000000020004" pitchFamily="2" charset="0"/>
                <a:cs typeface="Times New Roman"/>
              </a:rPr>
              <a:t> </a:t>
            </a:r>
            <a:r>
              <a:rPr lang="ru-RU" dirty="0">
                <a:latin typeface="Sitka Banner" panose="02000505000000020004" pitchFamily="2" charset="0"/>
                <a:cs typeface="Times New Roman"/>
              </a:rPr>
              <a:t>ним</a:t>
            </a:r>
            <a:r>
              <a:rPr lang="ru-RU" spc="215" dirty="0">
                <a:latin typeface="Sitka Banner" panose="02000505000000020004" pitchFamily="2" charset="0"/>
                <a:cs typeface="Times New Roman"/>
              </a:rPr>
              <a:t> </a:t>
            </a:r>
            <a:r>
              <a:rPr lang="ru-RU" dirty="0">
                <a:latin typeface="Sitka Banner" panose="02000505000000020004" pitchFamily="2" charset="0"/>
                <a:cs typeface="Times New Roman"/>
              </a:rPr>
              <a:t>пейзажей</a:t>
            </a:r>
            <a:r>
              <a:rPr lang="ru-RU" spc="225" dirty="0">
                <a:latin typeface="Sitka Banner" panose="02000505000000020004" pitchFamily="2" charset="0"/>
                <a:cs typeface="Times New Roman"/>
              </a:rPr>
              <a:t> </a:t>
            </a:r>
            <a:r>
              <a:rPr lang="ru-RU" dirty="0">
                <a:latin typeface="Sitka Banner" panose="02000505000000020004" pitchFamily="2" charset="0"/>
                <a:cs typeface="Times New Roman"/>
              </a:rPr>
              <a:t>и</a:t>
            </a:r>
            <a:r>
              <a:rPr lang="ru-RU" spc="215" dirty="0">
                <a:latin typeface="Sitka Banner" panose="02000505000000020004" pitchFamily="2" charset="0"/>
                <a:cs typeface="Times New Roman"/>
              </a:rPr>
              <a:t> </a:t>
            </a:r>
            <a:r>
              <a:rPr lang="ru-RU" dirty="0">
                <a:latin typeface="Sitka Banner" panose="02000505000000020004" pitchFamily="2" charset="0"/>
                <a:cs typeface="Times New Roman"/>
              </a:rPr>
              <a:t>интерьеров,</a:t>
            </a:r>
            <a:r>
              <a:rPr lang="ru-RU" spc="215" dirty="0">
                <a:latin typeface="Sitka Banner" panose="02000505000000020004" pitchFamily="2" charset="0"/>
                <a:cs typeface="Times New Roman"/>
              </a:rPr>
              <a:t> </a:t>
            </a:r>
            <a:r>
              <a:rPr lang="ru-RU" dirty="0">
                <a:latin typeface="Sitka Banner" panose="02000505000000020004" pitchFamily="2" charset="0"/>
                <a:cs typeface="Times New Roman"/>
              </a:rPr>
              <a:t>понимать</a:t>
            </a:r>
            <a:r>
              <a:rPr lang="ru-RU" spc="210" dirty="0">
                <a:latin typeface="Sitka Banner" panose="02000505000000020004" pitchFamily="2" charset="0"/>
                <a:cs typeface="Times New Roman"/>
              </a:rPr>
              <a:t> </a:t>
            </a:r>
            <a:r>
              <a:rPr lang="ru-RU" dirty="0">
                <a:latin typeface="Sitka Banner" panose="02000505000000020004" pitchFamily="2" charset="0"/>
                <a:cs typeface="Times New Roman"/>
              </a:rPr>
              <a:t>авторское</a:t>
            </a:r>
            <a:r>
              <a:rPr lang="ru-RU" spc="210" dirty="0">
                <a:latin typeface="Sitka Banner" panose="02000505000000020004" pitchFamily="2" charset="0"/>
                <a:cs typeface="Times New Roman"/>
              </a:rPr>
              <a:t> </a:t>
            </a:r>
            <a:r>
              <a:rPr lang="ru-RU" dirty="0">
                <a:latin typeface="Sitka Banner" panose="02000505000000020004" pitchFamily="2" charset="0"/>
                <a:cs typeface="Times New Roman"/>
              </a:rPr>
              <a:t>отношение</a:t>
            </a:r>
            <a:r>
              <a:rPr lang="ru-RU" spc="215" dirty="0">
                <a:latin typeface="Sitka Banner" panose="02000505000000020004" pitchFamily="2" charset="0"/>
                <a:cs typeface="Times New Roman"/>
              </a:rPr>
              <a:t> </a:t>
            </a:r>
            <a:r>
              <a:rPr lang="ru-RU" spc="-50" dirty="0">
                <a:latin typeface="Sitka Banner" panose="02000505000000020004" pitchFamily="2" charset="0"/>
                <a:cs typeface="Times New Roman"/>
              </a:rPr>
              <a:t>к </a:t>
            </a:r>
            <a:r>
              <a:rPr lang="ru-RU" spc="-20" dirty="0">
                <a:latin typeface="Sitka Banner" panose="02000505000000020004" pitchFamily="2" charset="0"/>
                <a:cs typeface="Times New Roman"/>
              </a:rPr>
              <a:t>персонажу,</a:t>
            </a:r>
            <a:r>
              <a:rPr lang="ru-RU" spc="-40" dirty="0">
                <a:latin typeface="Sitka Banner" panose="02000505000000020004" pitchFamily="2" charset="0"/>
                <a:cs typeface="Times New Roman"/>
              </a:rPr>
              <a:t> </a:t>
            </a:r>
            <a:r>
              <a:rPr lang="ru-RU" dirty="0">
                <a:latin typeface="Sitka Banner" panose="02000505000000020004" pitchFamily="2" charset="0"/>
                <a:cs typeface="Times New Roman"/>
              </a:rPr>
              <a:t>видеть</a:t>
            </a:r>
            <a:r>
              <a:rPr lang="ru-RU" spc="-65" dirty="0">
                <a:latin typeface="Sitka Banner" panose="02000505000000020004" pitchFamily="2" charset="0"/>
                <a:cs typeface="Times New Roman"/>
              </a:rPr>
              <a:t> </a:t>
            </a:r>
            <a:r>
              <a:rPr lang="ru-RU" dirty="0">
                <a:latin typeface="Sitka Banner" panose="02000505000000020004" pitchFamily="2" charset="0"/>
                <a:cs typeface="Times New Roman"/>
              </a:rPr>
              <a:t>динамику</a:t>
            </a:r>
            <a:r>
              <a:rPr lang="ru-RU" spc="-30" dirty="0">
                <a:latin typeface="Sitka Banner" panose="02000505000000020004" pitchFamily="2" charset="0"/>
                <a:cs typeface="Times New Roman"/>
              </a:rPr>
              <a:t> </a:t>
            </a:r>
            <a:r>
              <a:rPr lang="ru-RU" dirty="0">
                <a:latin typeface="Sitka Banner" panose="02000505000000020004" pitchFamily="2" charset="0"/>
                <a:cs typeface="Times New Roman"/>
              </a:rPr>
              <a:t>развития</a:t>
            </a:r>
            <a:r>
              <a:rPr lang="ru-RU" spc="-40" dirty="0">
                <a:latin typeface="Sitka Banner" panose="02000505000000020004" pitchFamily="2" charset="0"/>
                <a:cs typeface="Times New Roman"/>
              </a:rPr>
              <a:t> </a:t>
            </a:r>
            <a:r>
              <a:rPr lang="ru-RU" dirty="0">
                <a:latin typeface="Sitka Banner" panose="02000505000000020004" pitchFamily="2" charset="0"/>
                <a:cs typeface="Times New Roman"/>
              </a:rPr>
              <a:t>его</a:t>
            </a:r>
            <a:r>
              <a:rPr lang="ru-RU" spc="-60" dirty="0">
                <a:latin typeface="Sitka Banner" panose="02000505000000020004" pitchFamily="2" charset="0"/>
                <a:cs typeface="Times New Roman"/>
              </a:rPr>
              <a:t> </a:t>
            </a:r>
            <a:r>
              <a:rPr lang="ru-RU" dirty="0">
                <a:latin typeface="Sitka Banner" panose="02000505000000020004" pitchFamily="2" charset="0"/>
                <a:cs typeface="Times New Roman"/>
              </a:rPr>
              <a:t>образа,</a:t>
            </a:r>
            <a:r>
              <a:rPr lang="ru-RU" spc="-55" dirty="0">
                <a:latin typeface="Sitka Banner" panose="02000505000000020004" pitchFamily="2" charset="0"/>
                <a:cs typeface="Times New Roman"/>
              </a:rPr>
              <a:t> </a:t>
            </a:r>
            <a:r>
              <a:rPr lang="ru-RU" dirty="0">
                <a:latin typeface="Sitka Banner" panose="02000505000000020004" pitchFamily="2" charset="0"/>
                <a:cs typeface="Times New Roman"/>
              </a:rPr>
              <a:t>изменения</a:t>
            </a:r>
            <a:r>
              <a:rPr lang="ru-RU" spc="-20" dirty="0">
                <a:latin typeface="Sitka Banner" panose="02000505000000020004" pitchFamily="2" charset="0"/>
                <a:cs typeface="Times New Roman"/>
              </a:rPr>
              <a:t> </a:t>
            </a:r>
            <a:r>
              <a:rPr lang="ru-RU" dirty="0">
                <a:latin typeface="Sitka Banner" panose="02000505000000020004" pitchFamily="2" charset="0"/>
                <a:cs typeface="Times New Roman"/>
              </a:rPr>
              <a:t>в</a:t>
            </a:r>
            <a:r>
              <a:rPr lang="ru-RU" spc="-65" dirty="0">
                <a:latin typeface="Sitka Banner" panose="02000505000000020004" pitchFamily="2" charset="0"/>
                <a:cs typeface="Times New Roman"/>
              </a:rPr>
              <a:t> </a:t>
            </a:r>
            <a:r>
              <a:rPr lang="ru-RU" dirty="0">
                <a:latin typeface="Sitka Banner" panose="02000505000000020004" pitchFamily="2" charset="0"/>
                <a:cs typeface="Times New Roman"/>
              </a:rPr>
              <a:t>его</a:t>
            </a:r>
            <a:r>
              <a:rPr lang="ru-RU" spc="-60" dirty="0">
                <a:latin typeface="Sitka Banner" panose="02000505000000020004" pitchFamily="2" charset="0"/>
                <a:cs typeface="Times New Roman"/>
              </a:rPr>
              <a:t> </a:t>
            </a:r>
            <a:r>
              <a:rPr lang="ru-RU" dirty="0">
                <a:latin typeface="Sitka Banner" panose="02000505000000020004" pitchFamily="2" charset="0"/>
                <a:cs typeface="Times New Roman"/>
              </a:rPr>
              <a:t>характере</a:t>
            </a:r>
            <a:r>
              <a:rPr lang="ru-RU" spc="-45" dirty="0">
                <a:latin typeface="Sitka Banner" panose="02000505000000020004" pitchFamily="2" charset="0"/>
                <a:cs typeface="Times New Roman"/>
              </a:rPr>
              <a:t> </a:t>
            </a:r>
            <a:r>
              <a:rPr lang="ru-RU" dirty="0">
                <a:latin typeface="Sitka Banner" panose="02000505000000020004" pitchFamily="2" charset="0"/>
                <a:cs typeface="Times New Roman"/>
              </a:rPr>
              <a:t>и</a:t>
            </a:r>
            <a:r>
              <a:rPr lang="ru-RU" spc="-60" dirty="0">
                <a:latin typeface="Sitka Banner" panose="02000505000000020004" pitchFamily="2" charset="0"/>
                <a:cs typeface="Times New Roman"/>
              </a:rPr>
              <a:t> </a:t>
            </a:r>
            <a:r>
              <a:rPr lang="ru-RU" spc="-10" dirty="0">
                <a:latin typeface="Sitka Banner" panose="02000505000000020004" pitchFamily="2" charset="0"/>
                <a:cs typeface="Times New Roman"/>
              </a:rPr>
              <a:t>поступках);</a:t>
            </a:r>
            <a:endParaRPr lang="ru-RU" dirty="0">
              <a:latin typeface="Sitka Banner" panose="02000505000000020004" pitchFamily="2" charset="0"/>
              <a:cs typeface="Times New Roman"/>
            </a:endParaRPr>
          </a:p>
          <a:p>
            <a:pPr marL="12700" marR="5715" indent="-3175" algn="just">
              <a:lnSpc>
                <a:spcPts val="1400"/>
              </a:lnSpc>
              <a:spcBef>
                <a:spcPts val="0"/>
              </a:spcBef>
              <a:buClr>
                <a:srgbClr val="A42F0F"/>
              </a:buClr>
              <a:buSzPct val="93750"/>
              <a:buAutoNum type="arabicParenR"/>
              <a:tabLst>
                <a:tab pos="180975" algn="l"/>
              </a:tabLst>
            </a:pPr>
            <a:r>
              <a:rPr lang="ru-RU" b="1" dirty="0">
                <a:latin typeface="Sitka Banner" panose="02000505000000020004" pitchFamily="2" charset="0"/>
                <a:cs typeface="Times New Roman"/>
              </a:rPr>
              <a:t>	обращение</a:t>
            </a:r>
            <a:r>
              <a:rPr lang="ru-RU" b="1" spc="380" dirty="0">
                <a:latin typeface="Sitka Banner" panose="02000505000000020004" pitchFamily="2" charset="0"/>
                <a:cs typeface="Times New Roman"/>
              </a:rPr>
              <a:t> </a:t>
            </a:r>
            <a:r>
              <a:rPr lang="ru-RU" b="1" dirty="0">
                <a:latin typeface="Sitka Banner" panose="02000505000000020004" pitchFamily="2" charset="0"/>
                <a:cs typeface="Times New Roman"/>
              </a:rPr>
              <a:t>к</a:t>
            </a:r>
            <a:r>
              <a:rPr lang="ru-RU" b="1" spc="375" dirty="0">
                <a:latin typeface="Sitka Banner" panose="02000505000000020004" pitchFamily="2" charset="0"/>
                <a:cs typeface="Times New Roman"/>
              </a:rPr>
              <a:t> </a:t>
            </a:r>
            <a:r>
              <a:rPr lang="ru-RU" b="1" dirty="0">
                <a:latin typeface="Sitka Banner" panose="02000505000000020004" pitchFamily="2" charset="0"/>
                <a:cs typeface="Times New Roman"/>
              </a:rPr>
              <a:t>системе</a:t>
            </a:r>
            <a:r>
              <a:rPr lang="ru-RU" b="1" spc="395" dirty="0">
                <a:latin typeface="Sitka Banner" panose="02000505000000020004" pitchFamily="2" charset="0"/>
                <a:cs typeface="Times New Roman"/>
              </a:rPr>
              <a:t> </a:t>
            </a:r>
            <a:r>
              <a:rPr lang="ru-RU" b="1" dirty="0">
                <a:latin typeface="Sitka Banner" panose="02000505000000020004" pitchFamily="2" charset="0"/>
                <a:cs typeface="Times New Roman"/>
              </a:rPr>
              <a:t>образов</a:t>
            </a:r>
            <a:r>
              <a:rPr lang="ru-RU" b="1" spc="380" dirty="0">
                <a:latin typeface="Sitka Banner" panose="02000505000000020004" pitchFamily="2" charset="0"/>
                <a:cs typeface="Times New Roman"/>
              </a:rPr>
              <a:t> </a:t>
            </a:r>
            <a:r>
              <a:rPr lang="ru-RU" b="1" dirty="0">
                <a:latin typeface="Sitka Banner" panose="02000505000000020004" pitchFamily="2" charset="0"/>
                <a:cs typeface="Times New Roman"/>
              </a:rPr>
              <a:t>произведения</a:t>
            </a:r>
            <a:r>
              <a:rPr lang="ru-RU" b="1" spc="400" dirty="0">
                <a:latin typeface="Sitka Banner" panose="02000505000000020004" pitchFamily="2" charset="0"/>
                <a:cs typeface="Times New Roman"/>
              </a:rPr>
              <a:t> </a:t>
            </a:r>
            <a:r>
              <a:rPr lang="ru-RU" dirty="0">
                <a:latin typeface="Sitka Banner" panose="02000505000000020004" pitchFamily="2" charset="0"/>
                <a:cs typeface="Times New Roman"/>
              </a:rPr>
              <a:t>(из</a:t>
            </a:r>
            <a:r>
              <a:rPr lang="ru-RU" spc="390" dirty="0">
                <a:latin typeface="Sitka Banner" panose="02000505000000020004" pitchFamily="2" charset="0"/>
                <a:cs typeface="Times New Roman"/>
              </a:rPr>
              <a:t> </a:t>
            </a:r>
            <a:r>
              <a:rPr lang="ru-RU" dirty="0">
                <a:latin typeface="Sitka Banner" panose="02000505000000020004" pitchFamily="2" charset="0"/>
                <a:cs typeface="Times New Roman"/>
              </a:rPr>
              <a:t>системы</a:t>
            </a:r>
            <a:r>
              <a:rPr lang="ru-RU" spc="375" dirty="0">
                <a:latin typeface="Sitka Banner" panose="02000505000000020004" pitchFamily="2" charset="0"/>
                <a:cs typeface="Times New Roman"/>
              </a:rPr>
              <a:t> </a:t>
            </a:r>
            <a:r>
              <a:rPr lang="ru-RU" dirty="0">
                <a:latin typeface="Sitka Banner" panose="02000505000000020004" pitchFamily="2" charset="0"/>
                <a:cs typeface="Times New Roman"/>
              </a:rPr>
              <a:t>образов</a:t>
            </a:r>
            <a:r>
              <a:rPr lang="ru-RU" spc="380" dirty="0">
                <a:latin typeface="Sitka Banner" panose="02000505000000020004" pitchFamily="2" charset="0"/>
                <a:cs typeface="Times New Roman"/>
              </a:rPr>
              <a:t> </a:t>
            </a:r>
            <a:r>
              <a:rPr lang="ru-RU" dirty="0">
                <a:latin typeface="Sitka Banner" panose="02000505000000020004" pitchFamily="2" charset="0"/>
                <a:cs typeface="Times New Roman"/>
              </a:rPr>
              <a:t>должны</a:t>
            </a:r>
            <a:r>
              <a:rPr lang="ru-RU" spc="375" dirty="0">
                <a:latin typeface="Sitka Banner" panose="02000505000000020004" pitchFamily="2" charset="0"/>
                <a:cs typeface="Times New Roman"/>
              </a:rPr>
              <a:t> </a:t>
            </a:r>
            <a:r>
              <a:rPr lang="ru-RU" dirty="0">
                <a:latin typeface="Sitka Banner" panose="02000505000000020004" pitchFamily="2" charset="0"/>
                <a:cs typeface="Times New Roman"/>
              </a:rPr>
              <a:t>быть</a:t>
            </a:r>
            <a:r>
              <a:rPr lang="ru-RU" spc="390" dirty="0">
                <a:latin typeface="Sitka Banner" panose="02000505000000020004" pitchFamily="2" charset="0"/>
                <a:cs typeface="Times New Roman"/>
              </a:rPr>
              <a:t> </a:t>
            </a:r>
            <a:r>
              <a:rPr lang="ru-RU" spc="-10" dirty="0">
                <a:latin typeface="Sitka Banner" panose="02000505000000020004" pitchFamily="2" charset="0"/>
                <a:cs typeface="Times New Roman"/>
              </a:rPr>
              <a:t>выбраны </a:t>
            </a:r>
            <a:r>
              <a:rPr lang="ru-RU" dirty="0">
                <a:latin typeface="Sitka Banner" panose="02000505000000020004" pitchFamily="2" charset="0"/>
                <a:cs typeface="Times New Roman"/>
              </a:rPr>
              <a:t>главные</a:t>
            </a:r>
            <a:r>
              <a:rPr lang="ru-RU" spc="160" dirty="0">
                <a:latin typeface="Sitka Banner" panose="02000505000000020004" pitchFamily="2" charset="0"/>
                <a:cs typeface="Times New Roman"/>
              </a:rPr>
              <a:t> </a:t>
            </a:r>
            <a:r>
              <a:rPr lang="ru-RU" dirty="0">
                <a:latin typeface="Sitka Banner" panose="02000505000000020004" pitchFamily="2" charset="0"/>
                <a:cs typeface="Times New Roman"/>
              </a:rPr>
              <a:t>или</a:t>
            </a:r>
            <a:r>
              <a:rPr lang="ru-RU" spc="145" dirty="0">
                <a:latin typeface="Sitka Banner" panose="02000505000000020004" pitchFamily="2" charset="0"/>
                <a:cs typeface="Times New Roman"/>
              </a:rPr>
              <a:t> </a:t>
            </a:r>
            <a:r>
              <a:rPr lang="ru-RU" dirty="0">
                <a:latin typeface="Sitka Banner" panose="02000505000000020004" pitchFamily="2" charset="0"/>
                <a:cs typeface="Times New Roman"/>
              </a:rPr>
              <a:t>второстепенные</a:t>
            </a:r>
            <a:r>
              <a:rPr lang="ru-RU" spc="160" dirty="0">
                <a:latin typeface="Sitka Banner" panose="02000505000000020004" pitchFamily="2" charset="0"/>
                <a:cs typeface="Times New Roman"/>
              </a:rPr>
              <a:t> </a:t>
            </a:r>
            <a:r>
              <a:rPr lang="ru-RU" dirty="0">
                <a:latin typeface="Sitka Banner" panose="02000505000000020004" pitchFamily="2" charset="0"/>
                <a:cs typeface="Times New Roman"/>
              </a:rPr>
              <a:t>герои,</a:t>
            </a:r>
            <a:r>
              <a:rPr lang="ru-RU" spc="145" dirty="0">
                <a:latin typeface="Sitka Banner" panose="02000505000000020004" pitchFamily="2" charset="0"/>
                <a:cs typeface="Times New Roman"/>
              </a:rPr>
              <a:t> </a:t>
            </a:r>
            <a:r>
              <a:rPr lang="ru-RU" dirty="0">
                <a:latin typeface="Sitka Banner" panose="02000505000000020004" pitchFamily="2" charset="0"/>
                <a:cs typeface="Times New Roman"/>
              </a:rPr>
              <a:t>характеризуя</a:t>
            </a:r>
            <a:r>
              <a:rPr lang="ru-RU" spc="170" dirty="0">
                <a:latin typeface="Sitka Banner" panose="02000505000000020004" pitchFamily="2" charset="0"/>
                <a:cs typeface="Times New Roman"/>
              </a:rPr>
              <a:t> </a:t>
            </a:r>
            <a:r>
              <a:rPr lang="ru-RU" dirty="0">
                <a:latin typeface="Sitka Banner" panose="02000505000000020004" pitchFamily="2" charset="0"/>
                <a:cs typeface="Times New Roman"/>
              </a:rPr>
              <a:t>которых,</a:t>
            </a:r>
            <a:r>
              <a:rPr lang="ru-RU" spc="150" dirty="0">
                <a:latin typeface="Sitka Banner" panose="02000505000000020004" pitchFamily="2" charset="0"/>
                <a:cs typeface="Times New Roman"/>
              </a:rPr>
              <a:t> </a:t>
            </a:r>
            <a:r>
              <a:rPr lang="ru-RU" dirty="0">
                <a:latin typeface="Sitka Banner" panose="02000505000000020004" pitchFamily="2" charset="0"/>
                <a:cs typeface="Times New Roman"/>
              </a:rPr>
              <a:t>выпускник</a:t>
            </a:r>
            <a:r>
              <a:rPr lang="ru-RU" spc="155" dirty="0">
                <a:latin typeface="Sitka Banner" panose="02000505000000020004" pitchFamily="2" charset="0"/>
                <a:cs typeface="Times New Roman"/>
              </a:rPr>
              <a:t> </a:t>
            </a:r>
            <a:r>
              <a:rPr lang="ru-RU" dirty="0">
                <a:latin typeface="Sitka Banner" panose="02000505000000020004" pitchFamily="2" charset="0"/>
                <a:cs typeface="Times New Roman"/>
              </a:rPr>
              <a:t>сможет</a:t>
            </a:r>
            <a:r>
              <a:rPr lang="ru-RU" spc="150" dirty="0">
                <a:latin typeface="Sitka Banner" panose="02000505000000020004" pitchFamily="2" charset="0"/>
                <a:cs typeface="Times New Roman"/>
              </a:rPr>
              <a:t> </a:t>
            </a:r>
            <a:r>
              <a:rPr lang="ru-RU" dirty="0">
                <a:latin typeface="Sitka Banner" panose="02000505000000020004" pitchFamily="2" charset="0"/>
                <a:cs typeface="Times New Roman"/>
              </a:rPr>
              <a:t>обосновать</a:t>
            </a:r>
            <a:r>
              <a:rPr lang="ru-RU" spc="155" dirty="0">
                <a:latin typeface="Sitka Banner" panose="02000505000000020004" pitchFamily="2" charset="0"/>
                <a:cs typeface="Times New Roman"/>
              </a:rPr>
              <a:t> </a:t>
            </a:r>
            <a:r>
              <a:rPr lang="ru-RU" spc="-20" dirty="0">
                <a:latin typeface="Sitka Banner" panose="02000505000000020004" pitchFamily="2" charset="0"/>
                <a:cs typeface="Times New Roman"/>
              </a:rPr>
              <a:t>свою </a:t>
            </a:r>
            <a:r>
              <a:rPr lang="ru-RU" dirty="0">
                <a:latin typeface="Sitka Banner" panose="02000505000000020004" pitchFamily="2" charset="0"/>
                <a:cs typeface="Times New Roman"/>
              </a:rPr>
              <a:t>позицию,</a:t>
            </a:r>
            <a:r>
              <a:rPr lang="ru-RU" spc="-15" dirty="0">
                <a:latin typeface="Sitka Banner" panose="02000505000000020004" pitchFamily="2" charset="0"/>
                <a:cs typeface="Times New Roman"/>
              </a:rPr>
              <a:t> </a:t>
            </a:r>
            <a:r>
              <a:rPr lang="ru-RU" dirty="0">
                <a:latin typeface="Sitka Banner" panose="02000505000000020004" pitchFamily="2" charset="0"/>
                <a:cs typeface="Times New Roman"/>
              </a:rPr>
              <a:t>размышления</a:t>
            </a:r>
            <a:r>
              <a:rPr lang="ru-RU" spc="-5" dirty="0">
                <a:latin typeface="Sitka Banner" panose="02000505000000020004" pitchFamily="2" charset="0"/>
                <a:cs typeface="Times New Roman"/>
              </a:rPr>
              <a:t> </a:t>
            </a:r>
            <a:r>
              <a:rPr lang="ru-RU" dirty="0">
                <a:latin typeface="Sitka Banner" panose="02000505000000020004" pitchFamily="2" charset="0"/>
                <a:cs typeface="Times New Roman"/>
              </a:rPr>
              <a:t>о</a:t>
            </a:r>
            <a:r>
              <a:rPr lang="ru-RU" spc="-55" dirty="0">
                <a:latin typeface="Sitka Banner" panose="02000505000000020004" pitchFamily="2" charset="0"/>
                <a:cs typeface="Times New Roman"/>
              </a:rPr>
              <a:t> </a:t>
            </a:r>
            <a:r>
              <a:rPr lang="ru-RU" dirty="0">
                <a:latin typeface="Sitka Banner" panose="02000505000000020004" pitchFamily="2" charset="0"/>
                <a:cs typeface="Times New Roman"/>
              </a:rPr>
              <a:t>них</a:t>
            </a:r>
            <a:r>
              <a:rPr lang="ru-RU" spc="-35" dirty="0">
                <a:latin typeface="Sitka Banner" panose="02000505000000020004" pitchFamily="2" charset="0"/>
                <a:cs typeface="Times New Roman"/>
              </a:rPr>
              <a:t> </a:t>
            </a:r>
            <a:r>
              <a:rPr lang="ru-RU" dirty="0">
                <a:latin typeface="Sitka Banner" panose="02000505000000020004" pitchFamily="2" charset="0"/>
                <a:cs typeface="Times New Roman"/>
              </a:rPr>
              <a:t>нужно</a:t>
            </a:r>
            <a:r>
              <a:rPr lang="ru-RU" spc="-30" dirty="0">
                <a:latin typeface="Sitka Banner" panose="02000505000000020004" pitchFamily="2" charset="0"/>
                <a:cs typeface="Times New Roman"/>
              </a:rPr>
              <a:t> </a:t>
            </a:r>
            <a:r>
              <a:rPr lang="ru-RU" dirty="0">
                <a:latin typeface="Sitka Banner" panose="02000505000000020004" pitchFamily="2" charset="0"/>
                <a:cs typeface="Times New Roman"/>
              </a:rPr>
              <a:t>строить</a:t>
            </a:r>
            <a:r>
              <a:rPr lang="ru-RU" spc="-45" dirty="0">
                <a:latin typeface="Sitka Banner" panose="02000505000000020004" pitchFamily="2" charset="0"/>
                <a:cs typeface="Times New Roman"/>
              </a:rPr>
              <a:t> </a:t>
            </a:r>
            <a:r>
              <a:rPr lang="ru-RU" dirty="0">
                <a:latin typeface="Sitka Banner" panose="02000505000000020004" pitchFamily="2" charset="0"/>
                <a:cs typeface="Times New Roman"/>
              </a:rPr>
              <a:t>в</a:t>
            </a:r>
            <a:r>
              <a:rPr lang="ru-RU" spc="-70" dirty="0">
                <a:latin typeface="Sitka Banner" panose="02000505000000020004" pitchFamily="2" charset="0"/>
                <a:cs typeface="Times New Roman"/>
              </a:rPr>
              <a:t> </a:t>
            </a:r>
            <a:r>
              <a:rPr lang="ru-RU" spc="-10" dirty="0">
                <a:latin typeface="Sitka Banner" panose="02000505000000020004" pitchFamily="2" charset="0"/>
                <a:cs typeface="Times New Roman"/>
              </a:rPr>
              <a:t>контексте</a:t>
            </a:r>
            <a:r>
              <a:rPr lang="ru-RU" spc="-35" dirty="0">
                <a:latin typeface="Sitka Banner" panose="02000505000000020004" pitchFamily="2" charset="0"/>
                <a:cs typeface="Times New Roman"/>
              </a:rPr>
              <a:t> </a:t>
            </a:r>
            <a:r>
              <a:rPr lang="ru-RU" spc="-10" dirty="0">
                <a:latin typeface="Sitka Banner" panose="02000505000000020004" pitchFamily="2" charset="0"/>
                <a:cs typeface="Times New Roman"/>
              </a:rPr>
              <a:t>темы…);</a:t>
            </a:r>
            <a:endParaRPr lang="ru-RU" dirty="0">
              <a:latin typeface="Sitka Banner" panose="02000505000000020004" pitchFamily="2" charset="0"/>
              <a:cs typeface="Times New Roman"/>
            </a:endParaRPr>
          </a:p>
          <a:p>
            <a:pPr marL="12700" marR="7620" indent="-3175" algn="just">
              <a:lnSpc>
                <a:spcPts val="1400"/>
              </a:lnSpc>
              <a:spcBef>
                <a:spcPts val="0"/>
              </a:spcBef>
              <a:buClr>
                <a:srgbClr val="A42F0F"/>
              </a:buClr>
              <a:buSzPct val="93750"/>
              <a:buAutoNum type="arabicParenR"/>
              <a:tabLst>
                <a:tab pos="180975" algn="l"/>
              </a:tabLst>
            </a:pPr>
            <a:r>
              <a:rPr lang="ru-RU" b="1" dirty="0">
                <a:latin typeface="Sitka Banner" panose="02000505000000020004" pitchFamily="2" charset="0"/>
                <a:cs typeface="Times New Roman"/>
              </a:rPr>
              <a:t>	сопоставление</a:t>
            </a:r>
            <a:r>
              <a:rPr lang="ru-RU" b="1" spc="-50" dirty="0">
                <a:latin typeface="Sitka Banner" panose="02000505000000020004" pitchFamily="2" charset="0"/>
                <a:cs typeface="Times New Roman"/>
              </a:rPr>
              <a:t> </a:t>
            </a:r>
            <a:r>
              <a:rPr lang="ru-RU" b="1" spc="-10" dirty="0">
                <a:latin typeface="Sitka Banner" panose="02000505000000020004" pitchFamily="2" charset="0"/>
                <a:cs typeface="Times New Roman"/>
              </a:rPr>
              <a:t>фрагментов</a:t>
            </a:r>
            <a:r>
              <a:rPr lang="ru-RU" b="1" spc="-55" dirty="0">
                <a:latin typeface="Sitka Banner" panose="02000505000000020004" pitchFamily="2" charset="0"/>
                <a:cs typeface="Times New Roman"/>
              </a:rPr>
              <a:t> </a:t>
            </a:r>
            <a:r>
              <a:rPr lang="ru-RU" b="1" dirty="0">
                <a:latin typeface="Sitka Banner" panose="02000505000000020004" pitchFamily="2" charset="0"/>
                <a:cs typeface="Times New Roman"/>
              </a:rPr>
              <a:t>и</a:t>
            </a:r>
            <a:r>
              <a:rPr lang="ru-RU" b="1" spc="-55" dirty="0">
                <a:latin typeface="Sitka Banner" panose="02000505000000020004" pitchFamily="2" charset="0"/>
                <a:cs typeface="Times New Roman"/>
              </a:rPr>
              <a:t> </a:t>
            </a:r>
            <a:r>
              <a:rPr lang="ru-RU" b="1" dirty="0">
                <a:latin typeface="Sitka Banner" panose="02000505000000020004" pitchFamily="2" charset="0"/>
                <a:cs typeface="Times New Roman"/>
              </a:rPr>
              <a:t>героев</a:t>
            </a:r>
            <a:r>
              <a:rPr lang="ru-RU" b="1" spc="-60" dirty="0">
                <a:latin typeface="Sitka Banner" panose="02000505000000020004" pitchFamily="2" charset="0"/>
                <a:cs typeface="Times New Roman"/>
              </a:rPr>
              <a:t> </a:t>
            </a:r>
            <a:r>
              <a:rPr lang="ru-RU" b="1" dirty="0">
                <a:latin typeface="Sitka Banner" panose="02000505000000020004" pitchFamily="2" charset="0"/>
                <a:cs typeface="Times New Roman"/>
              </a:rPr>
              <a:t>разных</a:t>
            </a:r>
            <a:r>
              <a:rPr lang="ru-RU" b="1" spc="-60" dirty="0">
                <a:latin typeface="Sitka Banner" panose="02000505000000020004" pitchFamily="2" charset="0"/>
                <a:cs typeface="Times New Roman"/>
              </a:rPr>
              <a:t> </a:t>
            </a:r>
            <a:r>
              <a:rPr lang="ru-RU" b="1" dirty="0">
                <a:latin typeface="Sitka Banner" panose="02000505000000020004" pitchFamily="2" charset="0"/>
                <a:cs typeface="Times New Roman"/>
              </a:rPr>
              <a:t>произведений</a:t>
            </a:r>
            <a:r>
              <a:rPr lang="ru-RU" b="1" spc="-45" dirty="0">
                <a:latin typeface="Sitka Banner" panose="02000505000000020004" pitchFamily="2" charset="0"/>
                <a:cs typeface="Times New Roman"/>
              </a:rPr>
              <a:t> </a:t>
            </a:r>
            <a:r>
              <a:rPr lang="ru-RU" dirty="0">
                <a:latin typeface="Sitka Banner" panose="02000505000000020004" pitchFamily="2" charset="0"/>
                <a:cs typeface="Times New Roman"/>
              </a:rPr>
              <a:t>(в</a:t>
            </a:r>
            <a:r>
              <a:rPr lang="ru-RU" spc="-55" dirty="0">
                <a:latin typeface="Sitka Banner" panose="02000505000000020004" pitchFamily="2" charset="0"/>
                <a:cs typeface="Times New Roman"/>
              </a:rPr>
              <a:t> </a:t>
            </a:r>
            <a:r>
              <a:rPr lang="ru-RU" spc="-10" dirty="0">
                <a:latin typeface="Sitka Banner" panose="02000505000000020004" pitchFamily="2" charset="0"/>
                <a:cs typeface="Times New Roman"/>
              </a:rPr>
              <a:t>итоговом</a:t>
            </a:r>
            <a:r>
              <a:rPr lang="ru-RU" spc="-60" dirty="0">
                <a:latin typeface="Sitka Banner" panose="02000505000000020004" pitchFamily="2" charset="0"/>
                <a:cs typeface="Times New Roman"/>
              </a:rPr>
              <a:t> </a:t>
            </a:r>
            <a:r>
              <a:rPr lang="ru-RU" dirty="0">
                <a:latin typeface="Sitka Banner" panose="02000505000000020004" pitchFamily="2" charset="0"/>
                <a:cs typeface="Times New Roman"/>
              </a:rPr>
              <a:t>сочинении</a:t>
            </a:r>
            <a:r>
              <a:rPr lang="ru-RU" spc="-55" dirty="0">
                <a:latin typeface="Sitka Banner" panose="02000505000000020004" pitchFamily="2" charset="0"/>
                <a:cs typeface="Times New Roman"/>
              </a:rPr>
              <a:t> </a:t>
            </a:r>
            <a:r>
              <a:rPr lang="ru-RU" spc="-10" dirty="0">
                <a:latin typeface="Sitka Banner" panose="02000505000000020004" pitchFamily="2" charset="0"/>
                <a:cs typeface="Times New Roman"/>
              </a:rPr>
              <a:t>достаточно обратиться</a:t>
            </a:r>
            <a:r>
              <a:rPr lang="ru-RU" spc="-35" dirty="0">
                <a:latin typeface="Sitka Banner" panose="02000505000000020004" pitchFamily="2" charset="0"/>
                <a:cs typeface="Times New Roman"/>
              </a:rPr>
              <a:t> </a:t>
            </a:r>
            <a:r>
              <a:rPr lang="ru-RU" dirty="0">
                <a:latin typeface="Sitka Banner" panose="02000505000000020004" pitchFamily="2" charset="0"/>
                <a:cs typeface="Times New Roman"/>
              </a:rPr>
              <a:t>всего</a:t>
            </a:r>
            <a:r>
              <a:rPr lang="ru-RU" spc="-35" dirty="0">
                <a:latin typeface="Sitka Banner" panose="02000505000000020004" pitchFamily="2" charset="0"/>
                <a:cs typeface="Times New Roman"/>
              </a:rPr>
              <a:t> </a:t>
            </a:r>
            <a:r>
              <a:rPr lang="ru-RU" dirty="0">
                <a:latin typeface="Sitka Banner" panose="02000505000000020004" pitchFamily="2" charset="0"/>
                <a:cs typeface="Times New Roman"/>
              </a:rPr>
              <a:t>к</a:t>
            </a:r>
            <a:r>
              <a:rPr lang="ru-RU" spc="-40" dirty="0">
                <a:latin typeface="Sitka Banner" panose="02000505000000020004" pitchFamily="2" charset="0"/>
                <a:cs typeface="Times New Roman"/>
              </a:rPr>
              <a:t> </a:t>
            </a:r>
            <a:r>
              <a:rPr lang="ru-RU" spc="-10" dirty="0">
                <a:latin typeface="Sitka Banner" panose="02000505000000020004" pitchFamily="2" charset="0"/>
                <a:cs typeface="Times New Roman"/>
              </a:rPr>
              <a:t>одному</a:t>
            </a:r>
            <a:r>
              <a:rPr lang="ru-RU" spc="-30" dirty="0">
                <a:latin typeface="Sitka Banner" panose="02000505000000020004" pitchFamily="2" charset="0"/>
                <a:cs typeface="Times New Roman"/>
              </a:rPr>
              <a:t> </a:t>
            </a:r>
            <a:r>
              <a:rPr lang="ru-RU" spc="-10" dirty="0">
                <a:latin typeface="Sitka Banner" panose="02000505000000020004" pitchFamily="2" charset="0"/>
                <a:cs typeface="Times New Roman"/>
              </a:rPr>
              <a:t>произведению,</a:t>
            </a:r>
            <a:r>
              <a:rPr lang="ru-RU" spc="10" dirty="0">
                <a:latin typeface="Sitka Banner" panose="02000505000000020004" pitchFamily="2" charset="0"/>
                <a:cs typeface="Times New Roman"/>
              </a:rPr>
              <a:t> </a:t>
            </a:r>
            <a:r>
              <a:rPr lang="ru-RU" dirty="0">
                <a:latin typeface="Sitka Banner" panose="02000505000000020004" pitchFamily="2" charset="0"/>
                <a:cs typeface="Times New Roman"/>
              </a:rPr>
              <a:t>но</a:t>
            </a:r>
            <a:r>
              <a:rPr lang="ru-RU" spc="-30" dirty="0">
                <a:latin typeface="Sitka Banner" panose="02000505000000020004" pitchFamily="2" charset="0"/>
                <a:cs typeface="Times New Roman"/>
              </a:rPr>
              <a:t> </a:t>
            </a:r>
            <a:r>
              <a:rPr lang="ru-RU" dirty="0">
                <a:latin typeface="Sitka Banner" panose="02000505000000020004" pitchFamily="2" charset="0"/>
                <a:cs typeface="Times New Roman"/>
              </a:rPr>
              <a:t>если</a:t>
            </a:r>
            <a:r>
              <a:rPr lang="ru-RU" spc="-15" dirty="0">
                <a:latin typeface="Sitka Banner" panose="02000505000000020004" pitchFamily="2" charset="0"/>
                <a:cs typeface="Times New Roman"/>
              </a:rPr>
              <a:t> </a:t>
            </a:r>
            <a:r>
              <a:rPr lang="ru-RU" dirty="0">
                <a:latin typeface="Sitka Banner" panose="02000505000000020004" pitchFamily="2" charset="0"/>
                <a:cs typeface="Times New Roman"/>
              </a:rPr>
              <a:t>выпускники</a:t>
            </a:r>
            <a:r>
              <a:rPr lang="ru-RU" spc="5" dirty="0">
                <a:latin typeface="Sitka Banner" panose="02000505000000020004" pitchFamily="2" charset="0"/>
                <a:cs typeface="Times New Roman"/>
              </a:rPr>
              <a:t> </a:t>
            </a:r>
            <a:r>
              <a:rPr lang="ru-RU" spc="-20" dirty="0">
                <a:latin typeface="Sitka Banner" panose="02000505000000020004" pitchFamily="2" charset="0"/>
                <a:cs typeface="Times New Roman"/>
              </a:rPr>
              <a:t>хотят</a:t>
            </a:r>
            <a:r>
              <a:rPr lang="ru-RU" spc="-40" dirty="0">
                <a:latin typeface="Sitka Banner" panose="02000505000000020004" pitchFamily="2" charset="0"/>
                <a:cs typeface="Times New Roman"/>
              </a:rPr>
              <a:t> </a:t>
            </a:r>
            <a:r>
              <a:rPr lang="ru-RU" dirty="0">
                <a:latin typeface="Sitka Banner" panose="02000505000000020004" pitchFamily="2" charset="0"/>
                <a:cs typeface="Times New Roman"/>
              </a:rPr>
              <a:t>сопоставить</a:t>
            </a:r>
            <a:r>
              <a:rPr lang="ru-RU" spc="-10" dirty="0">
                <a:latin typeface="Sitka Banner" panose="02000505000000020004" pitchFamily="2" charset="0"/>
                <a:cs typeface="Times New Roman"/>
              </a:rPr>
              <a:t> эпизоды.</a:t>
            </a:r>
            <a:endParaRPr lang="ru-RU" dirty="0">
              <a:latin typeface="Sitka Banner" panose="02000505000000020004" pitchFamily="2" charset="0"/>
              <a:cs typeface="Times New Roman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3131" y="69273"/>
            <a:ext cx="983625" cy="484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34"/>
            <a:ext cx="7056438" cy="37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15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3843" y="402828"/>
            <a:ext cx="5398388" cy="72807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Sitka Banner" panose="02000505000000020004" pitchFamily="2" charset="0"/>
              </a:rPr>
              <a:t>Анализ </a:t>
            </a:r>
            <a:r>
              <a:rPr lang="ru-RU" dirty="0">
                <a:latin typeface="Sitka Banner" panose="02000505000000020004" pitchFamily="2" charset="0"/>
              </a:rPr>
              <a:t>итоговых сочинений выявил отрицательные </a:t>
            </a:r>
            <a:r>
              <a:rPr lang="ru-RU" dirty="0" smtClean="0">
                <a:latin typeface="Sitka Banner" panose="02000505000000020004" pitchFamily="2" charset="0"/>
              </a:rPr>
              <a:t>стороны работ</a:t>
            </a:r>
            <a:r>
              <a:rPr lang="ru-RU" dirty="0">
                <a:latin typeface="Sitka Banner" panose="02000505000000020004" pitchFamily="2" charset="0"/>
              </a:rPr>
              <a:t>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3843" y="1079256"/>
            <a:ext cx="4507332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434494" y="1424354"/>
            <a:ext cx="6269122" cy="334238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• </a:t>
            </a:r>
            <a:r>
              <a:rPr lang="ru-RU" sz="1600" dirty="0">
                <a:latin typeface="Sitka Banner" panose="02000505000000020004" pitchFamily="2" charset="0"/>
              </a:rPr>
              <a:t>неумение (нежелание) участника полноценно осмыслить тему; отсутствие</a:t>
            </a:r>
          </a:p>
          <a:p>
            <a:r>
              <a:rPr lang="ru-RU" sz="1600" dirty="0">
                <a:latin typeface="Sitka Banner" panose="02000505000000020004" pitchFamily="2" charset="0"/>
              </a:rPr>
              <a:t>развитого умения чётко формулировать ответ на вопрос темы сочинения;</a:t>
            </a:r>
          </a:p>
          <a:p>
            <a:r>
              <a:rPr lang="ru-RU" sz="1600" dirty="0">
                <a:latin typeface="Sitka Banner" panose="02000505000000020004" pitchFamily="2" charset="0"/>
              </a:rPr>
              <a:t>• неумение подтверждать тезисы доказательствами; частично отсутствует</a:t>
            </a:r>
          </a:p>
          <a:p>
            <a:r>
              <a:rPr lang="ru-RU" sz="1600" dirty="0">
                <a:latin typeface="Sitka Banner" panose="02000505000000020004" pitchFamily="2" charset="0"/>
              </a:rPr>
              <a:t>разнообразие подходов к отбору литературных примеров;</a:t>
            </a:r>
          </a:p>
          <a:p>
            <a:r>
              <a:rPr lang="ru-RU" sz="1600" dirty="0">
                <a:latin typeface="Sitka Banner" panose="02000505000000020004" pitchFamily="2" charset="0"/>
              </a:rPr>
              <a:t>• недостаточное владение навыками проблемного анализа текста</a:t>
            </a:r>
          </a:p>
          <a:p>
            <a:r>
              <a:rPr lang="ru-RU" sz="1600" dirty="0">
                <a:latin typeface="Sitka Banner" panose="02000505000000020004" pitchFamily="2" charset="0"/>
              </a:rPr>
              <a:t>художественного произведения;</a:t>
            </a:r>
          </a:p>
          <a:p>
            <a:r>
              <a:rPr lang="ru-RU" sz="1600" dirty="0">
                <a:latin typeface="Sitka Banner" panose="02000505000000020004" pitchFamily="2" charset="0"/>
              </a:rPr>
              <a:t>• в некоторых работах анализ темы сочинения подменяется пересказом</a:t>
            </a:r>
          </a:p>
          <a:p>
            <a:r>
              <a:rPr lang="ru-RU" sz="1600" dirty="0">
                <a:latin typeface="Sitka Banner" panose="02000505000000020004" pitchFamily="2" charset="0"/>
              </a:rPr>
              <a:t>содержания текста произведения;</a:t>
            </a:r>
          </a:p>
          <a:p>
            <a:r>
              <a:rPr lang="ru-RU" sz="1600" dirty="0">
                <a:latin typeface="Sitka Banner" panose="02000505000000020004" pitchFamily="2" charset="0"/>
              </a:rPr>
              <a:t>• отдельные проявления читательской некомпетентности.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34"/>
            <a:ext cx="7056438" cy="37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420" y="167640"/>
            <a:ext cx="842303" cy="395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556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3843" y="402828"/>
            <a:ext cx="4507332" cy="47347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433843" y="990600"/>
            <a:ext cx="4507332" cy="88656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434494" y="1135380"/>
            <a:ext cx="6269122" cy="3458846"/>
          </a:xfrm>
        </p:spPr>
        <p:txBody>
          <a:bodyPr>
            <a:noAutofit/>
          </a:bodyPr>
          <a:lstStyle/>
          <a:p>
            <a:r>
              <a:rPr lang="ru-RU" sz="1600" dirty="0">
                <a:latin typeface="Sitka Small" panose="02000505000000020004" pitchFamily="2" charset="0"/>
                <a:cs typeface="Times New Roman" panose="02020603050405020304" pitchFamily="18" charset="0"/>
              </a:rPr>
              <a:t>Как правило, выпускники используют традиционный способ привлечения </a:t>
            </a:r>
            <a:r>
              <a:rPr lang="ru-RU" sz="1600" dirty="0" smtClean="0">
                <a:latin typeface="Sitka Small" panose="02000505000000020004" pitchFamily="2" charset="0"/>
                <a:cs typeface="Times New Roman" panose="02020603050405020304" pitchFamily="18" charset="0"/>
              </a:rPr>
              <a:t>литературного </a:t>
            </a:r>
            <a:r>
              <a:rPr lang="ru-RU" sz="1600" dirty="0">
                <a:latin typeface="Sitka Small" panose="02000505000000020004" pitchFamily="2" charset="0"/>
                <a:cs typeface="Times New Roman" panose="02020603050405020304" pitchFamily="18" charset="0"/>
              </a:rPr>
              <a:t>материала – аспектный смысловой анализ текста, </a:t>
            </a:r>
            <a:r>
              <a:rPr lang="ru-RU" sz="1600" dirty="0" smtClean="0">
                <a:latin typeface="Sitka Small" panose="02000505000000020004" pitchFamily="2" charset="0"/>
                <a:cs typeface="Times New Roman" panose="02020603050405020304" pitchFamily="18" charset="0"/>
              </a:rPr>
              <a:t>интерпретируют </a:t>
            </a:r>
            <a:r>
              <a:rPr lang="ru-RU" sz="1600" dirty="0">
                <a:latin typeface="Sitka Small" panose="02000505000000020004" pitchFamily="2" charset="0"/>
                <a:cs typeface="Times New Roman" panose="02020603050405020304" pitchFamily="18" charset="0"/>
              </a:rPr>
              <a:t>тематику и проблематику произведения, сюжет и основные </a:t>
            </a:r>
            <a:r>
              <a:rPr lang="ru-RU" sz="1600" dirty="0" smtClean="0">
                <a:latin typeface="Sitka Small" panose="02000505000000020004" pitchFamily="2" charset="0"/>
                <a:cs typeface="Times New Roman" panose="02020603050405020304" pitchFamily="18" charset="0"/>
              </a:rPr>
              <a:t>художественные </a:t>
            </a:r>
            <a:r>
              <a:rPr lang="ru-RU" sz="1600" dirty="0">
                <a:latin typeface="Sitka Small" panose="02000505000000020004" pitchFamily="2" charset="0"/>
                <a:cs typeface="Times New Roman" panose="02020603050405020304" pitchFamily="18" charset="0"/>
              </a:rPr>
              <a:t>образы.</a:t>
            </a:r>
          </a:p>
          <a:p>
            <a:r>
              <a:rPr lang="ru-RU" sz="1600" dirty="0" smtClean="0">
                <a:latin typeface="Sitka Small" panose="02000505000000020004" pitchFamily="2" charset="0"/>
                <a:cs typeface="Times New Roman" panose="02020603050405020304" pitchFamily="18" charset="0"/>
              </a:rPr>
              <a:t>     Комплексный </a:t>
            </a:r>
            <a:r>
              <a:rPr lang="ru-RU" sz="1600" dirty="0">
                <a:latin typeface="Sitka Small" panose="02000505000000020004" pitchFamily="2" charset="0"/>
                <a:cs typeface="Times New Roman" panose="02020603050405020304" pitchFamily="18" charset="0"/>
              </a:rPr>
              <a:t>анализ произведения в единстве формы и содержания не встречается </a:t>
            </a:r>
            <a:r>
              <a:rPr lang="ru-RU" sz="1600" dirty="0" smtClean="0">
                <a:latin typeface="Sitka Small" panose="02000505000000020004" pitchFamily="2" charset="0"/>
                <a:cs typeface="Times New Roman" panose="02020603050405020304" pitchFamily="18" charset="0"/>
              </a:rPr>
              <a:t>в </a:t>
            </a:r>
            <a:r>
              <a:rPr lang="ru-RU" sz="1600" dirty="0">
                <a:latin typeface="Sitka Small" panose="02000505000000020004" pitchFamily="2" charset="0"/>
                <a:cs typeface="Times New Roman" panose="02020603050405020304" pitchFamily="18" charset="0"/>
              </a:rPr>
              <a:t>их работах. В подавляющем большинстве работ обучающиеся </a:t>
            </a:r>
            <a:r>
              <a:rPr lang="ru-RU" sz="1600" dirty="0" smtClean="0">
                <a:latin typeface="Sitka Small" panose="02000505000000020004" pitchFamily="2" charset="0"/>
                <a:cs typeface="Times New Roman" panose="02020603050405020304" pitchFamily="18" charset="0"/>
              </a:rPr>
              <a:t>ограничиваются </a:t>
            </a:r>
            <a:r>
              <a:rPr lang="ru-RU" sz="1600" dirty="0">
                <a:latin typeface="Sitka Small" panose="02000505000000020004" pitchFamily="2" charset="0"/>
                <a:cs typeface="Times New Roman" panose="02020603050405020304" pitchFamily="18" charset="0"/>
              </a:rPr>
              <a:t>пересказом первоисточника, снабжая его краткими </a:t>
            </a:r>
            <a:r>
              <a:rPr lang="ru-RU" sz="1600" dirty="0" smtClean="0">
                <a:latin typeface="Sitka Small" panose="02000505000000020004" pitchFamily="2" charset="0"/>
                <a:cs typeface="Times New Roman" panose="02020603050405020304" pitchFamily="18" charset="0"/>
              </a:rPr>
              <a:t>пояснениями </a:t>
            </a:r>
            <a:r>
              <a:rPr lang="ru-RU" sz="1600" dirty="0">
                <a:latin typeface="Sitka Small" panose="02000505000000020004" pitchFamily="2" charset="0"/>
                <a:cs typeface="Times New Roman" panose="02020603050405020304" pitchFamily="18" charset="0"/>
              </a:rPr>
              <a:t>аналитического характера в ракурсе темы</a:t>
            </a:r>
            <a:r>
              <a:rPr lang="ru-RU" sz="1600" dirty="0" smtClean="0">
                <a:latin typeface="Sitka Small" panose="02000505000000020004" pitchFamily="2" charset="0"/>
                <a:cs typeface="Times New Roman" panose="02020603050405020304" pitchFamily="18" charset="0"/>
              </a:rPr>
              <a:t>.</a:t>
            </a:r>
          </a:p>
          <a:p>
            <a:endParaRPr lang="ru-RU" sz="1600" dirty="0">
              <a:latin typeface="Sitka Small" panose="02000505000000020004" pitchFamily="2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Sitka Small" panose="02000505000000020004" pitchFamily="2" charset="0"/>
                <a:cs typeface="Times New Roman" panose="02020603050405020304" pitchFamily="18" charset="0"/>
              </a:rPr>
              <a:t>Случаи написания сочинения без привлечения литературного материала единичны.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2359" y="-31900"/>
            <a:ext cx="1274079" cy="72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34"/>
            <a:ext cx="7056438" cy="37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407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7728" y="72628"/>
            <a:ext cx="5277299" cy="58777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Heading" panose="02000505000000020004" pitchFamily="2" charset="0"/>
              </a:rPr>
              <a:t>КРИТЕРИЙ 2</a:t>
            </a:r>
            <a:r>
              <a:rPr lang="ru-RU" sz="1600" dirty="0">
                <a:latin typeface="Sitka Heading" panose="02000505000000020004" pitchFamily="2" charset="0"/>
              </a:rPr>
              <a:t>. АРГУМЕНТАЦИЯ. ПРИВЛЕЧЕНИЕ ЛИТЕРАТУРНОГО	МАТЕРИАЛА</a:t>
            </a:r>
            <a:br>
              <a:rPr lang="ru-RU" sz="1600" dirty="0">
                <a:latin typeface="Sitka Heading" panose="02000505000000020004" pitchFamily="2" charset="0"/>
              </a:rPr>
            </a:br>
            <a:endParaRPr lang="ru-RU" sz="1600" dirty="0">
              <a:latin typeface="Sitka Heading" panose="02000505000000020004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3843" y="1079257"/>
            <a:ext cx="4507332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433842" y="660400"/>
            <a:ext cx="6651346" cy="4219674"/>
          </a:xfrm>
        </p:spPr>
        <p:txBody>
          <a:bodyPr>
            <a:normAutofit lnSpcReduction="10000"/>
          </a:bodyPr>
          <a:lstStyle/>
          <a:p>
            <a:r>
              <a:rPr lang="ru-RU" sz="1600" dirty="0">
                <a:solidFill>
                  <a:srgbClr val="FF0000"/>
                </a:solidFill>
                <a:latin typeface="Sitka Banner" panose="02000505000000020004" pitchFamily="2" charset="0"/>
              </a:rPr>
              <a:t>Число аргументов не регламентируется</a:t>
            </a:r>
            <a:r>
              <a:rPr lang="ru-RU" sz="1600" dirty="0">
                <a:latin typeface="Sitka Banner" panose="02000505000000020004" pitchFamily="2" charset="0"/>
              </a:rPr>
              <a:t>. В Критерии 2 употреблено  </a:t>
            </a:r>
            <a:r>
              <a:rPr lang="ru-RU" sz="1600" dirty="0" err="1">
                <a:latin typeface="Sitka Banner" panose="02000505000000020004" pitchFamily="2" charset="0"/>
              </a:rPr>
              <a:t>мн.ч</a:t>
            </a:r>
            <a:r>
              <a:rPr lang="ru-RU" sz="1600" dirty="0">
                <a:latin typeface="Sitka Banner" panose="02000505000000020004" pitchFamily="2" charset="0"/>
              </a:rPr>
              <a:t>. (=аргументы), но если приведен 1 аргумент, при этом мысль  развернута и подкреплена литературным примером, - зачёт по К2  («Главное не число аргументов, а доказательность тезиса»).</a:t>
            </a:r>
          </a:p>
          <a:p>
            <a:endParaRPr lang="ru-RU" sz="1600" dirty="0" smtClean="0">
              <a:latin typeface="Sitka Banner" panose="02000505000000020004" pitchFamily="2" charset="0"/>
            </a:endParaRPr>
          </a:p>
          <a:p>
            <a:r>
              <a:rPr lang="ru-RU" sz="1600" dirty="0" smtClean="0">
                <a:solidFill>
                  <a:srgbClr val="FF0000"/>
                </a:solidFill>
                <a:latin typeface="Sitka Banner" panose="02000505000000020004" pitchFamily="2" charset="0"/>
              </a:rPr>
              <a:t>Литературный </a:t>
            </a:r>
            <a:r>
              <a:rPr lang="ru-RU" sz="1600" b="1" dirty="0" smtClean="0">
                <a:solidFill>
                  <a:srgbClr val="FF0000"/>
                </a:solidFill>
                <a:latin typeface="Sitka Banner" panose="02000505000000020004" pitchFamily="2" charset="0"/>
              </a:rPr>
              <a:t>пример может быть засчитан</a:t>
            </a:r>
            <a:r>
              <a:rPr lang="ru-RU" sz="1600" dirty="0" smtClean="0">
                <a:solidFill>
                  <a:srgbClr val="FF0000"/>
                </a:solidFill>
                <a:latin typeface="Sitka Banner" panose="02000505000000020004" pitchFamily="2" charset="0"/>
              </a:rPr>
              <a:t>, если ученик </a:t>
            </a:r>
            <a:r>
              <a:rPr lang="ru-RU" sz="1600" dirty="0">
                <a:solidFill>
                  <a:srgbClr val="FF0000"/>
                </a:solidFill>
                <a:latin typeface="Sitka Banner" panose="02000505000000020004" pitchFamily="2" charset="0"/>
              </a:rPr>
              <a:t>неверно указал фамилию автора /название произведения/  героя, </a:t>
            </a:r>
            <a:r>
              <a:rPr lang="ru-RU" sz="1600" dirty="0">
                <a:latin typeface="Sitka Banner" panose="02000505000000020004" pitchFamily="2" charset="0"/>
              </a:rPr>
              <a:t>но из комментария понятно, о ком или о чём именно идёт речь.  При этом лит. пример должен соответствовать теме (выполнять роль  иллюстрации к аргументу или являться доказательством тезиса</a:t>
            </a:r>
            <a:r>
              <a:rPr lang="ru-RU" sz="1600" dirty="0" smtClean="0">
                <a:latin typeface="Sitka Banner" panose="02000505000000020004" pitchFamily="2" charset="0"/>
              </a:rPr>
              <a:t>).(</a:t>
            </a:r>
            <a:r>
              <a:rPr lang="ru-RU" sz="1600" dirty="0">
                <a:latin typeface="Sitka Banner" panose="02000505000000020004" pitchFamily="2" charset="0"/>
              </a:rPr>
              <a:t>МР </a:t>
            </a:r>
            <a:r>
              <a:rPr lang="ru-RU" sz="1600" dirty="0" err="1">
                <a:latin typeface="Sitka Banner" panose="02000505000000020004" pitchFamily="2" charset="0"/>
              </a:rPr>
              <a:t>Рособрнадзора</a:t>
            </a:r>
            <a:r>
              <a:rPr lang="ru-RU" sz="1600" dirty="0">
                <a:latin typeface="Sitka Banner" panose="02000505000000020004" pitchFamily="2" charset="0"/>
              </a:rPr>
              <a:t>, п.5.2.6 с.32</a:t>
            </a:r>
            <a:r>
              <a:rPr lang="ru-RU" sz="1600" dirty="0" smtClean="0">
                <a:latin typeface="Sitka Banner" panose="02000505000000020004" pitchFamily="2" charset="0"/>
              </a:rPr>
              <a:t>)</a:t>
            </a:r>
          </a:p>
          <a:p>
            <a:endParaRPr lang="ru-RU" sz="1600" dirty="0" smtClean="0">
              <a:solidFill>
                <a:srgbClr val="FF0000"/>
              </a:solidFill>
              <a:latin typeface="Sitka Banner" panose="02000505000000020004" pitchFamily="2" charset="0"/>
            </a:endParaRPr>
          </a:p>
          <a:p>
            <a:r>
              <a:rPr lang="ru-RU" sz="1600" dirty="0" smtClean="0">
                <a:solidFill>
                  <a:srgbClr val="FF0000"/>
                </a:solidFill>
                <a:latin typeface="Sitka Banner" panose="02000505000000020004" pitchFamily="2" charset="0"/>
              </a:rPr>
              <a:t>Если </a:t>
            </a:r>
            <a:r>
              <a:rPr lang="ru-RU" sz="1600" dirty="0">
                <a:solidFill>
                  <a:srgbClr val="FF0000"/>
                </a:solidFill>
                <a:latin typeface="Sitka Banner" panose="02000505000000020004" pitchFamily="2" charset="0"/>
              </a:rPr>
              <a:t>один из двух аргументов признан несостоятельным,  а второй удачно аргументирует тезис сочинения, то</a:t>
            </a:r>
            <a:r>
              <a:rPr lang="ru-RU" sz="1600" dirty="0" smtClean="0">
                <a:solidFill>
                  <a:srgbClr val="FF0000"/>
                </a:solidFill>
                <a:latin typeface="Sitka Banner" panose="02000505000000020004" pitchFamily="2" charset="0"/>
              </a:rPr>
              <a:t>…</a:t>
            </a:r>
          </a:p>
          <a:p>
            <a:r>
              <a:rPr lang="ru-RU" sz="1600" dirty="0">
                <a:latin typeface="Sitka Banner" panose="02000505000000020004" pitchFamily="2" charset="0"/>
              </a:rPr>
              <a:t>1)	работа	заслуживает выставления	«зачета» по	К2 «Аргументация.  Привлечение литературного материала»;</a:t>
            </a:r>
          </a:p>
          <a:p>
            <a:r>
              <a:rPr lang="ru-RU" sz="1600" dirty="0">
                <a:latin typeface="Sitka Banner" panose="02000505000000020004" pitchFamily="2" charset="0"/>
              </a:rPr>
              <a:t>2)	количество слов из неудачного аргумента не вычитается из общего</a:t>
            </a:r>
          </a:p>
          <a:p>
            <a:r>
              <a:rPr lang="ru-RU" sz="1600" dirty="0">
                <a:latin typeface="Sitka Banner" panose="02000505000000020004" pitchFamily="2" charset="0"/>
              </a:rPr>
              <a:t>количества слов сочинения.</a:t>
            </a:r>
          </a:p>
          <a:p>
            <a:endParaRPr lang="ru-RU" dirty="0">
              <a:solidFill>
                <a:srgbClr val="FF0000"/>
              </a:solidFill>
              <a:latin typeface="Sitka Text" panose="02000505000000020004" pitchFamily="2" charset="0"/>
            </a:endParaRPr>
          </a:p>
          <a:p>
            <a:endParaRPr lang="ru-RU" dirty="0">
              <a:latin typeface="Sitka Text" panose="02000505000000020004" pitchFamily="2" charset="0"/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" y="2844800"/>
            <a:ext cx="43384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5400" dirty="0" smtClean="0">
              <a:latin typeface="Arial Black" panose="020B0A04020102020204" pitchFamily="34" charset="0"/>
            </a:endParaRPr>
          </a:p>
          <a:p>
            <a:endParaRPr lang="ru-RU" sz="54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629856" y="1757680"/>
            <a:ext cx="574707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537728" y="3157220"/>
            <a:ext cx="603521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2359" y="-31900"/>
            <a:ext cx="1274079" cy="72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7" y="1113117"/>
            <a:ext cx="409565" cy="433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90" y="3513071"/>
            <a:ext cx="427614" cy="452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90" y="2263391"/>
            <a:ext cx="427614" cy="452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34"/>
            <a:ext cx="7056438" cy="37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223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0945" y="311727"/>
            <a:ext cx="5895110" cy="819171"/>
          </a:xfrm>
        </p:spPr>
        <p:txBody>
          <a:bodyPr>
            <a:normAutofit fontScale="90000"/>
          </a:bodyPr>
          <a:lstStyle/>
          <a:p>
            <a:r>
              <a:rPr lang="ru-RU" sz="2400" dirty="0">
                <a:latin typeface="Sitka Heading" panose="02000505000000020004" pitchFamily="2" charset="0"/>
              </a:rPr>
              <a:t>Критерий 2. Аргументация. Привлечение литературного материала.</a:t>
            </a:r>
            <a:br>
              <a:rPr lang="ru-RU" sz="2400" dirty="0">
                <a:latin typeface="Sitka Heading" panose="02000505000000020004" pitchFamily="2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/>
              <a:t>■ </a:t>
            </a:r>
            <a:r>
              <a:rPr lang="ru-RU" sz="1800" dirty="0">
                <a:latin typeface="Sitka Banner" panose="02000505000000020004" pitchFamily="2" charset="0"/>
              </a:rPr>
              <a:t>А «Колобка» можно ?</a:t>
            </a:r>
          </a:p>
          <a:p>
            <a:r>
              <a:rPr lang="ru-RU" sz="1800" dirty="0">
                <a:latin typeface="Sitka Banner" panose="02000505000000020004" pitchFamily="2" charset="0"/>
              </a:rPr>
              <a:t>■ А литературу, </a:t>
            </a:r>
            <a:r>
              <a:rPr lang="ru-RU" sz="1800" dirty="0" smtClean="0">
                <a:latin typeface="Sitka Banner" panose="02000505000000020004" pitchFamily="2" charset="0"/>
              </a:rPr>
              <a:t>запрещенную к </a:t>
            </a:r>
            <a:r>
              <a:rPr lang="ru-RU" sz="1800" dirty="0">
                <a:latin typeface="Sitka Banner" panose="02000505000000020004" pitchFamily="2" charset="0"/>
              </a:rPr>
              <a:t>распространению, можно?</a:t>
            </a:r>
          </a:p>
          <a:p>
            <a:r>
              <a:rPr lang="ru-RU" sz="1800" dirty="0">
                <a:latin typeface="Sitka Banner" panose="02000505000000020004" pitchFamily="2" charset="0"/>
              </a:rPr>
              <a:t>■ А песни рок-музыкантов?</a:t>
            </a:r>
          </a:p>
          <a:p>
            <a:r>
              <a:rPr lang="ru-RU" sz="1800" dirty="0">
                <a:latin typeface="Sitka Banner" panose="02000505000000020004" pitchFamily="2" charset="0"/>
              </a:rPr>
              <a:t>■ А стихи/ </a:t>
            </a:r>
            <a:r>
              <a:rPr lang="ru-RU" sz="1800" dirty="0" smtClean="0">
                <a:latin typeface="Sitka Banner" panose="02000505000000020004" pitchFamily="2" charset="0"/>
              </a:rPr>
              <a:t>произведения собственного </a:t>
            </a:r>
            <a:r>
              <a:rPr lang="ru-RU" sz="1800" dirty="0">
                <a:latin typeface="Sitka Banner" panose="02000505000000020004" pitchFamily="2" charset="0"/>
              </a:rPr>
              <a:t>содержания?</a:t>
            </a:r>
          </a:p>
          <a:p>
            <a:r>
              <a:rPr lang="ru-RU" sz="1800" dirty="0">
                <a:latin typeface="Sitka Banner" panose="02000505000000020004" pitchFamily="2" charset="0"/>
              </a:rPr>
              <a:t>■ А</a:t>
            </a:r>
            <a:r>
              <a:rPr lang="ru-RU" sz="1800" dirty="0" smtClean="0">
                <a:latin typeface="Sitka Banner" panose="02000505000000020004" pitchFamily="2" charset="0"/>
              </a:rPr>
              <a:t>….</a:t>
            </a:r>
          </a:p>
          <a:p>
            <a:endParaRPr lang="ru-RU" sz="1800" dirty="0">
              <a:latin typeface="Sitka Banner" panose="02000505000000020004" pitchFamily="2" charset="0"/>
            </a:endParaRPr>
          </a:p>
          <a:p>
            <a:r>
              <a:rPr lang="ru-RU" sz="1800" dirty="0">
                <a:latin typeface="Sitka Banner" panose="02000505000000020004" pitchFamily="2" charset="0"/>
              </a:rPr>
              <a:t>Можно ли брать два аргумента из одного </a:t>
            </a:r>
            <a:r>
              <a:rPr lang="ru-RU" sz="1800" dirty="0" smtClean="0">
                <a:latin typeface="Sitka Banner" panose="02000505000000020004" pitchFamily="2" charset="0"/>
              </a:rPr>
              <a:t>произведения?</a:t>
            </a:r>
            <a:endParaRPr lang="ru-RU" sz="1800" dirty="0">
              <a:latin typeface="Sitka Banner" panose="02000505000000020004" pitchFamily="2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3131" y="69273"/>
            <a:ext cx="983625" cy="484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34"/>
            <a:ext cx="7056438" cy="37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030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3843" y="757845"/>
            <a:ext cx="4507332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434494" y="1079256"/>
            <a:ext cx="6269122" cy="3514970"/>
          </a:xfrm>
        </p:spPr>
        <p:txBody>
          <a:bodyPr/>
          <a:lstStyle/>
          <a:p>
            <a:pPr marL="29209" lvl="0" algn="ctr" defTabSz="914400">
              <a:spcBef>
                <a:spcPts val="105"/>
              </a:spcBef>
            </a:pPr>
            <a:r>
              <a:rPr lang="ru-RU" sz="1800" kern="0" dirty="0" smtClean="0">
                <a:solidFill>
                  <a:srgbClr val="C00000"/>
                </a:solidFill>
                <a:latin typeface="Georgia"/>
                <a:cs typeface="Georgia"/>
              </a:rPr>
              <a:t>  АРГУМЕНТ</a:t>
            </a:r>
            <a:r>
              <a:rPr lang="ru-RU" sz="1800" kern="0" spc="415" dirty="0" smtClean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lang="ru-RU" sz="1800" kern="0" spc="-10" dirty="0" smtClean="0">
                <a:solidFill>
                  <a:srgbClr val="C00000"/>
                </a:solidFill>
                <a:latin typeface="Georgia"/>
                <a:cs typeface="Georgia"/>
              </a:rPr>
              <a:t>ЗАСЧИТЫВАЕТСЯ</a:t>
            </a:r>
            <a:endParaRPr lang="ru-RU" sz="2000" kern="0" dirty="0" smtClean="0">
              <a:solidFill>
                <a:srgbClr val="6678C2"/>
              </a:solidFill>
              <a:latin typeface="Sitka Heading" panose="02000505000000020004" pitchFamily="2" charset="0"/>
              <a:cs typeface="Georgia"/>
            </a:endParaRPr>
          </a:p>
          <a:p>
            <a:pPr marL="354965" lvl="0" indent="-342265" defTabSz="914400">
              <a:spcBef>
                <a:spcPts val="10"/>
              </a:spcBef>
              <a:buFont typeface="Microsoft Sans Serif"/>
              <a:buChar char="•"/>
              <a:tabLst>
                <a:tab pos="354965" algn="l"/>
              </a:tabLst>
            </a:pPr>
            <a:r>
              <a:rPr lang="ru-RU" sz="1800" kern="0" spc="-10" dirty="0" smtClean="0">
                <a:solidFill>
                  <a:srgbClr val="344863"/>
                </a:solidFill>
                <a:latin typeface="Georgia"/>
                <a:cs typeface="Georgia"/>
              </a:rPr>
              <a:t>произведения</a:t>
            </a:r>
            <a:r>
              <a:rPr lang="ru-RU" sz="1800" kern="0" spc="-40" dirty="0" smtClean="0">
                <a:solidFill>
                  <a:srgbClr val="344863"/>
                </a:solidFill>
                <a:latin typeface="Georgia"/>
                <a:cs typeface="Georgia"/>
              </a:rPr>
              <a:t> </a:t>
            </a:r>
            <a:r>
              <a:rPr lang="ru-RU" sz="1800" kern="0" dirty="0" smtClean="0">
                <a:solidFill>
                  <a:srgbClr val="344863"/>
                </a:solidFill>
                <a:latin typeface="Georgia"/>
                <a:cs typeface="Georgia"/>
              </a:rPr>
              <a:t>русской</a:t>
            </a:r>
            <a:r>
              <a:rPr lang="ru-RU" sz="1800" kern="0" spc="-50" dirty="0" smtClean="0">
                <a:solidFill>
                  <a:srgbClr val="344863"/>
                </a:solidFill>
                <a:latin typeface="Georgia"/>
                <a:cs typeface="Georgia"/>
              </a:rPr>
              <a:t> </a:t>
            </a:r>
            <a:r>
              <a:rPr lang="ru-RU" sz="1800" kern="0" dirty="0" smtClean="0">
                <a:solidFill>
                  <a:srgbClr val="344863"/>
                </a:solidFill>
                <a:latin typeface="Georgia"/>
                <a:cs typeface="Georgia"/>
              </a:rPr>
              <a:t>и</a:t>
            </a:r>
            <a:r>
              <a:rPr lang="ru-RU" sz="1800" kern="0" spc="-45" dirty="0" smtClean="0">
                <a:solidFill>
                  <a:srgbClr val="344863"/>
                </a:solidFill>
                <a:latin typeface="Georgia"/>
                <a:cs typeface="Georgia"/>
              </a:rPr>
              <a:t> </a:t>
            </a:r>
            <a:r>
              <a:rPr lang="ru-RU" sz="1800" kern="0" dirty="0" smtClean="0">
                <a:solidFill>
                  <a:srgbClr val="344863"/>
                </a:solidFill>
                <a:latin typeface="Georgia"/>
                <a:cs typeface="Georgia"/>
              </a:rPr>
              <a:t>зарубежной</a:t>
            </a:r>
            <a:r>
              <a:rPr lang="ru-RU" sz="1800" kern="0" spc="-40" dirty="0" smtClean="0">
                <a:solidFill>
                  <a:srgbClr val="344863"/>
                </a:solidFill>
                <a:latin typeface="Georgia"/>
                <a:cs typeface="Georgia"/>
              </a:rPr>
              <a:t> </a:t>
            </a:r>
            <a:r>
              <a:rPr lang="ru-RU" sz="1800" kern="0" spc="-10" dirty="0" smtClean="0">
                <a:solidFill>
                  <a:srgbClr val="344863"/>
                </a:solidFill>
                <a:latin typeface="Georgia"/>
                <a:cs typeface="Georgia"/>
              </a:rPr>
              <a:t>литературы</a:t>
            </a:r>
            <a:endParaRPr lang="ru-RU" sz="1800" kern="0" dirty="0" smtClean="0">
              <a:solidFill>
                <a:sysClr val="windowText" lastClr="000000"/>
              </a:solidFill>
              <a:latin typeface="Georgia"/>
              <a:cs typeface="Georgia"/>
            </a:endParaRPr>
          </a:p>
          <a:p>
            <a:pPr marL="354965" lvl="0" indent="-342265" defTabSz="914400">
              <a:spcBef>
                <a:spcPts val="0"/>
              </a:spcBef>
              <a:buFont typeface="Microsoft Sans Serif"/>
              <a:buChar char="•"/>
              <a:tabLst>
                <a:tab pos="354965" algn="l"/>
              </a:tabLst>
            </a:pPr>
            <a:r>
              <a:rPr lang="ru-RU" sz="1800" kern="0" dirty="0" smtClean="0">
                <a:solidFill>
                  <a:srgbClr val="344863"/>
                </a:solidFill>
                <a:latin typeface="Georgia"/>
                <a:cs typeface="Georgia"/>
              </a:rPr>
              <a:t>школьная</a:t>
            </a:r>
            <a:r>
              <a:rPr lang="ru-RU" sz="1800" kern="0" spc="-25" dirty="0" smtClean="0">
                <a:solidFill>
                  <a:srgbClr val="344863"/>
                </a:solidFill>
                <a:latin typeface="Georgia"/>
                <a:cs typeface="Georgia"/>
              </a:rPr>
              <a:t> </a:t>
            </a:r>
            <a:r>
              <a:rPr lang="ru-RU" sz="1800" kern="0" dirty="0">
                <a:solidFill>
                  <a:srgbClr val="344863"/>
                </a:solidFill>
                <a:latin typeface="Georgia"/>
                <a:cs typeface="Georgia"/>
              </a:rPr>
              <a:t>программа</a:t>
            </a:r>
            <a:r>
              <a:rPr lang="ru-RU" sz="1800" kern="0" spc="-50" dirty="0">
                <a:solidFill>
                  <a:srgbClr val="344863"/>
                </a:solidFill>
                <a:latin typeface="Georgia"/>
                <a:cs typeface="Georgia"/>
              </a:rPr>
              <a:t> </a:t>
            </a:r>
            <a:r>
              <a:rPr lang="ru-RU" sz="1800" kern="0" dirty="0">
                <a:solidFill>
                  <a:srgbClr val="344863"/>
                </a:solidFill>
                <a:latin typeface="Georgia"/>
                <a:cs typeface="Georgia"/>
              </a:rPr>
              <a:t>и</a:t>
            </a:r>
            <a:r>
              <a:rPr lang="ru-RU" sz="1800" kern="0" spc="-45" dirty="0">
                <a:solidFill>
                  <a:srgbClr val="344863"/>
                </a:solidFill>
                <a:latin typeface="Georgia"/>
                <a:cs typeface="Georgia"/>
              </a:rPr>
              <a:t> </a:t>
            </a:r>
            <a:r>
              <a:rPr lang="ru-RU" sz="1800" kern="0" dirty="0">
                <a:solidFill>
                  <a:srgbClr val="344863"/>
                </a:solidFill>
                <a:latin typeface="Georgia"/>
                <a:cs typeface="Georgia"/>
              </a:rPr>
              <a:t>не</a:t>
            </a:r>
            <a:r>
              <a:rPr lang="ru-RU" sz="1800" kern="0" spc="-35" dirty="0">
                <a:solidFill>
                  <a:srgbClr val="344863"/>
                </a:solidFill>
                <a:latin typeface="Georgia"/>
                <a:cs typeface="Georgia"/>
              </a:rPr>
              <a:t> </a:t>
            </a:r>
            <a:r>
              <a:rPr lang="ru-RU" sz="1800" kern="0" spc="-10" dirty="0">
                <a:solidFill>
                  <a:srgbClr val="344863"/>
                </a:solidFill>
                <a:latin typeface="Georgia"/>
                <a:cs typeface="Georgia"/>
              </a:rPr>
              <a:t>только</a:t>
            </a:r>
            <a:endParaRPr lang="ru-RU" sz="1800" kern="0" dirty="0">
              <a:solidFill>
                <a:sysClr val="windowText" lastClr="000000"/>
              </a:solidFill>
              <a:latin typeface="Georgia"/>
              <a:cs typeface="Georgia"/>
            </a:endParaRPr>
          </a:p>
          <a:p>
            <a:pPr marL="354965" lvl="0" indent="-342265" defTabSz="914400">
              <a:spcBef>
                <a:spcPts val="0"/>
              </a:spcBef>
              <a:buFont typeface="Microsoft Sans Serif"/>
              <a:buChar char="•"/>
              <a:tabLst>
                <a:tab pos="354965" algn="l"/>
              </a:tabLst>
            </a:pPr>
            <a:r>
              <a:rPr lang="ru-RU" sz="1800" kern="0" spc="-10" dirty="0">
                <a:solidFill>
                  <a:srgbClr val="344863"/>
                </a:solidFill>
                <a:latin typeface="Georgia"/>
                <a:cs typeface="Georgia"/>
              </a:rPr>
              <a:t>художественная</a:t>
            </a:r>
            <a:r>
              <a:rPr lang="ru-RU" sz="1800" kern="0" spc="-45" dirty="0">
                <a:solidFill>
                  <a:srgbClr val="344863"/>
                </a:solidFill>
                <a:latin typeface="Georgia"/>
                <a:cs typeface="Georgia"/>
              </a:rPr>
              <a:t> </a:t>
            </a:r>
            <a:r>
              <a:rPr lang="ru-RU" sz="1800" kern="0" dirty="0">
                <a:solidFill>
                  <a:srgbClr val="344863"/>
                </a:solidFill>
                <a:latin typeface="Georgia"/>
                <a:cs typeface="Georgia"/>
              </a:rPr>
              <a:t>литература,</a:t>
            </a:r>
            <a:r>
              <a:rPr lang="ru-RU" sz="1800" kern="0" spc="-65" dirty="0">
                <a:solidFill>
                  <a:srgbClr val="344863"/>
                </a:solidFill>
                <a:latin typeface="Georgia"/>
                <a:cs typeface="Georgia"/>
              </a:rPr>
              <a:t> </a:t>
            </a:r>
            <a:r>
              <a:rPr lang="ru-RU" sz="1800" kern="0" dirty="0">
                <a:solidFill>
                  <a:srgbClr val="344863"/>
                </a:solidFill>
                <a:latin typeface="Georgia"/>
                <a:cs typeface="Georgia"/>
              </a:rPr>
              <a:t>историческая,</a:t>
            </a:r>
            <a:r>
              <a:rPr lang="ru-RU" sz="1800" kern="0" spc="-95" dirty="0">
                <a:solidFill>
                  <a:srgbClr val="344863"/>
                </a:solidFill>
                <a:latin typeface="Georgia"/>
                <a:cs typeface="Georgia"/>
              </a:rPr>
              <a:t> </a:t>
            </a:r>
            <a:r>
              <a:rPr lang="ru-RU" sz="1800" kern="0" dirty="0">
                <a:solidFill>
                  <a:srgbClr val="344863"/>
                </a:solidFill>
                <a:latin typeface="Georgia"/>
                <a:cs typeface="Georgia"/>
              </a:rPr>
              <a:t>публицистическая,</a:t>
            </a:r>
            <a:r>
              <a:rPr lang="ru-RU" sz="1800" kern="0" spc="-65" dirty="0">
                <a:solidFill>
                  <a:srgbClr val="344863"/>
                </a:solidFill>
                <a:latin typeface="Georgia"/>
                <a:cs typeface="Georgia"/>
              </a:rPr>
              <a:t> </a:t>
            </a:r>
            <a:r>
              <a:rPr lang="ru-RU" sz="1800" kern="0" dirty="0">
                <a:solidFill>
                  <a:srgbClr val="344863"/>
                </a:solidFill>
                <a:latin typeface="Georgia"/>
                <a:cs typeface="Georgia"/>
              </a:rPr>
              <a:t>научная</a:t>
            </a:r>
            <a:r>
              <a:rPr lang="ru-RU" sz="1800" kern="0" spc="-45" dirty="0">
                <a:solidFill>
                  <a:srgbClr val="344863"/>
                </a:solidFill>
                <a:latin typeface="Georgia"/>
                <a:cs typeface="Georgia"/>
              </a:rPr>
              <a:t> </a:t>
            </a:r>
            <a:r>
              <a:rPr lang="ru-RU" sz="1800" kern="0" dirty="0">
                <a:solidFill>
                  <a:srgbClr val="344863"/>
                </a:solidFill>
                <a:latin typeface="Georgia"/>
                <a:cs typeface="Georgia"/>
              </a:rPr>
              <a:t>и</a:t>
            </a:r>
            <a:r>
              <a:rPr lang="ru-RU" sz="1800" kern="0" spc="-65" dirty="0">
                <a:solidFill>
                  <a:srgbClr val="344863"/>
                </a:solidFill>
                <a:latin typeface="Georgia"/>
                <a:cs typeface="Georgia"/>
              </a:rPr>
              <a:t> </a:t>
            </a:r>
            <a:r>
              <a:rPr lang="ru-RU" sz="1800" kern="0" spc="-25" dirty="0">
                <a:solidFill>
                  <a:srgbClr val="344863"/>
                </a:solidFill>
                <a:latin typeface="Georgia"/>
                <a:cs typeface="Georgia"/>
              </a:rPr>
              <a:t>др</a:t>
            </a:r>
            <a:r>
              <a:rPr lang="ru-RU" sz="1800" kern="0" spc="-25" dirty="0" smtClean="0">
                <a:solidFill>
                  <a:srgbClr val="344863"/>
                </a:solidFill>
                <a:latin typeface="Georgia"/>
                <a:cs typeface="Georgia"/>
              </a:rPr>
              <a:t>.</a:t>
            </a:r>
          </a:p>
          <a:p>
            <a:pPr marL="354965" lvl="0" indent="-342265" defTabSz="914400">
              <a:spcBef>
                <a:spcPts val="0"/>
              </a:spcBef>
              <a:buFont typeface="Microsoft Sans Serif"/>
              <a:buChar char="•"/>
              <a:tabLst>
                <a:tab pos="354965" algn="l"/>
              </a:tabLst>
            </a:pPr>
            <a:endParaRPr lang="ru-RU" sz="1800" kern="0" dirty="0">
              <a:solidFill>
                <a:sysClr val="windowText" lastClr="000000"/>
              </a:solidFill>
              <a:latin typeface="Georgia"/>
              <a:cs typeface="Georgia"/>
            </a:endParaRPr>
          </a:p>
          <a:p>
            <a:r>
              <a:rPr lang="ru-RU" sz="1800" kern="0" dirty="0" smtClean="0">
                <a:solidFill>
                  <a:srgbClr val="C00000"/>
                </a:solidFill>
                <a:latin typeface="Georgia"/>
                <a:cs typeface="Georgia"/>
              </a:rPr>
              <a:t>                     АРГУМЕНТ  НЕ</a:t>
            </a:r>
            <a:r>
              <a:rPr lang="ru-RU" sz="1800" kern="0" spc="415" dirty="0" smtClean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lang="ru-RU" sz="1800" kern="0" spc="-10" dirty="0">
                <a:solidFill>
                  <a:srgbClr val="C00000"/>
                </a:solidFill>
                <a:latin typeface="Georgia"/>
                <a:cs typeface="Georgia"/>
              </a:rPr>
              <a:t>ЗАСЧИТЫВАЕТСЯ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34494" y="3560619"/>
            <a:ext cx="1740670" cy="117070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ru-RU" sz="14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Banner" panose="02000505000000020004" pitchFamily="2" charset="0"/>
              </a:rPr>
              <a:t>Рассмотрены только примеры, связанные с изобразительным искусством</a:t>
            </a:r>
          </a:p>
          <a:p>
            <a:pPr algn="ctr">
              <a:lnSpc>
                <a:spcPts val="1400"/>
              </a:lnSpc>
            </a:pPr>
            <a:r>
              <a:rPr lang="ru-RU" sz="14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Banner" panose="02000505000000020004" pitchFamily="2" charset="0"/>
              </a:rPr>
              <a:t>(</a:t>
            </a:r>
            <a:r>
              <a:rPr lang="ru-RU" sz="1400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Banner" panose="02000505000000020004" pitchFamily="2" charset="0"/>
              </a:rPr>
              <a:t>манги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Banner" panose="02000505000000020004" pitchFamily="2" charset="0"/>
              </a:rPr>
              <a:t>, комиксы…)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604655" y="3560619"/>
            <a:ext cx="1773381" cy="117070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Banner" panose="02000505000000020004" pitchFamily="2" charset="0"/>
              </a:rPr>
              <a:t>Только жизненный опыт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786746" y="3560619"/>
            <a:ext cx="1863436" cy="1170708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500"/>
              </a:lnSpc>
            </a:pP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Banner" panose="02000505000000020004" pitchFamily="2" charset="0"/>
              </a:rPr>
              <a:t>Рассмотрены только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Banner" panose="02000505000000020004" pitchFamily="2" charset="0"/>
              </a:rPr>
              <a:t>кинофильмы, мультфильмы, спектакли,</a:t>
            </a:r>
          </a:p>
          <a:p>
            <a:pPr algn="ctr">
              <a:lnSpc>
                <a:spcPts val="1500"/>
              </a:lnSpc>
            </a:pPr>
            <a:r>
              <a:rPr lang="ru-RU" sz="14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Banner" panose="02000505000000020004" pitchFamily="2" charset="0"/>
              </a:rPr>
              <a:t>музыкальные произведения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6944" y="708336"/>
            <a:ext cx="637308" cy="637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874" y="4842164"/>
            <a:ext cx="7093312" cy="489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Стрелка вниз 7"/>
          <p:cNvSpPr/>
          <p:nvPr/>
        </p:nvSpPr>
        <p:spPr>
          <a:xfrm>
            <a:off x="1304829" y="3151909"/>
            <a:ext cx="489335" cy="249382"/>
          </a:xfrm>
          <a:prstGeom prst="downArrow">
            <a:avLst/>
          </a:prstGeom>
          <a:solidFill>
            <a:schemeClr val="bg1"/>
          </a:solidFill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3280062" y="3151908"/>
            <a:ext cx="495301" cy="249383"/>
          </a:xfrm>
          <a:prstGeom prst="downArrow">
            <a:avLst/>
          </a:prstGeom>
          <a:solidFill>
            <a:schemeClr val="bg1"/>
          </a:solidFill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5465618" y="3151909"/>
            <a:ext cx="484632" cy="249382"/>
          </a:xfrm>
          <a:prstGeom prst="downArrow">
            <a:avLst/>
          </a:prstGeom>
          <a:solidFill>
            <a:schemeClr val="bg1"/>
          </a:solidFill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945" y="69273"/>
            <a:ext cx="900811" cy="484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469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70C0"/>
                </a:solidFill>
                <a:latin typeface="Sitka Small" panose="02000505000000020004" pitchFamily="2" charset="0"/>
              </a:rPr>
              <a:t>Обратите внимание!</a:t>
            </a:r>
            <a:endParaRPr lang="ru-RU" sz="2400" dirty="0">
              <a:solidFill>
                <a:srgbClr val="0070C0"/>
              </a:solidFill>
              <a:latin typeface="Sitka Small" panose="02000505000000020004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433842" y="1492412"/>
            <a:ext cx="6282841" cy="3101814"/>
          </a:xfrm>
        </p:spPr>
        <p:txBody>
          <a:bodyPr>
            <a:noAutofit/>
          </a:bodyPr>
          <a:lstStyle/>
          <a:p>
            <a:r>
              <a:rPr lang="ru-RU" sz="1600" b="1" dirty="0">
                <a:solidFill>
                  <a:srgbClr val="6678C2"/>
                </a:solidFill>
                <a:latin typeface="Sitka Banner" panose="02000505000000020004" pitchFamily="2" charset="0"/>
              </a:rPr>
              <a:t>Сочинение </a:t>
            </a:r>
            <a:r>
              <a:rPr lang="ru-RU" sz="1600" b="1" dirty="0" smtClean="0">
                <a:solidFill>
                  <a:srgbClr val="6678C2"/>
                </a:solidFill>
                <a:latin typeface="Sitka Banner" panose="02000505000000020004" pitchFamily="2" charset="0"/>
              </a:rPr>
              <a:t>должно соответствовать К2 при любых формулировках </a:t>
            </a:r>
            <a:r>
              <a:rPr lang="ru-RU" sz="1600" b="1" dirty="0" smtClean="0">
                <a:latin typeface="Sitka Banner" panose="02000505000000020004" pitchFamily="2" charset="0"/>
              </a:rPr>
              <a:t>(«</a:t>
            </a:r>
            <a:r>
              <a:rPr lang="ru-RU" sz="1600" b="1" dirty="0">
                <a:latin typeface="Sitka Banner" panose="02000505000000020004" pitchFamily="2" charset="0"/>
              </a:rPr>
              <a:t>Помогают </a:t>
            </a:r>
            <a:r>
              <a:rPr lang="ru-RU" sz="1600" b="1" dirty="0" smtClean="0">
                <a:latin typeface="Sitka Banner" panose="02000505000000020004" pitchFamily="2" charset="0"/>
              </a:rPr>
              <a:t>ли произведения искусства (</a:t>
            </a:r>
            <a:r>
              <a:rPr lang="ru-RU" sz="1600" b="1" dirty="0">
                <a:latin typeface="Sitka Banner" panose="02000505000000020004" pitchFamily="2" charset="0"/>
              </a:rPr>
              <a:t>книга, музыка, фильм</a:t>
            </a:r>
            <a:r>
              <a:rPr lang="ru-RU" sz="1600" b="1" dirty="0" smtClean="0">
                <a:latin typeface="Sitka Banner" panose="02000505000000020004" pitchFamily="2" charset="0"/>
              </a:rPr>
              <a:t>, спектакль</a:t>
            </a:r>
            <a:r>
              <a:rPr lang="ru-RU" sz="1600" b="1" dirty="0">
                <a:latin typeface="Sitka Banner" panose="02000505000000020004" pitchFamily="2" charset="0"/>
              </a:rPr>
              <a:t>) </a:t>
            </a:r>
            <a:r>
              <a:rPr lang="ru-RU" sz="1600" b="1" dirty="0" smtClean="0">
                <a:latin typeface="Sitka Banner" panose="02000505000000020004" pitchFamily="2" charset="0"/>
              </a:rPr>
              <a:t>лучше понимать окружающих</a:t>
            </a:r>
            <a:r>
              <a:rPr lang="ru-RU" sz="1600" b="1" dirty="0">
                <a:latin typeface="Sitka Banner" panose="02000505000000020004" pitchFamily="2" charset="0"/>
              </a:rPr>
              <a:t>?»).</a:t>
            </a:r>
          </a:p>
          <a:p>
            <a:r>
              <a:rPr lang="ru-RU" sz="1600" b="1" dirty="0">
                <a:solidFill>
                  <a:srgbClr val="6678C2"/>
                </a:solidFill>
                <a:latin typeface="Sitka Banner" panose="02000505000000020004" pitchFamily="2" charset="0"/>
              </a:rPr>
              <a:t>ДОЛЖНА </a:t>
            </a:r>
            <a:r>
              <a:rPr lang="ru-RU" sz="1600" b="1" dirty="0" smtClean="0">
                <a:solidFill>
                  <a:srgbClr val="6678C2"/>
                </a:solidFill>
                <a:latin typeface="Sitka Banner" panose="02000505000000020004" pitchFamily="2" charset="0"/>
              </a:rPr>
              <a:t>БЫТЬ ОПОРА НА ЛИТЕРАТУРНЫЙ ПРИМЕР </a:t>
            </a:r>
            <a:r>
              <a:rPr lang="ru-RU" sz="1600" dirty="0">
                <a:solidFill>
                  <a:srgbClr val="6678C2"/>
                </a:solidFill>
                <a:latin typeface="Sitka Banner" panose="02000505000000020004" pitchFamily="2" charset="0"/>
              </a:rPr>
              <a:t>: </a:t>
            </a:r>
            <a:endParaRPr lang="ru-RU" sz="1600" dirty="0" smtClean="0">
              <a:solidFill>
                <a:srgbClr val="6678C2"/>
              </a:solidFill>
              <a:latin typeface="Sitka Banner" panose="02000505000000020004" pitchFamily="2" charset="0"/>
            </a:endParaRPr>
          </a:p>
          <a:p>
            <a:r>
              <a:rPr lang="ru-RU" sz="1600" dirty="0" smtClean="0">
                <a:latin typeface="Sitka Banner" panose="02000505000000020004" pitchFamily="2" charset="0"/>
              </a:rPr>
              <a:t>«участник может </a:t>
            </a:r>
            <a:r>
              <a:rPr lang="ru-RU" sz="1600" dirty="0">
                <a:latin typeface="Sitka Banner" panose="02000505000000020004" pitchFamily="2" charset="0"/>
              </a:rPr>
              <a:t>привлечь </a:t>
            </a:r>
            <a:r>
              <a:rPr lang="ru-RU" sz="1600" dirty="0" smtClean="0">
                <a:latin typeface="Sitka Banner" panose="02000505000000020004" pitchFamily="2" charset="0"/>
              </a:rPr>
              <a:t>при аргументации примеры из </a:t>
            </a:r>
            <a:r>
              <a:rPr lang="ru-RU" sz="1600" dirty="0">
                <a:latin typeface="Sitka Banner" panose="02000505000000020004" pitchFamily="2" charset="0"/>
              </a:rPr>
              <a:t>художественных </a:t>
            </a:r>
            <a:r>
              <a:rPr lang="ru-RU" sz="1600" dirty="0" smtClean="0">
                <a:latin typeface="Sitka Banner" panose="02000505000000020004" pitchFamily="2" charset="0"/>
              </a:rPr>
              <a:t>текстов (</a:t>
            </a:r>
            <a:r>
              <a:rPr lang="ru-RU" sz="1600" dirty="0">
                <a:latin typeface="Sitka Banner" panose="02000505000000020004" pitchFamily="2" charset="0"/>
              </a:rPr>
              <a:t>включая сценарии</a:t>
            </a:r>
            <a:r>
              <a:rPr lang="ru-RU" sz="1600" dirty="0" smtClean="0">
                <a:latin typeface="Sitka Banner" panose="02000505000000020004" pitchFamily="2" charset="0"/>
              </a:rPr>
              <a:t>), мемуаров</a:t>
            </a:r>
            <a:r>
              <a:rPr lang="ru-RU" sz="1600" dirty="0">
                <a:latin typeface="Sitka Banner" panose="02000505000000020004" pitchFamily="2" charset="0"/>
              </a:rPr>
              <a:t>, дневников</a:t>
            </a:r>
            <a:r>
              <a:rPr lang="ru-RU" sz="1600" dirty="0" smtClean="0">
                <a:latin typeface="Sitka Banner" panose="02000505000000020004" pitchFamily="2" charset="0"/>
              </a:rPr>
              <a:t>, публицистики</a:t>
            </a:r>
            <a:r>
              <a:rPr lang="ru-RU" sz="1600" dirty="0">
                <a:latin typeface="Sitka Banner" panose="02000505000000020004" pitchFamily="2" charset="0"/>
              </a:rPr>
              <a:t>, а </a:t>
            </a:r>
            <a:r>
              <a:rPr lang="ru-RU" sz="1600" dirty="0" smtClean="0">
                <a:latin typeface="Sitka Banner" panose="02000505000000020004" pitchFamily="2" charset="0"/>
              </a:rPr>
              <a:t>также из искусствоведческих трудов </a:t>
            </a:r>
            <a:r>
              <a:rPr lang="ru-RU" sz="1600" dirty="0">
                <a:latin typeface="Sitka Banner" panose="02000505000000020004" pitchFamily="2" charset="0"/>
              </a:rPr>
              <a:t>критиков и ученых</a:t>
            </a:r>
            <a:r>
              <a:rPr lang="ru-RU" sz="1600" dirty="0" smtClean="0">
                <a:latin typeface="Sitka Banner" panose="02000505000000020004" pitchFamily="2" charset="0"/>
              </a:rPr>
              <a:t>».</a:t>
            </a:r>
          </a:p>
          <a:p>
            <a:endParaRPr lang="ru-RU" sz="1600" dirty="0">
              <a:latin typeface="Sitka Banner" panose="02000505000000020004" pitchFamily="2" charset="0"/>
            </a:endParaRPr>
          </a:p>
          <a:p>
            <a:r>
              <a:rPr lang="ru-RU" b="1" dirty="0">
                <a:latin typeface="Sitka Banner" panose="02000505000000020004" pitchFamily="2" charset="0"/>
              </a:rPr>
              <a:t>Методические рекомендации по организации и проведению </a:t>
            </a:r>
            <a:r>
              <a:rPr lang="ru-RU" b="1" dirty="0" smtClean="0">
                <a:latin typeface="Sitka Banner" panose="02000505000000020004" pitchFamily="2" charset="0"/>
              </a:rPr>
              <a:t>итогового сочинения </a:t>
            </a:r>
            <a:r>
              <a:rPr lang="ru-RU" b="1" dirty="0">
                <a:latin typeface="Sitka Banner" panose="02000505000000020004" pitchFamily="2" charset="0"/>
              </a:rPr>
              <a:t>(изложения) в </a:t>
            </a:r>
            <a:r>
              <a:rPr lang="ru-RU" b="1" dirty="0" smtClean="0">
                <a:latin typeface="Sitka Banner" panose="02000505000000020004" pitchFamily="2" charset="0"/>
              </a:rPr>
              <a:t>2024/25 </a:t>
            </a:r>
            <a:r>
              <a:rPr lang="ru-RU" b="1" dirty="0" err="1">
                <a:latin typeface="Sitka Banner" panose="02000505000000020004" pitchFamily="2" charset="0"/>
              </a:rPr>
              <a:t>уч.г</a:t>
            </a:r>
            <a:r>
              <a:rPr lang="ru-RU" b="1" dirty="0">
                <a:latin typeface="Sitka Banner" panose="02000505000000020004" pitchFamily="2" charset="0"/>
              </a:rPr>
              <a:t>.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2359" y="-31900"/>
            <a:ext cx="1274079" cy="72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9169" y="120501"/>
            <a:ext cx="1274079" cy="72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34"/>
            <a:ext cx="7056438" cy="37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799" y="1013135"/>
            <a:ext cx="588817" cy="57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569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3236" y="124691"/>
            <a:ext cx="6440380" cy="1006207"/>
          </a:xfrm>
        </p:spPr>
        <p:txBody>
          <a:bodyPr>
            <a:noAutofit/>
          </a:bodyPr>
          <a:lstStyle/>
          <a:p>
            <a:pPr marL="12700" lvl="0" defTabSz="914400">
              <a:spcBef>
                <a:spcPts val="110"/>
              </a:spcBef>
            </a:pPr>
            <a:r>
              <a:rPr lang="ru-RU" sz="2400" kern="0" dirty="0">
                <a:solidFill>
                  <a:schemeClr val="tx1"/>
                </a:solidFill>
                <a:latin typeface="Sitka Heading" panose="02000505000000020004" pitchFamily="2" charset="0"/>
                <a:cs typeface="Arial"/>
              </a:rPr>
              <a:t>Сочинение</a:t>
            </a:r>
            <a:r>
              <a:rPr lang="ru-RU" sz="2400" kern="0" spc="-125" dirty="0">
                <a:solidFill>
                  <a:schemeClr val="tx1"/>
                </a:solidFill>
                <a:latin typeface="Sitka Heading" panose="02000505000000020004" pitchFamily="2" charset="0"/>
                <a:cs typeface="Arial"/>
              </a:rPr>
              <a:t> </a:t>
            </a:r>
            <a:r>
              <a:rPr lang="ru-RU" sz="2400" kern="0" dirty="0">
                <a:solidFill>
                  <a:schemeClr val="tx1"/>
                </a:solidFill>
                <a:latin typeface="Sitka Heading" panose="02000505000000020004" pitchFamily="2" charset="0"/>
                <a:cs typeface="Arial"/>
              </a:rPr>
              <a:t>оценивается</a:t>
            </a:r>
            <a:r>
              <a:rPr lang="ru-RU" sz="2400" kern="0" spc="-40" dirty="0">
                <a:solidFill>
                  <a:schemeClr val="tx1"/>
                </a:solidFill>
                <a:latin typeface="Sitka Heading" panose="02000505000000020004" pitchFamily="2" charset="0"/>
                <a:cs typeface="Arial"/>
              </a:rPr>
              <a:t> </a:t>
            </a:r>
            <a:r>
              <a:rPr lang="ru-RU" sz="2400" b="1" kern="0" dirty="0">
                <a:solidFill>
                  <a:schemeClr val="tx1"/>
                </a:solidFill>
                <a:latin typeface="Sitka Heading" panose="02000505000000020004" pitchFamily="2" charset="0"/>
                <a:cs typeface="Arial"/>
              </a:rPr>
              <a:t>по</a:t>
            </a:r>
            <a:r>
              <a:rPr lang="ru-RU" sz="2400" b="1" kern="0" spc="-95" dirty="0">
                <a:solidFill>
                  <a:schemeClr val="tx1"/>
                </a:solidFill>
                <a:latin typeface="Sitka Heading" panose="02000505000000020004" pitchFamily="2" charset="0"/>
                <a:cs typeface="Arial"/>
              </a:rPr>
              <a:t> </a:t>
            </a:r>
            <a:r>
              <a:rPr lang="ru-RU" sz="2400" b="1" kern="0" dirty="0">
                <a:solidFill>
                  <a:schemeClr val="tx1"/>
                </a:solidFill>
                <a:latin typeface="Sitka Heading" panose="02000505000000020004" pitchFamily="2" charset="0"/>
                <a:cs typeface="Arial"/>
              </a:rPr>
              <a:t>5</a:t>
            </a:r>
            <a:r>
              <a:rPr lang="ru-RU" sz="2400" b="1" kern="0" spc="-75" dirty="0">
                <a:solidFill>
                  <a:schemeClr val="tx1"/>
                </a:solidFill>
                <a:latin typeface="Sitka Heading" panose="02000505000000020004" pitchFamily="2" charset="0"/>
                <a:cs typeface="Arial"/>
              </a:rPr>
              <a:t> </a:t>
            </a:r>
            <a:r>
              <a:rPr lang="ru-RU" sz="2400" b="1" kern="0" spc="-10" dirty="0">
                <a:solidFill>
                  <a:schemeClr val="tx1"/>
                </a:solidFill>
                <a:latin typeface="Sitka Heading" panose="02000505000000020004" pitchFamily="2" charset="0"/>
                <a:cs typeface="Arial"/>
              </a:rPr>
              <a:t>критериям</a:t>
            </a:r>
            <a:r>
              <a:rPr lang="ru-RU" sz="2400" b="1" kern="0" spc="-10" dirty="0">
                <a:solidFill>
                  <a:srgbClr val="00C1FB"/>
                </a:solidFill>
                <a:latin typeface="Sitka Heading" panose="02000505000000020004" pitchFamily="2" charset="0"/>
                <a:cs typeface="Arial"/>
              </a:rPr>
              <a:t>.</a:t>
            </a:r>
            <a:r>
              <a:rPr lang="ru-RU" sz="2400" kern="0" dirty="0">
                <a:solidFill>
                  <a:sysClr val="windowText" lastClr="000000"/>
                </a:solidFill>
                <a:latin typeface="Sitka Heading" panose="02000505000000020004" pitchFamily="2" charset="0"/>
                <a:cs typeface="Arial"/>
              </a:rPr>
              <a:t/>
            </a:r>
            <a:br>
              <a:rPr lang="ru-RU" sz="2400" kern="0" dirty="0">
                <a:solidFill>
                  <a:sysClr val="windowText" lastClr="000000"/>
                </a:solidFill>
                <a:latin typeface="Sitka Heading" panose="02000505000000020004" pitchFamily="2" charset="0"/>
                <a:cs typeface="Arial"/>
              </a:rPr>
            </a:br>
            <a:endParaRPr lang="ru-RU" sz="2400" dirty="0">
              <a:latin typeface="Sitka Heading" panose="02000505000000020004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9435" y="609601"/>
            <a:ext cx="6449292" cy="882812"/>
          </a:xfrm>
        </p:spPr>
        <p:txBody>
          <a:bodyPr>
            <a:normAutofit/>
          </a:bodyPr>
          <a:lstStyle/>
          <a:p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Критерии</a:t>
            </a:r>
            <a:r>
              <a:rPr lang="ru-RU" sz="2000" dirty="0">
                <a:solidFill>
                  <a:srgbClr val="6678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№1 и №2 являются основными.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214745" y="2951018"/>
            <a:ext cx="6650181" cy="1643207"/>
          </a:xfrm>
        </p:spPr>
        <p:txBody>
          <a:bodyPr>
            <a:noAutofit/>
          </a:bodyPr>
          <a:lstStyle/>
          <a:p>
            <a:pPr>
              <a:lnSpc>
                <a:spcPts val="1500"/>
              </a:lnSpc>
              <a:spcBef>
                <a:spcPts val="0"/>
              </a:spcBef>
            </a:pPr>
            <a:r>
              <a:rPr lang="ru-RU" sz="1600" dirty="0">
                <a:latin typeface="Sitka Heading" panose="02000505000000020004" pitchFamily="2" charset="0"/>
              </a:rPr>
              <a:t>Если за сочинение (изложение) по критерию № 1 выставлен «незачёт</a:t>
            </a:r>
            <a:r>
              <a:rPr lang="ru-RU" sz="1600" dirty="0" smtClean="0">
                <a:latin typeface="Sitka Heading" panose="02000505000000020004" pitchFamily="2" charset="0"/>
              </a:rPr>
              <a:t>», то </a:t>
            </a:r>
            <a:r>
              <a:rPr lang="ru-RU" sz="1600" dirty="0">
                <a:latin typeface="Sitka Heading" panose="02000505000000020004" pitchFamily="2" charset="0"/>
              </a:rPr>
              <a:t>сочинение (изложение) по критериям № 2 - № 5 не проверяется</a:t>
            </a:r>
            <a:r>
              <a:rPr lang="ru-RU" sz="1600" dirty="0" smtClean="0">
                <a:latin typeface="Sitka Heading" panose="02000505000000020004" pitchFamily="2" charset="0"/>
              </a:rPr>
              <a:t>. В </a:t>
            </a:r>
            <a:r>
              <a:rPr lang="ru-RU" sz="1600" dirty="0">
                <a:latin typeface="Sitka Heading" panose="02000505000000020004" pitchFamily="2" charset="0"/>
              </a:rPr>
              <a:t>клетки по всем критериям оценивания выставляется «незачёт».</a:t>
            </a:r>
          </a:p>
          <a:p>
            <a:pPr>
              <a:lnSpc>
                <a:spcPts val="1500"/>
              </a:lnSpc>
              <a:spcBef>
                <a:spcPts val="0"/>
              </a:spcBef>
            </a:pPr>
            <a:endParaRPr lang="ru-RU" sz="1600" dirty="0">
              <a:latin typeface="Sitka Heading" panose="02000505000000020004" pitchFamily="2" charset="0"/>
            </a:endParaRPr>
          </a:p>
          <a:p>
            <a:pPr>
              <a:lnSpc>
                <a:spcPts val="1500"/>
              </a:lnSpc>
              <a:spcBef>
                <a:spcPts val="0"/>
              </a:spcBef>
            </a:pPr>
            <a:r>
              <a:rPr lang="ru-RU" sz="1600" dirty="0">
                <a:latin typeface="Sitka Heading" panose="02000505000000020004" pitchFamily="2" charset="0"/>
              </a:rPr>
              <a:t>Если за сочинение (изложение) по критерию № 1 выставлен «зачёт», а по критерию № 2 выставлен «незачёт», то сочинение по критериям № 3 - №5 не проверяется. В клетки по критериям оценивания № 3- № 5 выставляется «незачёт».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34" y="1030432"/>
            <a:ext cx="6525492" cy="17494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34"/>
            <a:ext cx="7056438" cy="37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3131" y="69273"/>
            <a:ext cx="983625" cy="484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927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166255" y="741218"/>
            <a:ext cx="3401290" cy="334500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критерию № 1 «незачёт</a:t>
            </a:r>
            <a:r>
              <a:rPr lang="ru-RU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>
              <a:spcBef>
                <a:spcPts val="0"/>
              </a:spcBef>
            </a:pPr>
            <a:endParaRPr lang="ru-RU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ru-RU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7607" y="166255"/>
            <a:ext cx="57428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Пример заполнения нижней части бланка регистрации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07" y="1170708"/>
            <a:ext cx="3276888" cy="21439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1" name="Прямоугольник 10"/>
          <p:cNvSpPr/>
          <p:nvPr/>
        </p:nvSpPr>
        <p:spPr>
          <a:xfrm>
            <a:off x="3886200" y="637309"/>
            <a:ext cx="304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 критерию № 2 «незачёт»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0959" y="1170708"/>
            <a:ext cx="3575477" cy="21439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2" name="Прямоугольник 11"/>
          <p:cNvSpPr/>
          <p:nvPr/>
        </p:nvSpPr>
        <p:spPr>
          <a:xfrm>
            <a:off x="662940" y="3634740"/>
            <a:ext cx="23140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 всем критериям</a:t>
            </a:r>
          </a:p>
          <a:p>
            <a:r>
              <a:rPr lang="ru-RU" dirty="0"/>
              <a:t>№ 2-5 «незачёт»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480959" y="3718560"/>
            <a:ext cx="32551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 всем критериям</a:t>
            </a:r>
          </a:p>
          <a:p>
            <a:r>
              <a:rPr lang="ru-RU" dirty="0"/>
              <a:t>№ 3-5 «незачёт»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34"/>
            <a:ext cx="7056438" cy="37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3131" y="69273"/>
            <a:ext cx="983625" cy="484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280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3842" y="114300"/>
            <a:ext cx="5498793" cy="660400"/>
          </a:xfrm>
        </p:spPr>
        <p:txBody>
          <a:bodyPr>
            <a:normAutofit fontScale="90000"/>
          </a:bodyPr>
          <a:lstStyle/>
          <a:p>
            <a:r>
              <a:rPr lang="ru-RU" sz="2400" kern="0" spc="-20" dirty="0">
                <a:solidFill>
                  <a:srgbClr val="6678C2"/>
                </a:solidFill>
                <a:latin typeface="Sitka Subheading" panose="02000505000000020004" pitchFamily="2" charset="0"/>
                <a:cs typeface="Microsoft Sans Serif"/>
              </a:rPr>
              <a:t>Критерий</a:t>
            </a:r>
            <a:r>
              <a:rPr lang="ru-RU" sz="2400" kern="0" spc="-70" dirty="0">
                <a:solidFill>
                  <a:srgbClr val="6678C2"/>
                </a:solidFill>
                <a:latin typeface="Sitka Subheading" panose="02000505000000020004" pitchFamily="2" charset="0"/>
                <a:cs typeface="Microsoft Sans Serif"/>
              </a:rPr>
              <a:t> </a:t>
            </a:r>
            <a:r>
              <a:rPr lang="ru-RU" sz="2400" kern="0" spc="165" dirty="0">
                <a:solidFill>
                  <a:srgbClr val="6678C2"/>
                </a:solidFill>
                <a:latin typeface="Sitka Subheading" panose="02000505000000020004" pitchFamily="2" charset="0"/>
                <a:cs typeface="Microsoft Sans Serif"/>
              </a:rPr>
              <a:t>№</a:t>
            </a:r>
            <a:r>
              <a:rPr lang="ru-RU" sz="2400" kern="0" spc="-40" dirty="0">
                <a:solidFill>
                  <a:srgbClr val="6678C2"/>
                </a:solidFill>
                <a:latin typeface="Sitka Subheading" panose="02000505000000020004" pitchFamily="2" charset="0"/>
                <a:cs typeface="Microsoft Sans Serif"/>
              </a:rPr>
              <a:t> </a:t>
            </a:r>
            <a:r>
              <a:rPr lang="ru-RU" sz="2400" kern="0" dirty="0">
                <a:solidFill>
                  <a:srgbClr val="6678C2"/>
                </a:solidFill>
                <a:latin typeface="Sitka Subheading" panose="02000505000000020004" pitchFamily="2" charset="0"/>
                <a:cs typeface="Microsoft Sans Serif"/>
              </a:rPr>
              <a:t>3</a:t>
            </a:r>
            <a:r>
              <a:rPr lang="ru-RU" sz="2400" kern="0" spc="-40" dirty="0">
                <a:solidFill>
                  <a:srgbClr val="6678C2"/>
                </a:solidFill>
                <a:latin typeface="Sitka Subheading" panose="02000505000000020004" pitchFamily="2" charset="0"/>
                <a:cs typeface="Microsoft Sans Serif"/>
              </a:rPr>
              <a:t> «Композиция</a:t>
            </a:r>
            <a:r>
              <a:rPr lang="ru-RU" sz="2400" kern="0" spc="-55" dirty="0">
                <a:solidFill>
                  <a:srgbClr val="6678C2"/>
                </a:solidFill>
                <a:latin typeface="Sitka Subheading" panose="02000505000000020004" pitchFamily="2" charset="0"/>
                <a:cs typeface="Microsoft Sans Serif"/>
              </a:rPr>
              <a:t> </a:t>
            </a:r>
            <a:r>
              <a:rPr lang="ru-RU" sz="2400" kern="0" dirty="0">
                <a:solidFill>
                  <a:srgbClr val="6678C2"/>
                </a:solidFill>
                <a:latin typeface="Sitka Subheading" panose="02000505000000020004" pitchFamily="2" charset="0"/>
                <a:cs typeface="Microsoft Sans Serif"/>
              </a:rPr>
              <a:t>и</a:t>
            </a:r>
            <a:r>
              <a:rPr lang="ru-RU" sz="2400" kern="0" spc="-45" dirty="0">
                <a:solidFill>
                  <a:srgbClr val="6678C2"/>
                </a:solidFill>
                <a:latin typeface="Sitka Subheading" panose="02000505000000020004" pitchFamily="2" charset="0"/>
                <a:cs typeface="Microsoft Sans Serif"/>
              </a:rPr>
              <a:t> </a:t>
            </a:r>
            <a:r>
              <a:rPr lang="ru-RU" sz="2400" kern="0" dirty="0">
                <a:solidFill>
                  <a:srgbClr val="6678C2"/>
                </a:solidFill>
                <a:latin typeface="Sitka Subheading" panose="02000505000000020004" pitchFamily="2" charset="0"/>
                <a:cs typeface="Microsoft Sans Serif"/>
              </a:rPr>
              <a:t>логика</a:t>
            </a:r>
            <a:r>
              <a:rPr lang="ru-RU" sz="2400" kern="0" spc="-30" dirty="0">
                <a:solidFill>
                  <a:srgbClr val="6678C2"/>
                </a:solidFill>
                <a:latin typeface="Sitka Subheading" panose="02000505000000020004" pitchFamily="2" charset="0"/>
                <a:cs typeface="Microsoft Sans Serif"/>
              </a:rPr>
              <a:t> </a:t>
            </a:r>
            <a:r>
              <a:rPr lang="ru-RU" sz="2400" kern="0" spc="-10" dirty="0">
                <a:solidFill>
                  <a:srgbClr val="6678C2"/>
                </a:solidFill>
                <a:latin typeface="Sitka Subheading" panose="02000505000000020004" pitchFamily="2" charset="0"/>
                <a:cs typeface="Microsoft Sans Serif"/>
              </a:rPr>
              <a:t>рассуждения»</a:t>
            </a:r>
            <a:endParaRPr lang="ru-RU" dirty="0">
              <a:solidFill>
                <a:srgbClr val="6678C2"/>
              </a:solidFill>
              <a:latin typeface="Sitka Subheading" panose="02000505000000020004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3842" y="774700"/>
            <a:ext cx="5498793" cy="520700"/>
          </a:xfrm>
        </p:spPr>
        <p:txBody>
          <a:bodyPr>
            <a:normAutofit/>
          </a:bodyPr>
          <a:lstStyle/>
          <a:p>
            <a:endParaRPr lang="ru-RU" sz="1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248283" y="1546860"/>
            <a:ext cx="6599076" cy="3047366"/>
          </a:xfrm>
        </p:spPr>
        <p:txBody>
          <a:bodyPr>
            <a:noAutofit/>
          </a:bodyPr>
          <a:lstStyle/>
          <a:p>
            <a:pPr marL="111125" marR="5080" lvl="0" defTabSz="914400">
              <a:spcBef>
                <a:spcPts val="90"/>
              </a:spcBef>
            </a:pPr>
            <a:r>
              <a:rPr lang="ru-RU" sz="1800" kern="0" spc="-30" dirty="0">
                <a:solidFill>
                  <a:prstClr val="black"/>
                </a:solidFill>
                <a:latin typeface="Sitka Banner" panose="02000505000000020004" pitchFamily="2" charset="0"/>
                <a:cs typeface="Microsoft Sans Serif"/>
              </a:rPr>
              <a:t>Данный</a:t>
            </a:r>
            <a:r>
              <a:rPr lang="ru-RU" sz="1800" kern="0" spc="-114" dirty="0">
                <a:solidFill>
                  <a:prstClr val="black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800" kern="0" spc="-10" dirty="0">
                <a:solidFill>
                  <a:prstClr val="black"/>
                </a:solidFill>
                <a:latin typeface="Sitka Banner" panose="02000505000000020004" pitchFamily="2" charset="0"/>
                <a:cs typeface="Microsoft Sans Serif"/>
              </a:rPr>
              <a:t>критерий</a:t>
            </a:r>
            <a:r>
              <a:rPr lang="ru-RU" sz="1800" kern="0" spc="-80" dirty="0">
                <a:solidFill>
                  <a:prstClr val="black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800" kern="0" spc="-10" dirty="0">
                <a:solidFill>
                  <a:prstClr val="black"/>
                </a:solidFill>
                <a:latin typeface="Sitka Banner" panose="02000505000000020004" pitchFamily="2" charset="0"/>
                <a:cs typeface="Microsoft Sans Serif"/>
              </a:rPr>
              <a:t>нацеливает</a:t>
            </a:r>
            <a:r>
              <a:rPr lang="ru-RU" sz="1800" kern="0" spc="-55" dirty="0">
                <a:solidFill>
                  <a:prstClr val="black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800" kern="0" dirty="0">
                <a:solidFill>
                  <a:prstClr val="black"/>
                </a:solidFill>
                <a:latin typeface="Sitka Banner" panose="02000505000000020004" pitchFamily="2" charset="0"/>
                <a:cs typeface="Microsoft Sans Serif"/>
              </a:rPr>
              <a:t>на</a:t>
            </a:r>
            <a:r>
              <a:rPr lang="ru-RU" sz="1800" kern="0" spc="-114" dirty="0">
                <a:solidFill>
                  <a:prstClr val="black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800" kern="0" spc="-20" dirty="0">
                <a:solidFill>
                  <a:prstClr val="black"/>
                </a:solidFill>
                <a:latin typeface="Sitka Banner" panose="02000505000000020004" pitchFamily="2" charset="0"/>
                <a:cs typeface="Microsoft Sans Serif"/>
              </a:rPr>
              <a:t>проверку</a:t>
            </a:r>
            <a:r>
              <a:rPr lang="ru-RU" sz="1800" kern="0" spc="-65" dirty="0">
                <a:solidFill>
                  <a:prstClr val="black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800" b="1" kern="0" dirty="0">
                <a:solidFill>
                  <a:prstClr val="black"/>
                </a:solidFill>
                <a:latin typeface="Sitka Banner" panose="02000505000000020004" pitchFamily="2" charset="0"/>
                <a:cs typeface="Microsoft Sans Serif"/>
              </a:rPr>
              <a:t>умения</a:t>
            </a:r>
            <a:r>
              <a:rPr lang="ru-RU" sz="1800" kern="0" spc="-45" dirty="0">
                <a:solidFill>
                  <a:prstClr val="black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800" kern="0" dirty="0">
                <a:solidFill>
                  <a:prstClr val="black"/>
                </a:solidFill>
                <a:latin typeface="Sitka Banner" panose="02000505000000020004" pitchFamily="2" charset="0"/>
                <a:cs typeface="Microsoft Sans Serif"/>
              </a:rPr>
              <a:t>логично</a:t>
            </a:r>
            <a:r>
              <a:rPr lang="ru-RU" sz="1800" kern="0" spc="-95" dirty="0">
                <a:solidFill>
                  <a:prstClr val="black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800" b="1" kern="0" spc="-10" dirty="0">
                <a:solidFill>
                  <a:prstClr val="black"/>
                </a:solidFill>
                <a:latin typeface="Sitka Banner" panose="02000505000000020004" pitchFamily="2" charset="0"/>
                <a:cs typeface="Microsoft Sans Serif"/>
              </a:rPr>
              <a:t>выстраивать</a:t>
            </a:r>
            <a:r>
              <a:rPr lang="ru-RU" sz="1800" kern="0" spc="-10" dirty="0">
                <a:solidFill>
                  <a:prstClr val="black"/>
                </a:solidFill>
                <a:latin typeface="Sitka Banner" panose="02000505000000020004" pitchFamily="2" charset="0"/>
                <a:cs typeface="Microsoft Sans Serif"/>
              </a:rPr>
              <a:t> рассуждение</a:t>
            </a:r>
            <a:r>
              <a:rPr lang="ru-RU" sz="1800" kern="0" spc="-35" dirty="0">
                <a:solidFill>
                  <a:prstClr val="black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800" kern="0" dirty="0">
                <a:solidFill>
                  <a:prstClr val="black"/>
                </a:solidFill>
                <a:latin typeface="Sitka Banner" panose="02000505000000020004" pitchFamily="2" charset="0"/>
                <a:cs typeface="Microsoft Sans Serif"/>
              </a:rPr>
              <a:t>на</a:t>
            </a:r>
            <a:r>
              <a:rPr lang="ru-RU" sz="1800" kern="0" spc="-95" dirty="0">
                <a:solidFill>
                  <a:prstClr val="black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800" kern="0" spc="-10" dirty="0">
                <a:solidFill>
                  <a:prstClr val="black"/>
                </a:solidFill>
                <a:latin typeface="Sitka Banner" panose="02000505000000020004" pitchFamily="2" charset="0"/>
                <a:cs typeface="Microsoft Sans Serif"/>
              </a:rPr>
              <a:t>предложенную </a:t>
            </a:r>
            <a:r>
              <a:rPr lang="ru-RU" sz="1800" kern="0" spc="-35" dirty="0">
                <a:solidFill>
                  <a:prstClr val="black"/>
                </a:solidFill>
                <a:latin typeface="Sitka Banner" panose="02000505000000020004" pitchFamily="2" charset="0"/>
                <a:cs typeface="Microsoft Sans Serif"/>
              </a:rPr>
              <a:t>тему.</a:t>
            </a:r>
            <a:r>
              <a:rPr lang="ru-RU" sz="1800" kern="0" spc="-50" dirty="0">
                <a:solidFill>
                  <a:prstClr val="black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800" kern="0" spc="-20" dirty="0">
                <a:solidFill>
                  <a:prstClr val="black"/>
                </a:solidFill>
                <a:latin typeface="Sitka Banner" panose="02000505000000020004" pitchFamily="2" charset="0"/>
                <a:cs typeface="Microsoft Sans Serif"/>
              </a:rPr>
              <a:t>Участник</a:t>
            </a:r>
            <a:r>
              <a:rPr lang="ru-RU" sz="1800" kern="0" spc="-90" dirty="0">
                <a:solidFill>
                  <a:prstClr val="black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800" kern="0" spc="-10" dirty="0">
                <a:solidFill>
                  <a:prstClr val="black"/>
                </a:solidFill>
                <a:latin typeface="Sitka Banner" panose="02000505000000020004" pitchFamily="2" charset="0"/>
                <a:cs typeface="Microsoft Sans Serif"/>
              </a:rPr>
              <a:t>должен</a:t>
            </a:r>
            <a:r>
              <a:rPr lang="ru-RU" sz="1800" kern="0" spc="-80" dirty="0">
                <a:solidFill>
                  <a:prstClr val="black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800" kern="0" spc="-2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Banner" panose="02000505000000020004" pitchFamily="2" charset="0"/>
                <a:cs typeface="Microsoft Sans Serif"/>
              </a:rPr>
              <a:t>выдерживать</a:t>
            </a:r>
            <a:r>
              <a:rPr lang="ru-RU" sz="1800" kern="0" spc="-7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800" kern="0" spc="-1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Banner" panose="02000505000000020004" pitchFamily="2" charset="0"/>
                <a:cs typeface="Microsoft Sans Serif"/>
              </a:rPr>
              <a:t>соотношение </a:t>
            </a:r>
            <a:r>
              <a:rPr lang="ru-RU" sz="1800" kern="0" spc="-20" dirty="0">
                <a:solidFill>
                  <a:prstClr val="black"/>
                </a:solidFill>
                <a:latin typeface="Sitka Banner" panose="02000505000000020004" pitchFamily="2" charset="0"/>
                <a:cs typeface="Microsoft Sans Serif"/>
              </a:rPr>
              <a:t>между</a:t>
            </a:r>
            <a:r>
              <a:rPr lang="ru-RU" sz="1800" kern="0" spc="-60" dirty="0">
                <a:solidFill>
                  <a:prstClr val="black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800" kern="0" spc="-20" dirty="0">
                <a:solidFill>
                  <a:prstClr val="black"/>
                </a:solidFill>
                <a:latin typeface="Sitka Banner" panose="02000505000000020004" pitchFamily="2" charset="0"/>
                <a:cs typeface="Microsoft Sans Serif"/>
              </a:rPr>
              <a:t>тезисом</a:t>
            </a:r>
            <a:r>
              <a:rPr lang="ru-RU" sz="1800" kern="0" spc="-30" dirty="0">
                <a:solidFill>
                  <a:prstClr val="black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800" kern="0" dirty="0">
                <a:solidFill>
                  <a:prstClr val="black"/>
                </a:solidFill>
                <a:latin typeface="Sitka Banner" panose="02000505000000020004" pitchFamily="2" charset="0"/>
                <a:cs typeface="Microsoft Sans Serif"/>
              </a:rPr>
              <a:t>и</a:t>
            </a:r>
            <a:r>
              <a:rPr lang="ru-RU" sz="1800" kern="0" spc="-70" dirty="0">
                <a:solidFill>
                  <a:prstClr val="black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800" kern="0" spc="-10" dirty="0">
                <a:solidFill>
                  <a:prstClr val="black"/>
                </a:solidFill>
                <a:latin typeface="Sitka Banner" panose="02000505000000020004" pitchFamily="2" charset="0"/>
                <a:cs typeface="Microsoft Sans Serif"/>
              </a:rPr>
              <a:t>доказательствами.</a:t>
            </a:r>
            <a:endParaRPr lang="ru-RU" sz="1800" kern="0" dirty="0">
              <a:solidFill>
                <a:prstClr val="black"/>
              </a:solidFill>
              <a:latin typeface="Sitka Banner" panose="02000505000000020004" pitchFamily="2" charset="0"/>
              <a:cs typeface="Microsoft Sans Serif"/>
            </a:endParaRPr>
          </a:p>
          <a:p>
            <a:pPr marL="98425" lvl="0" defTabSz="914400">
              <a:spcBef>
                <a:spcPts val="140"/>
              </a:spcBef>
            </a:pPr>
            <a:endParaRPr lang="ru-RU" sz="1800" kern="0" dirty="0">
              <a:solidFill>
                <a:prstClr val="black"/>
              </a:solidFill>
              <a:latin typeface="Sitka Banner" panose="02000505000000020004" pitchFamily="2" charset="0"/>
              <a:cs typeface="Microsoft Sans Serif"/>
            </a:endParaRPr>
          </a:p>
          <a:p>
            <a:pPr marL="111125" marR="193040" lvl="0" defTabSz="914400">
              <a:spcBef>
                <a:spcPts val="0"/>
              </a:spcBef>
            </a:pPr>
            <a:r>
              <a:rPr lang="ru-RU" sz="1800" kern="0" spc="-25" dirty="0">
                <a:solidFill>
                  <a:prstClr val="black"/>
                </a:solidFill>
                <a:latin typeface="Sitka Banner" panose="02000505000000020004" pitchFamily="2" charset="0"/>
                <a:cs typeface="Microsoft Sans Serif"/>
              </a:rPr>
              <a:t>«</a:t>
            </a:r>
            <a:r>
              <a:rPr lang="ru-RU" sz="1800" kern="0" spc="-25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Banner" panose="02000505000000020004" pitchFamily="2" charset="0"/>
                <a:cs typeface="Microsoft Sans Serif"/>
              </a:rPr>
              <a:t>Незачёт</a:t>
            </a:r>
            <a:r>
              <a:rPr lang="ru-RU" sz="1800" kern="0" spc="-25" dirty="0">
                <a:solidFill>
                  <a:prstClr val="black"/>
                </a:solidFill>
                <a:latin typeface="Sitka Banner" panose="02000505000000020004" pitchFamily="2" charset="0"/>
                <a:cs typeface="Microsoft Sans Serif"/>
              </a:rPr>
              <a:t>»</a:t>
            </a:r>
            <a:r>
              <a:rPr lang="ru-RU" sz="1800" kern="0" spc="-45" dirty="0">
                <a:solidFill>
                  <a:prstClr val="black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800" kern="0" dirty="0">
                <a:solidFill>
                  <a:prstClr val="black"/>
                </a:solidFill>
                <a:latin typeface="Sitka Banner" panose="02000505000000020004" pitchFamily="2" charset="0"/>
                <a:cs typeface="Microsoft Sans Serif"/>
              </a:rPr>
              <a:t>ставится</a:t>
            </a:r>
            <a:r>
              <a:rPr lang="ru-RU" sz="1800" kern="0" spc="-95" dirty="0">
                <a:solidFill>
                  <a:prstClr val="black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800" kern="0" dirty="0">
                <a:solidFill>
                  <a:prstClr val="black"/>
                </a:solidFill>
                <a:latin typeface="Sitka Banner" panose="02000505000000020004" pitchFamily="2" charset="0"/>
                <a:cs typeface="Microsoft Sans Serif"/>
              </a:rPr>
              <a:t>при</a:t>
            </a:r>
            <a:r>
              <a:rPr lang="ru-RU" sz="1800" kern="0" spc="-90" dirty="0">
                <a:solidFill>
                  <a:prstClr val="black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800" kern="0" dirty="0">
                <a:solidFill>
                  <a:prstClr val="black"/>
                </a:solidFill>
                <a:latin typeface="Sitka Banner" panose="02000505000000020004" pitchFamily="2" charset="0"/>
                <a:cs typeface="Microsoft Sans Serif"/>
              </a:rPr>
              <a:t>условии,</a:t>
            </a:r>
            <a:r>
              <a:rPr lang="ru-RU" sz="1800" kern="0" spc="-25" dirty="0">
                <a:solidFill>
                  <a:prstClr val="black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800" kern="0" dirty="0">
                <a:solidFill>
                  <a:prstClr val="black"/>
                </a:solidFill>
                <a:latin typeface="Sitka Banner" panose="02000505000000020004" pitchFamily="2" charset="0"/>
                <a:cs typeface="Microsoft Sans Serif"/>
              </a:rPr>
              <a:t>если</a:t>
            </a:r>
            <a:r>
              <a:rPr lang="ru-RU" sz="1800" kern="0" spc="-85" dirty="0">
                <a:solidFill>
                  <a:prstClr val="black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8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Banner" panose="02000505000000020004" pitchFamily="2" charset="0"/>
                <a:cs typeface="Microsoft Sans Serif"/>
              </a:rPr>
              <a:t>грубые</a:t>
            </a:r>
            <a:r>
              <a:rPr lang="ru-RU" sz="1800" kern="0" spc="-4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800" kern="0" spc="-1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Banner" panose="02000505000000020004" pitchFamily="2" charset="0"/>
                <a:cs typeface="Microsoft Sans Serif"/>
              </a:rPr>
              <a:t>логические</a:t>
            </a:r>
            <a:r>
              <a:rPr lang="ru-RU" sz="1800" kern="0" spc="-45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800" kern="0" dirty="0">
                <a:solidFill>
                  <a:prstClr val="black"/>
                </a:solidFill>
                <a:latin typeface="Sitka Banner" panose="02000505000000020004" pitchFamily="2" charset="0"/>
                <a:cs typeface="Microsoft Sans Serif"/>
              </a:rPr>
              <a:t>нарушения</a:t>
            </a:r>
            <a:r>
              <a:rPr lang="ru-RU" sz="1800" kern="0" spc="-20" dirty="0">
                <a:solidFill>
                  <a:prstClr val="black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800" kern="0" spc="-10" dirty="0">
                <a:solidFill>
                  <a:prstClr val="black"/>
                </a:solidFill>
                <a:latin typeface="Sitka Banner" panose="02000505000000020004" pitchFamily="2" charset="0"/>
                <a:cs typeface="Microsoft Sans Serif"/>
              </a:rPr>
              <a:t>мешают пониманию</a:t>
            </a:r>
            <a:r>
              <a:rPr lang="ru-RU" sz="1800" kern="0" spc="-45" dirty="0">
                <a:solidFill>
                  <a:prstClr val="black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800" kern="0" spc="-45" dirty="0" smtClean="0">
                <a:solidFill>
                  <a:prstClr val="black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800" kern="0" dirty="0" smtClean="0">
                <a:solidFill>
                  <a:prstClr val="black"/>
                </a:solidFill>
                <a:latin typeface="Sitka Banner" panose="02000505000000020004" pitchFamily="2" charset="0"/>
                <a:cs typeface="Microsoft Sans Serif"/>
              </a:rPr>
              <a:t>смысла</a:t>
            </a:r>
            <a:r>
              <a:rPr lang="ru-RU" sz="1800" kern="0" spc="-65" dirty="0" smtClean="0">
                <a:solidFill>
                  <a:prstClr val="black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800" kern="0" spc="-30" dirty="0">
                <a:solidFill>
                  <a:prstClr val="black"/>
                </a:solidFill>
                <a:latin typeface="Sitka Banner" panose="02000505000000020004" pitchFamily="2" charset="0"/>
                <a:cs typeface="Microsoft Sans Serif"/>
              </a:rPr>
              <a:t>сказанного </a:t>
            </a:r>
            <a:r>
              <a:rPr lang="ru-RU" sz="1800" kern="0" dirty="0">
                <a:solidFill>
                  <a:prstClr val="black"/>
                </a:solidFill>
                <a:latin typeface="Sitka Banner" panose="02000505000000020004" pitchFamily="2" charset="0"/>
                <a:cs typeface="Microsoft Sans Serif"/>
              </a:rPr>
              <a:t>или</a:t>
            </a:r>
            <a:r>
              <a:rPr lang="ru-RU" sz="1800" kern="0" spc="-55" dirty="0">
                <a:solidFill>
                  <a:prstClr val="black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800" kern="0" spc="-25" dirty="0">
                <a:solidFill>
                  <a:prstClr val="black"/>
                </a:solidFill>
                <a:latin typeface="Sitka Banner" panose="02000505000000020004" pitchFamily="2" charset="0"/>
                <a:cs typeface="Microsoft Sans Serif"/>
              </a:rPr>
              <a:t>отсутствует</a:t>
            </a:r>
            <a:r>
              <a:rPr lang="ru-RU" sz="1800" kern="0" spc="55" dirty="0">
                <a:solidFill>
                  <a:prstClr val="black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800" kern="0" spc="-35" dirty="0" err="1">
                <a:solidFill>
                  <a:prstClr val="black"/>
                </a:solidFill>
                <a:latin typeface="Sitka Banner" panose="02000505000000020004" pitchFamily="2" charset="0"/>
                <a:cs typeface="Microsoft Sans Serif"/>
              </a:rPr>
              <a:t>тезисно</a:t>
            </a:r>
            <a:r>
              <a:rPr lang="ru-RU" sz="1800" kern="0" spc="-35" dirty="0">
                <a:solidFill>
                  <a:prstClr val="black"/>
                </a:solidFill>
                <a:latin typeface="Sitka Banner" panose="02000505000000020004" pitchFamily="2" charset="0"/>
                <a:cs typeface="Microsoft Sans Serif"/>
              </a:rPr>
              <a:t>-</a:t>
            </a:r>
            <a:r>
              <a:rPr lang="ru-RU" sz="1800" kern="0" spc="-30" dirty="0">
                <a:solidFill>
                  <a:prstClr val="black"/>
                </a:solidFill>
                <a:latin typeface="Sitka Banner" panose="02000505000000020004" pitchFamily="2" charset="0"/>
                <a:cs typeface="Microsoft Sans Serif"/>
              </a:rPr>
              <a:t>доказательная</a:t>
            </a:r>
            <a:r>
              <a:rPr lang="ru-RU" sz="1800" kern="0" spc="10" dirty="0">
                <a:solidFill>
                  <a:prstClr val="black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800" kern="0" dirty="0">
                <a:solidFill>
                  <a:prstClr val="black"/>
                </a:solidFill>
                <a:latin typeface="Sitka Banner" panose="02000505000000020004" pitchFamily="2" charset="0"/>
                <a:cs typeface="Microsoft Sans Serif"/>
              </a:rPr>
              <a:t>часть.</a:t>
            </a:r>
            <a:r>
              <a:rPr lang="ru-RU" sz="1800" kern="0" spc="-50" dirty="0">
                <a:solidFill>
                  <a:prstClr val="black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800" kern="0" spc="-25" dirty="0">
                <a:solidFill>
                  <a:prstClr val="black"/>
                </a:solidFill>
                <a:latin typeface="Sitka Banner" panose="02000505000000020004" pitchFamily="2" charset="0"/>
                <a:cs typeface="Microsoft Sans Serif"/>
              </a:rPr>
              <a:t>Во </a:t>
            </a:r>
            <a:r>
              <a:rPr lang="ru-RU" sz="1800" kern="0" dirty="0">
                <a:solidFill>
                  <a:prstClr val="black"/>
                </a:solidFill>
                <a:latin typeface="Sitka Banner" panose="02000505000000020004" pitchFamily="2" charset="0"/>
                <a:cs typeface="Microsoft Sans Serif"/>
              </a:rPr>
              <a:t>всех</a:t>
            </a:r>
            <a:r>
              <a:rPr lang="ru-RU" sz="1800" kern="0" spc="-100" dirty="0">
                <a:solidFill>
                  <a:prstClr val="black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800" kern="0" dirty="0">
                <a:solidFill>
                  <a:prstClr val="black"/>
                </a:solidFill>
                <a:latin typeface="Sitka Banner" panose="02000505000000020004" pitchFamily="2" charset="0"/>
                <a:cs typeface="Microsoft Sans Serif"/>
              </a:rPr>
              <a:t>остальных</a:t>
            </a:r>
            <a:r>
              <a:rPr lang="ru-RU" sz="1800" kern="0" spc="-85" dirty="0">
                <a:solidFill>
                  <a:prstClr val="black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800" kern="0" dirty="0">
                <a:solidFill>
                  <a:prstClr val="black"/>
                </a:solidFill>
                <a:latin typeface="Sitka Banner" panose="02000505000000020004" pitchFamily="2" charset="0"/>
                <a:cs typeface="Microsoft Sans Serif"/>
              </a:rPr>
              <a:t>случаях</a:t>
            </a:r>
            <a:r>
              <a:rPr lang="ru-RU" sz="1800" kern="0" spc="-50" dirty="0">
                <a:solidFill>
                  <a:prstClr val="black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800" kern="0" spc="-10" dirty="0">
                <a:solidFill>
                  <a:prstClr val="black"/>
                </a:solidFill>
                <a:latin typeface="Sitka Banner" panose="02000505000000020004" pitchFamily="2" charset="0"/>
                <a:cs typeface="Microsoft Sans Serif"/>
              </a:rPr>
              <a:t>выставляется</a:t>
            </a:r>
            <a:r>
              <a:rPr lang="ru-RU" sz="1800" kern="0" spc="-40" dirty="0">
                <a:solidFill>
                  <a:prstClr val="black"/>
                </a:solidFill>
                <a:latin typeface="Sitka Banner" panose="02000505000000020004" pitchFamily="2" charset="0"/>
                <a:cs typeface="Microsoft Sans Serif"/>
              </a:rPr>
              <a:t> </a:t>
            </a:r>
            <a:r>
              <a:rPr lang="ru-RU" sz="1800" b="1" kern="0" spc="-10" dirty="0">
                <a:solidFill>
                  <a:srgbClr val="6678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Banner" panose="02000505000000020004" pitchFamily="2" charset="0"/>
                <a:cs typeface="Arial"/>
              </a:rPr>
              <a:t>«зачёт».</a:t>
            </a:r>
            <a:endParaRPr lang="ru-RU" sz="1800" kern="0" dirty="0">
              <a:solidFill>
                <a:srgbClr val="6678C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tka Banner" panose="02000505000000020004" pitchFamily="2" charset="0"/>
              <a:cs typeface="Arial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2359" y="-31900"/>
            <a:ext cx="1274079" cy="72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34"/>
            <a:ext cx="7056438" cy="37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238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flipV="1">
            <a:off x="433843" y="-876300"/>
            <a:ext cx="4507332" cy="32004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3843" y="1079256"/>
            <a:ext cx="4507332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6658" y="-18733"/>
            <a:ext cx="1274079" cy="72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874" y="4842164"/>
            <a:ext cx="7093312" cy="489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2077447"/>
              </p:ext>
            </p:extLst>
          </p:nvPr>
        </p:nvGraphicFramePr>
        <p:xfrm>
          <a:off x="141742" y="301526"/>
          <a:ext cx="6736079" cy="48440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75778"/>
                <a:gridCol w="109992"/>
                <a:gridCol w="3750309"/>
              </a:tblGrid>
              <a:tr h="436579">
                <a:tc gridSpan="3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R="41275" algn="ctr">
                        <a:lnSpc>
                          <a:spcPts val="1600"/>
                        </a:lnSpc>
                        <a:spcBef>
                          <a:spcPts val="0"/>
                        </a:spcBef>
                      </a:pPr>
                      <a:r>
                        <a:rPr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itka Banner" panose="02000505000000020004" pitchFamily="2" charset="0"/>
                        </a:rPr>
                        <a:t>КОМПОЗИЦИЯ</a:t>
                      </a:r>
                      <a:r>
                        <a:rPr sz="1800" spc="22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itka Banner" panose="02000505000000020004" pitchFamily="2" charset="0"/>
                        </a:rPr>
                        <a:t> </a:t>
                      </a:r>
                      <a:r>
                        <a:rPr sz="1800" spc="-1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itka Banner" panose="02000505000000020004" pitchFamily="2" charset="0"/>
                        </a:rPr>
                        <a:t>СОЧИНЕНИЯ-</a:t>
                      </a:r>
                      <a:r>
                        <a:rPr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itka Banner" panose="02000505000000020004" pitchFamily="2" charset="0"/>
                        </a:rPr>
                        <a:t>РАССУЖДЕНИЯ.</a:t>
                      </a:r>
                      <a:r>
                        <a:rPr sz="1800" spc="185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itka Banner" panose="02000505000000020004" pitchFamily="2" charset="0"/>
                        </a:rPr>
                        <a:t> </a:t>
                      </a:r>
                      <a:r>
                        <a:rPr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itka Banner" panose="02000505000000020004" pitchFamily="2" charset="0"/>
                        </a:rPr>
                        <a:t>СПОСОБЫ</a:t>
                      </a:r>
                      <a:r>
                        <a:rPr sz="1800" spc="48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itka Banner" panose="02000505000000020004" pitchFamily="2" charset="0"/>
                        </a:rPr>
                        <a:t> </a:t>
                      </a:r>
                      <a:r>
                        <a:rPr sz="1800" spc="-1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itka Banner" panose="02000505000000020004" pitchFamily="2" charset="0"/>
                        </a:rPr>
                        <a:t>ДОКАЗАТЕЛЬСТВА</a:t>
                      </a:r>
                      <a:r>
                        <a:rPr sz="1800" spc="195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itka Banner" panose="02000505000000020004" pitchFamily="2" charset="0"/>
                        </a:rPr>
                        <a:t> </a:t>
                      </a:r>
                      <a:r>
                        <a:rPr sz="1800" spc="-1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itka Banner" panose="02000505000000020004" pitchFamily="2" charset="0"/>
                        </a:rPr>
                        <a:t>ТЕЗИСА</a:t>
                      </a:r>
                      <a:endParaRPr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itka Banner" panose="02000505000000020004" pitchFamily="2" charset="0"/>
                        <a:cs typeface="Calibri"/>
                      </a:endParaRPr>
                    </a:p>
                  </a:txBody>
                  <a:tcPr marL="0" marR="0" marT="3683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91835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500"/>
                        </a:lnSpc>
                        <a:spcBef>
                          <a:spcPts val="0"/>
                        </a:spcBef>
                      </a:pPr>
                      <a:r>
                        <a:rPr sz="1600" dirty="0">
                          <a:latin typeface="Sitka Banner" panose="02000505000000020004" pitchFamily="2" charset="0"/>
                        </a:rPr>
                        <a:t>Дедуктивный</a:t>
                      </a:r>
                      <a:r>
                        <a:rPr sz="1600" spc="200" dirty="0">
                          <a:latin typeface="Sitka Banner" panose="02000505000000020004" pitchFamily="2" charset="0"/>
                        </a:rPr>
                        <a:t> </a:t>
                      </a:r>
                      <a:r>
                        <a:rPr sz="1600" dirty="0">
                          <a:latin typeface="Sitka Banner" panose="02000505000000020004" pitchFamily="2" charset="0"/>
                        </a:rPr>
                        <a:t>способ</a:t>
                      </a:r>
                      <a:r>
                        <a:rPr sz="1600" spc="-50" dirty="0">
                          <a:latin typeface="Sitka Banner" panose="02000505000000020004" pitchFamily="2" charset="0"/>
                        </a:rPr>
                        <a:t> </a:t>
                      </a:r>
                      <a:r>
                        <a:rPr sz="1600" spc="-10" dirty="0">
                          <a:latin typeface="Sitka Banner" panose="02000505000000020004" pitchFamily="2" charset="0"/>
                        </a:rPr>
                        <a:t>доказательства</a:t>
                      </a:r>
                      <a:endParaRPr sz="1600" dirty="0">
                        <a:latin typeface="Sitka Banner" panose="02000505000000020004" pitchFamily="2" charset="0"/>
                        <a:cs typeface="Calibri"/>
                      </a:endParaRPr>
                    </a:p>
                  </a:txBody>
                  <a:tcPr marL="0" marR="0" marT="5397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78C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540" algn="ctr">
                        <a:lnSpc>
                          <a:spcPts val="1500"/>
                        </a:lnSpc>
                        <a:spcBef>
                          <a:spcPts val="0"/>
                        </a:spcBef>
                      </a:pPr>
                      <a:r>
                        <a:rPr sz="1600" spc="-10" dirty="0">
                          <a:latin typeface="Sitka Banner" panose="02000505000000020004" pitchFamily="2" charset="0"/>
                        </a:rPr>
                        <a:t>Индуктивный</a:t>
                      </a:r>
                      <a:r>
                        <a:rPr sz="1600" spc="-20" dirty="0">
                          <a:latin typeface="Sitka Banner" panose="02000505000000020004" pitchFamily="2" charset="0"/>
                        </a:rPr>
                        <a:t> </a:t>
                      </a:r>
                      <a:r>
                        <a:rPr sz="1600" dirty="0">
                          <a:latin typeface="Sitka Banner" panose="02000505000000020004" pitchFamily="2" charset="0"/>
                        </a:rPr>
                        <a:t>способ</a:t>
                      </a:r>
                      <a:r>
                        <a:rPr sz="1600" spc="10" dirty="0">
                          <a:latin typeface="Sitka Banner" panose="02000505000000020004" pitchFamily="2" charset="0"/>
                        </a:rPr>
                        <a:t> </a:t>
                      </a:r>
                      <a:r>
                        <a:rPr sz="1600" spc="-10" dirty="0">
                          <a:latin typeface="Sitka Banner" panose="02000505000000020004" pitchFamily="2" charset="0"/>
                        </a:rPr>
                        <a:t>доказательства</a:t>
                      </a:r>
                      <a:endParaRPr sz="1600" dirty="0">
                        <a:latin typeface="Sitka Banner" panose="02000505000000020004" pitchFamily="2" charset="0"/>
                        <a:cs typeface="Calibri"/>
                      </a:endParaRPr>
                    </a:p>
                  </a:txBody>
                  <a:tcPr marL="0" marR="0" marT="5397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540" algn="ctr">
                        <a:lnSpc>
                          <a:spcPts val="1600"/>
                        </a:lnSpc>
                        <a:spcBef>
                          <a:spcPts val="0"/>
                        </a:spcBef>
                      </a:pPr>
                      <a:endParaRPr sz="1600" dirty="0">
                        <a:latin typeface="Sitka Banner" panose="02000505000000020004" pitchFamily="2" charset="0"/>
                        <a:cs typeface="Calibri"/>
                      </a:endParaRPr>
                    </a:p>
                  </a:txBody>
                  <a:tcPr marL="0" marR="0" marT="5397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626288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1440" marR="592455">
                        <a:lnSpc>
                          <a:spcPts val="1500"/>
                        </a:lnSpc>
                        <a:spcBef>
                          <a:spcPts val="0"/>
                        </a:spcBef>
                      </a:pPr>
                      <a:r>
                        <a:rPr sz="1600" dirty="0">
                          <a:latin typeface="Sitka Banner" panose="02000505000000020004" pitchFamily="2" charset="0"/>
                        </a:rPr>
                        <a:t>ВСТУПЛЕНИЕ</a:t>
                      </a:r>
                      <a:r>
                        <a:rPr sz="1600" spc="-65" dirty="0">
                          <a:latin typeface="Sitka Banner" panose="02000505000000020004" pitchFamily="2" charset="0"/>
                        </a:rPr>
                        <a:t> </a:t>
                      </a:r>
                      <a:r>
                        <a:rPr sz="1600" dirty="0">
                          <a:latin typeface="Sitka Banner" panose="02000505000000020004" pitchFamily="2" charset="0"/>
                        </a:rPr>
                        <a:t>+</a:t>
                      </a:r>
                      <a:r>
                        <a:rPr sz="1600" spc="-25" dirty="0">
                          <a:latin typeface="Sitka Banner" panose="02000505000000020004" pitchFamily="2" charset="0"/>
                        </a:rPr>
                        <a:t> </a:t>
                      </a:r>
                      <a:r>
                        <a:rPr sz="1600" dirty="0">
                          <a:latin typeface="Sitka Banner" panose="02000505000000020004" pitchFamily="2" charset="0"/>
                        </a:rPr>
                        <a:t>ТЕЗИС</a:t>
                      </a:r>
                      <a:r>
                        <a:rPr sz="1600" spc="-40" dirty="0">
                          <a:latin typeface="Sitka Banner" panose="02000505000000020004" pitchFamily="2" charset="0"/>
                        </a:rPr>
                        <a:t> </a:t>
                      </a:r>
                      <a:r>
                        <a:rPr sz="1600" dirty="0">
                          <a:latin typeface="Sitka Banner" panose="02000505000000020004" pitchFamily="2" charset="0"/>
                        </a:rPr>
                        <a:t>(суждение,</a:t>
                      </a:r>
                      <a:r>
                        <a:rPr sz="1600" spc="-55" dirty="0">
                          <a:latin typeface="Sitka Banner" panose="02000505000000020004" pitchFamily="2" charset="0"/>
                        </a:rPr>
                        <a:t> </a:t>
                      </a:r>
                      <a:r>
                        <a:rPr sz="1600" spc="-10" dirty="0">
                          <a:latin typeface="Sitka Banner" panose="02000505000000020004" pitchFamily="2" charset="0"/>
                        </a:rPr>
                        <a:t>которое </a:t>
                      </a:r>
                      <a:r>
                        <a:rPr sz="1600" dirty="0">
                          <a:latin typeface="Sitka Banner" panose="02000505000000020004" pitchFamily="2" charset="0"/>
                        </a:rPr>
                        <a:t>будем</a:t>
                      </a:r>
                      <a:r>
                        <a:rPr sz="1600" spc="-60" dirty="0">
                          <a:latin typeface="Sitka Banner" panose="02000505000000020004" pitchFamily="2" charset="0"/>
                        </a:rPr>
                        <a:t> </a:t>
                      </a:r>
                      <a:r>
                        <a:rPr sz="1600" dirty="0">
                          <a:latin typeface="Sitka Banner" panose="02000505000000020004" pitchFamily="2" charset="0"/>
                        </a:rPr>
                        <a:t>доказывать</a:t>
                      </a:r>
                      <a:r>
                        <a:rPr sz="1600" spc="215" dirty="0">
                          <a:latin typeface="Sitka Banner" panose="02000505000000020004" pitchFamily="2" charset="0"/>
                        </a:rPr>
                        <a:t> </a:t>
                      </a:r>
                      <a:r>
                        <a:rPr sz="1600" spc="-60" dirty="0">
                          <a:latin typeface="Sitka Banner" panose="02000505000000020004" pitchFamily="2" charset="0"/>
                        </a:rPr>
                        <a:t>=</a:t>
                      </a:r>
                      <a:endParaRPr sz="1600" dirty="0">
                        <a:latin typeface="Sitka Banner" panose="02000505000000020004" pitchFamily="2" charset="0"/>
                      </a:endParaRPr>
                    </a:p>
                    <a:p>
                      <a:pPr marL="91440">
                        <a:lnSpc>
                          <a:spcPts val="1500"/>
                        </a:lnSpc>
                        <a:spcBef>
                          <a:spcPts val="0"/>
                        </a:spcBef>
                      </a:pPr>
                      <a:r>
                        <a:rPr sz="1600" dirty="0">
                          <a:latin typeface="Sitka Banner" panose="02000505000000020004" pitchFamily="2" charset="0"/>
                        </a:rPr>
                        <a:t>ответ</a:t>
                      </a:r>
                      <a:r>
                        <a:rPr sz="1600" spc="-35" dirty="0">
                          <a:latin typeface="Sitka Banner" panose="02000505000000020004" pitchFamily="2" charset="0"/>
                        </a:rPr>
                        <a:t> </a:t>
                      </a:r>
                      <a:r>
                        <a:rPr sz="1600" dirty="0">
                          <a:latin typeface="Sitka Banner" panose="02000505000000020004" pitchFamily="2" charset="0"/>
                        </a:rPr>
                        <a:t>на</a:t>
                      </a:r>
                      <a:r>
                        <a:rPr sz="1600" spc="-10" dirty="0">
                          <a:latin typeface="Sitka Banner" panose="02000505000000020004" pitchFamily="2" charset="0"/>
                        </a:rPr>
                        <a:t> </a:t>
                      </a:r>
                      <a:r>
                        <a:rPr sz="1600" dirty="0">
                          <a:latin typeface="Sitka Banner" panose="02000505000000020004" pitchFamily="2" charset="0"/>
                        </a:rPr>
                        <a:t>вопрос</a:t>
                      </a:r>
                      <a:r>
                        <a:rPr sz="1600" spc="270" dirty="0">
                          <a:latin typeface="Sitka Banner" panose="02000505000000020004" pitchFamily="2" charset="0"/>
                        </a:rPr>
                        <a:t> </a:t>
                      </a:r>
                      <a:r>
                        <a:rPr sz="1600" spc="-20" dirty="0">
                          <a:latin typeface="Sitka Banner" panose="02000505000000020004" pitchFamily="2" charset="0"/>
                        </a:rPr>
                        <a:t>темы:</a:t>
                      </a:r>
                      <a:endParaRPr sz="1600" dirty="0">
                        <a:latin typeface="Sitka Banner" panose="02000505000000020004" pitchFamily="2" charset="0"/>
                      </a:endParaRPr>
                    </a:p>
                    <a:p>
                      <a:pPr marL="91440">
                        <a:lnSpc>
                          <a:spcPts val="1500"/>
                        </a:lnSpc>
                        <a:spcBef>
                          <a:spcPts val="0"/>
                        </a:spcBef>
                      </a:pPr>
                      <a:r>
                        <a:rPr sz="1600" spc="-10" dirty="0">
                          <a:latin typeface="Sitka Banner" panose="02000505000000020004" pitchFamily="2" charset="0"/>
                        </a:rPr>
                        <a:t>микровывод</a:t>
                      </a:r>
                      <a:r>
                        <a:rPr sz="1600" spc="-40" dirty="0">
                          <a:latin typeface="Sitka Banner" panose="02000505000000020004" pitchFamily="2" charset="0"/>
                        </a:rPr>
                        <a:t> </a:t>
                      </a:r>
                      <a:r>
                        <a:rPr sz="1600" dirty="0">
                          <a:latin typeface="Sitka Banner" panose="02000505000000020004" pitchFamily="2" charset="0"/>
                        </a:rPr>
                        <a:t>1</a:t>
                      </a:r>
                      <a:r>
                        <a:rPr sz="1600" spc="20" dirty="0">
                          <a:latin typeface="Sitka Banner" panose="02000505000000020004" pitchFamily="2" charset="0"/>
                        </a:rPr>
                        <a:t> </a:t>
                      </a:r>
                      <a:r>
                        <a:rPr sz="1600" dirty="0">
                          <a:latin typeface="Sitka Banner" panose="02000505000000020004" pitchFamily="2" charset="0"/>
                        </a:rPr>
                        <a:t>+</a:t>
                      </a:r>
                      <a:r>
                        <a:rPr sz="1600" spc="15" dirty="0">
                          <a:latin typeface="Sitka Banner" panose="02000505000000020004" pitchFamily="2" charset="0"/>
                        </a:rPr>
                        <a:t> </a:t>
                      </a:r>
                      <a:r>
                        <a:rPr sz="1600" spc="-10" dirty="0">
                          <a:latin typeface="Sitka Banner" panose="02000505000000020004" pitchFamily="2" charset="0"/>
                        </a:rPr>
                        <a:t>микровывод</a:t>
                      </a:r>
                      <a:r>
                        <a:rPr sz="1600" spc="-20" dirty="0">
                          <a:latin typeface="Sitka Banner" panose="02000505000000020004" pitchFamily="2" charset="0"/>
                        </a:rPr>
                        <a:t> </a:t>
                      </a:r>
                      <a:r>
                        <a:rPr sz="1600" spc="-25" dirty="0">
                          <a:latin typeface="Sitka Banner" panose="02000505000000020004" pitchFamily="2" charset="0"/>
                        </a:rPr>
                        <a:t>2)</a:t>
                      </a:r>
                      <a:endParaRPr sz="1600" dirty="0">
                        <a:latin typeface="Sitka Banner" panose="02000505000000020004" pitchFamily="2" charset="0"/>
                        <a:cs typeface="Calibri"/>
                      </a:endParaRPr>
                    </a:p>
                  </a:txBody>
                  <a:tcPr marL="0" marR="0" marT="349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91440">
                        <a:lnSpc>
                          <a:spcPts val="1500"/>
                        </a:lnSpc>
                        <a:spcBef>
                          <a:spcPts val="0"/>
                        </a:spcBef>
                      </a:pPr>
                      <a:r>
                        <a:rPr sz="1600" spc="-10" dirty="0">
                          <a:latin typeface="Sitka Banner" panose="02000505000000020004" pitchFamily="2" charset="0"/>
                        </a:rPr>
                        <a:t>ВСТУПЛЕНИЕ</a:t>
                      </a:r>
                      <a:endParaRPr sz="1600" dirty="0">
                        <a:latin typeface="Sitka Banner" panose="02000505000000020004" pitchFamily="2" charset="0"/>
                      </a:endParaRPr>
                    </a:p>
                    <a:p>
                      <a:pPr marL="91440" marR="121285" indent="131445">
                        <a:lnSpc>
                          <a:spcPts val="1500"/>
                        </a:lnSpc>
                        <a:spcBef>
                          <a:spcPts val="0"/>
                        </a:spcBef>
                        <a:buFont typeface="Calibri"/>
                        <a:buChar char="-"/>
                        <a:tabLst>
                          <a:tab pos="222885" algn="l"/>
                        </a:tabLst>
                      </a:pPr>
                      <a:r>
                        <a:rPr sz="1600" spc="-10" dirty="0">
                          <a:latin typeface="Sitka Banner" panose="02000505000000020004" pitchFamily="2" charset="0"/>
                        </a:rPr>
                        <a:t>аналитическое</a:t>
                      </a:r>
                      <a:r>
                        <a:rPr sz="1600" spc="-30" dirty="0">
                          <a:latin typeface="Sitka Banner" panose="02000505000000020004" pitchFamily="2" charset="0"/>
                        </a:rPr>
                        <a:t> </a:t>
                      </a:r>
                      <a:r>
                        <a:rPr sz="1600" dirty="0">
                          <a:latin typeface="Sitka Banner" panose="02000505000000020004" pitchFamily="2" charset="0"/>
                        </a:rPr>
                        <a:t>введение</a:t>
                      </a:r>
                      <a:r>
                        <a:rPr sz="1600" spc="-30" dirty="0">
                          <a:latin typeface="Sitka Banner" panose="02000505000000020004" pitchFamily="2" charset="0"/>
                        </a:rPr>
                        <a:t> </a:t>
                      </a:r>
                      <a:r>
                        <a:rPr sz="1600" dirty="0">
                          <a:latin typeface="Sitka Banner" panose="02000505000000020004" pitchFamily="2" charset="0"/>
                        </a:rPr>
                        <a:t>(осмысление</a:t>
                      </a:r>
                      <a:r>
                        <a:rPr sz="1600" spc="-30" dirty="0">
                          <a:latin typeface="Sitka Banner" panose="02000505000000020004" pitchFamily="2" charset="0"/>
                        </a:rPr>
                        <a:t> </a:t>
                      </a:r>
                      <a:r>
                        <a:rPr sz="1600" spc="-10" dirty="0">
                          <a:latin typeface="Sitka Banner" panose="02000505000000020004" pitchFamily="2" charset="0"/>
                        </a:rPr>
                        <a:t>ключевых понятий; </a:t>
                      </a:r>
                      <a:r>
                        <a:rPr sz="1600" dirty="0">
                          <a:latin typeface="Sitka Banner" panose="02000505000000020004" pitchFamily="2" charset="0"/>
                        </a:rPr>
                        <a:t>ряд</a:t>
                      </a:r>
                      <a:r>
                        <a:rPr sz="1600" spc="-25" dirty="0">
                          <a:latin typeface="Sitka Banner" panose="02000505000000020004" pitchFamily="2" charset="0"/>
                        </a:rPr>
                        <a:t> </a:t>
                      </a:r>
                      <a:r>
                        <a:rPr sz="1600" dirty="0">
                          <a:latin typeface="Sitka Banner" panose="02000505000000020004" pitchFamily="2" charset="0"/>
                        </a:rPr>
                        <a:t>логически</a:t>
                      </a:r>
                      <a:r>
                        <a:rPr sz="1600" spc="-40" dirty="0">
                          <a:latin typeface="Sitka Banner" panose="02000505000000020004" pitchFamily="2" charset="0"/>
                        </a:rPr>
                        <a:t> </a:t>
                      </a:r>
                      <a:r>
                        <a:rPr sz="1600" dirty="0">
                          <a:latin typeface="Sitka Banner" panose="02000505000000020004" pitchFamily="2" charset="0"/>
                        </a:rPr>
                        <a:t>вытекающих</a:t>
                      </a:r>
                      <a:r>
                        <a:rPr sz="1600" spc="-10" dirty="0">
                          <a:latin typeface="Sitka Banner" panose="02000505000000020004" pitchFamily="2" charset="0"/>
                        </a:rPr>
                        <a:t> </a:t>
                      </a:r>
                      <a:r>
                        <a:rPr sz="1600" dirty="0">
                          <a:latin typeface="Sitka Banner" panose="02000505000000020004" pitchFamily="2" charset="0"/>
                        </a:rPr>
                        <a:t>из</a:t>
                      </a:r>
                      <a:r>
                        <a:rPr sz="1600" spc="-30" dirty="0">
                          <a:latin typeface="Sitka Banner" panose="02000505000000020004" pitchFamily="2" charset="0"/>
                        </a:rPr>
                        <a:t> </a:t>
                      </a:r>
                      <a:r>
                        <a:rPr sz="1600" dirty="0">
                          <a:latin typeface="Sitka Banner" panose="02000505000000020004" pitchFamily="2" charset="0"/>
                        </a:rPr>
                        <a:t>темы</a:t>
                      </a:r>
                      <a:r>
                        <a:rPr sz="1600" spc="-25" dirty="0">
                          <a:latin typeface="Sitka Banner" panose="02000505000000020004" pitchFamily="2" charset="0"/>
                        </a:rPr>
                        <a:t> </a:t>
                      </a:r>
                      <a:r>
                        <a:rPr sz="1600" dirty="0">
                          <a:latin typeface="Sitka Banner" panose="02000505000000020004" pitchFamily="2" charset="0"/>
                        </a:rPr>
                        <a:t>вопросов</a:t>
                      </a:r>
                      <a:r>
                        <a:rPr sz="1600" spc="-45" dirty="0">
                          <a:latin typeface="Sitka Banner" panose="02000505000000020004" pitchFamily="2" charset="0"/>
                        </a:rPr>
                        <a:t> </a:t>
                      </a:r>
                      <a:r>
                        <a:rPr sz="1600" dirty="0">
                          <a:latin typeface="Sitka Banner" panose="02000505000000020004" pitchFamily="2" charset="0"/>
                        </a:rPr>
                        <a:t>без</a:t>
                      </a:r>
                      <a:r>
                        <a:rPr sz="1600" spc="-30" dirty="0">
                          <a:latin typeface="Sitka Banner" panose="02000505000000020004" pitchFamily="2" charset="0"/>
                        </a:rPr>
                        <a:t> </a:t>
                      </a:r>
                      <a:r>
                        <a:rPr sz="1600" spc="-10" dirty="0">
                          <a:latin typeface="Sitka Banner" panose="02000505000000020004" pitchFamily="2" charset="0"/>
                        </a:rPr>
                        <a:t>ответов; объяснение</a:t>
                      </a:r>
                      <a:r>
                        <a:rPr sz="1600" spc="-50" dirty="0">
                          <a:latin typeface="Sitka Banner" panose="02000505000000020004" pitchFamily="2" charset="0"/>
                        </a:rPr>
                        <a:t> </a:t>
                      </a:r>
                      <a:r>
                        <a:rPr sz="1600" dirty="0">
                          <a:latin typeface="Sitka Banner" panose="02000505000000020004" pitchFamily="2" charset="0"/>
                        </a:rPr>
                        <a:t>понимания</a:t>
                      </a:r>
                      <a:r>
                        <a:rPr sz="1600" spc="-40" dirty="0">
                          <a:latin typeface="Sitka Banner" panose="02000505000000020004" pitchFamily="2" charset="0"/>
                        </a:rPr>
                        <a:t> </a:t>
                      </a:r>
                      <a:r>
                        <a:rPr sz="1600" dirty="0">
                          <a:latin typeface="Sitka Banner" panose="02000505000000020004" pitchFamily="2" charset="0"/>
                        </a:rPr>
                        <a:t>темы</a:t>
                      </a:r>
                      <a:r>
                        <a:rPr sz="1600" spc="-15" dirty="0">
                          <a:latin typeface="Sitka Banner" panose="02000505000000020004" pitchFamily="2" charset="0"/>
                        </a:rPr>
                        <a:t> </a:t>
                      </a:r>
                      <a:r>
                        <a:rPr sz="1600" dirty="0">
                          <a:latin typeface="Sitka Banner" panose="02000505000000020004" pitchFamily="2" charset="0"/>
                        </a:rPr>
                        <a:t>с</a:t>
                      </a:r>
                      <a:r>
                        <a:rPr sz="1600" spc="-10" dirty="0">
                          <a:latin typeface="Sitka Banner" panose="02000505000000020004" pitchFamily="2" charset="0"/>
                        </a:rPr>
                        <a:t> </a:t>
                      </a:r>
                      <a:r>
                        <a:rPr sz="1600" dirty="0">
                          <a:latin typeface="Sitka Banner" panose="02000505000000020004" pitchFamily="2" charset="0"/>
                        </a:rPr>
                        <a:t>возможным</a:t>
                      </a:r>
                      <a:r>
                        <a:rPr sz="1600" spc="-30" dirty="0">
                          <a:latin typeface="Sitka Banner" panose="02000505000000020004" pitchFamily="2" charset="0"/>
                        </a:rPr>
                        <a:t> </a:t>
                      </a:r>
                      <a:r>
                        <a:rPr sz="1600" spc="-10" dirty="0">
                          <a:latin typeface="Sitka Banner" panose="02000505000000020004" pitchFamily="2" charset="0"/>
                        </a:rPr>
                        <a:t>сужением)</a:t>
                      </a:r>
                      <a:endParaRPr sz="1600" dirty="0">
                        <a:latin typeface="Sitka Banner" panose="02000505000000020004" pitchFamily="2" charset="0"/>
                      </a:endParaRPr>
                    </a:p>
                    <a:p>
                      <a:pPr marL="91440">
                        <a:lnSpc>
                          <a:spcPts val="1500"/>
                        </a:lnSpc>
                        <a:spcBef>
                          <a:spcPts val="0"/>
                        </a:spcBef>
                      </a:pPr>
                      <a:r>
                        <a:rPr sz="1600" spc="-10" dirty="0">
                          <a:latin typeface="Sitka Banner" panose="02000505000000020004" pitchFamily="2" charset="0"/>
                        </a:rPr>
                        <a:t>-актуальность</a:t>
                      </a:r>
                      <a:r>
                        <a:rPr sz="1600" spc="-35" dirty="0">
                          <a:latin typeface="Sitka Banner" panose="02000505000000020004" pitchFamily="2" charset="0"/>
                        </a:rPr>
                        <a:t> </a:t>
                      </a:r>
                      <a:r>
                        <a:rPr sz="1600" dirty="0">
                          <a:latin typeface="Sitka Banner" panose="02000505000000020004" pitchFamily="2" charset="0"/>
                        </a:rPr>
                        <a:t>проблемы,</a:t>
                      </a:r>
                      <a:r>
                        <a:rPr sz="1600" spc="-30" dirty="0">
                          <a:latin typeface="Sitka Banner" panose="02000505000000020004" pitchFamily="2" charset="0"/>
                        </a:rPr>
                        <a:t> </a:t>
                      </a:r>
                      <a:r>
                        <a:rPr sz="1600" dirty="0">
                          <a:latin typeface="Sitka Banner" panose="02000505000000020004" pitchFamily="2" charset="0"/>
                        </a:rPr>
                        <a:t>отношение</a:t>
                      </a:r>
                      <a:r>
                        <a:rPr sz="1600" spc="-50" dirty="0">
                          <a:latin typeface="Sitka Banner" panose="02000505000000020004" pitchFamily="2" charset="0"/>
                        </a:rPr>
                        <a:t> </a:t>
                      </a:r>
                      <a:r>
                        <a:rPr sz="1600" dirty="0">
                          <a:latin typeface="Sitka Banner" panose="02000505000000020004" pitchFamily="2" charset="0"/>
                        </a:rPr>
                        <a:t>к </a:t>
                      </a:r>
                      <a:r>
                        <a:rPr sz="1600" spc="-25" dirty="0">
                          <a:latin typeface="Sitka Banner" panose="02000505000000020004" pitchFamily="2" charset="0"/>
                        </a:rPr>
                        <a:t>ней</a:t>
                      </a:r>
                      <a:endParaRPr sz="1600" dirty="0">
                        <a:latin typeface="Sitka Banner" panose="02000505000000020004" pitchFamily="2" charset="0"/>
                      </a:endParaRPr>
                    </a:p>
                    <a:p>
                      <a:pPr marL="183515" indent="-92075">
                        <a:lnSpc>
                          <a:spcPts val="1500"/>
                        </a:lnSpc>
                        <a:spcBef>
                          <a:spcPts val="0"/>
                        </a:spcBef>
                        <a:buFont typeface="Calibri"/>
                        <a:buChar char="-"/>
                        <a:tabLst>
                          <a:tab pos="183515" algn="l"/>
                          <a:tab pos="2458720" algn="l"/>
                        </a:tabLst>
                      </a:pPr>
                      <a:r>
                        <a:rPr sz="1600" dirty="0">
                          <a:latin typeface="Sitka Banner" panose="02000505000000020004" pitchFamily="2" charset="0"/>
                        </a:rPr>
                        <a:t>обращение</a:t>
                      </a:r>
                      <a:r>
                        <a:rPr sz="1600" spc="-40" dirty="0">
                          <a:latin typeface="Sitka Banner" panose="02000505000000020004" pitchFamily="2" charset="0"/>
                        </a:rPr>
                        <a:t> </a:t>
                      </a:r>
                      <a:r>
                        <a:rPr sz="1600" dirty="0">
                          <a:latin typeface="Sitka Banner" panose="02000505000000020004" pitchFamily="2" charset="0"/>
                        </a:rPr>
                        <a:t>к</a:t>
                      </a:r>
                      <a:r>
                        <a:rPr sz="1600" spc="-25" dirty="0">
                          <a:latin typeface="Sitka Banner" panose="02000505000000020004" pitchFamily="2" charset="0"/>
                        </a:rPr>
                        <a:t> </a:t>
                      </a:r>
                      <a:r>
                        <a:rPr sz="1600" spc="-10" dirty="0" err="1" smtClean="0">
                          <a:latin typeface="Sitka Banner" panose="02000505000000020004" pitchFamily="2" charset="0"/>
                        </a:rPr>
                        <a:t>читателю</a:t>
                      </a:r>
                      <a:r>
                        <a:rPr lang="ru-RU" sz="1600" spc="-10" dirty="0" smtClean="0">
                          <a:latin typeface="Sitka Banner" panose="02000505000000020004" pitchFamily="2" charset="0"/>
                        </a:rPr>
                        <a:t>  </a:t>
                      </a:r>
                      <a:r>
                        <a:rPr sz="1600" dirty="0" smtClean="0">
                          <a:latin typeface="Sitka Banner" panose="02000505000000020004" pitchFamily="2" charset="0"/>
                        </a:rPr>
                        <a:t>-</a:t>
                      </a:r>
                      <a:r>
                        <a:rPr sz="1600" spc="-5" dirty="0" smtClean="0">
                          <a:latin typeface="Sitka Banner" panose="02000505000000020004" pitchFamily="2" charset="0"/>
                        </a:rPr>
                        <a:t> </a:t>
                      </a:r>
                      <a:r>
                        <a:rPr lang="ru-RU" sz="1600" spc="-5" dirty="0" smtClean="0">
                          <a:latin typeface="Sitka Banner" panose="02000505000000020004" pitchFamily="2" charset="0"/>
                        </a:rPr>
                        <a:t>  </a:t>
                      </a:r>
                      <a:r>
                        <a:rPr sz="1600" spc="-10" dirty="0" err="1" smtClean="0">
                          <a:latin typeface="Sitka Banner" panose="02000505000000020004" pitchFamily="2" charset="0"/>
                        </a:rPr>
                        <a:t>цитата</a:t>
                      </a:r>
                      <a:endParaRPr sz="1600" dirty="0">
                        <a:latin typeface="Sitka Banner" panose="02000505000000020004" pitchFamily="2" charset="0"/>
                        <a:cs typeface="Calibri"/>
                      </a:endParaRPr>
                    </a:p>
                  </a:txBody>
                  <a:tcPr marL="0" marR="0" marT="349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1440">
                        <a:lnSpc>
                          <a:spcPts val="1600"/>
                        </a:lnSpc>
                        <a:spcBef>
                          <a:spcPts val="0"/>
                        </a:spcBef>
                      </a:pPr>
                      <a:endParaRPr sz="1600" dirty="0">
                        <a:latin typeface="Sitka Banner" panose="02000505000000020004" pitchFamily="2" charset="0"/>
                        <a:cs typeface="Calibri"/>
                      </a:endParaRPr>
                    </a:p>
                  </a:txBody>
                  <a:tcPr marL="0" marR="0" marT="349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6524">
                <a:tc gridSpan="3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270" algn="ctr">
                        <a:lnSpc>
                          <a:spcPts val="1500"/>
                        </a:lnSpc>
                        <a:spcBef>
                          <a:spcPts val="0"/>
                        </a:spcBef>
                      </a:pPr>
                      <a:r>
                        <a:rPr sz="1600" dirty="0">
                          <a:latin typeface="Sitka Banner" panose="02000505000000020004" pitchFamily="2" charset="0"/>
                        </a:rPr>
                        <a:t>ОСНОВНАЯ</a:t>
                      </a:r>
                      <a:r>
                        <a:rPr sz="1600" spc="-20" dirty="0">
                          <a:latin typeface="Sitka Banner" panose="02000505000000020004" pitchFamily="2" charset="0"/>
                        </a:rPr>
                        <a:t> </a:t>
                      </a:r>
                      <a:r>
                        <a:rPr sz="1600" spc="-10" dirty="0">
                          <a:latin typeface="Sitka Banner" panose="02000505000000020004" pitchFamily="2" charset="0"/>
                        </a:rPr>
                        <a:t>ЧАСТЬ:</a:t>
                      </a:r>
                      <a:r>
                        <a:rPr sz="1600" spc="-40" dirty="0">
                          <a:latin typeface="Sitka Banner" panose="02000505000000020004" pitchFamily="2" charset="0"/>
                        </a:rPr>
                        <a:t> </a:t>
                      </a:r>
                      <a:r>
                        <a:rPr sz="1600" spc="-10" dirty="0" smtClean="0">
                          <a:latin typeface="Sitka Banner" panose="02000505000000020004" pitchFamily="2" charset="0"/>
                        </a:rPr>
                        <a:t>АРГУМЕНТ(Ы)</a:t>
                      </a:r>
                      <a:endParaRPr lang="ru-RU" sz="1600" spc="0" dirty="0" smtClean="0">
                        <a:latin typeface="Sitka Banner" panose="02000505000000020004" pitchFamily="2" charset="0"/>
                      </a:endParaRPr>
                    </a:p>
                    <a:p>
                      <a:pPr marL="1270" algn="l">
                        <a:lnSpc>
                          <a:spcPts val="1500"/>
                        </a:lnSpc>
                        <a:spcBef>
                          <a:spcPts val="0"/>
                        </a:spcBef>
                      </a:pPr>
                      <a:r>
                        <a:rPr lang="ru-RU" sz="1600" dirty="0" smtClean="0">
                          <a:latin typeface="Sitka Banner" panose="02000505000000020004" pitchFamily="2" charset="0"/>
                        </a:rPr>
                        <a:t>  </a:t>
                      </a:r>
                      <a:r>
                        <a:rPr sz="1600" dirty="0" smtClean="0">
                          <a:latin typeface="Sitka Banner" panose="02000505000000020004" pitchFamily="2" charset="0"/>
                        </a:rPr>
                        <a:t>1</a:t>
                      </a:r>
                      <a:r>
                        <a:rPr sz="1600" dirty="0">
                          <a:latin typeface="Sitka Banner" panose="02000505000000020004" pitchFamily="2" charset="0"/>
                        </a:rPr>
                        <a:t>. </a:t>
                      </a:r>
                      <a:r>
                        <a:rPr sz="1600" spc="-10" dirty="0">
                          <a:latin typeface="Sitka Banner" panose="02000505000000020004" pitchFamily="2" charset="0"/>
                        </a:rPr>
                        <a:t>Доказательство</a:t>
                      </a:r>
                      <a:r>
                        <a:rPr sz="1600" spc="-45" dirty="0">
                          <a:latin typeface="Sitka Banner" panose="02000505000000020004" pitchFamily="2" charset="0"/>
                        </a:rPr>
                        <a:t> </a:t>
                      </a:r>
                      <a:r>
                        <a:rPr sz="1600" dirty="0">
                          <a:latin typeface="Sitka Banner" panose="02000505000000020004" pitchFamily="2" charset="0"/>
                        </a:rPr>
                        <a:t>тезиса с опорой</a:t>
                      </a:r>
                      <a:r>
                        <a:rPr sz="1600" spc="-35" dirty="0">
                          <a:latin typeface="Sitka Banner" panose="02000505000000020004" pitchFamily="2" charset="0"/>
                        </a:rPr>
                        <a:t> </a:t>
                      </a:r>
                      <a:r>
                        <a:rPr sz="1600" dirty="0">
                          <a:latin typeface="Sitka Banner" panose="02000505000000020004" pitchFamily="2" charset="0"/>
                        </a:rPr>
                        <a:t>на</a:t>
                      </a:r>
                      <a:r>
                        <a:rPr sz="1600" spc="10" dirty="0">
                          <a:latin typeface="Sitka Banner" panose="02000505000000020004" pitchFamily="2" charset="0"/>
                        </a:rPr>
                        <a:t> </a:t>
                      </a:r>
                      <a:r>
                        <a:rPr sz="1600" spc="-10" dirty="0">
                          <a:latin typeface="Sitka Banner" panose="02000505000000020004" pitchFamily="2" charset="0"/>
                        </a:rPr>
                        <a:t>литературный</a:t>
                      </a:r>
                      <a:r>
                        <a:rPr sz="1600" spc="-45" dirty="0">
                          <a:latin typeface="Sitka Banner" panose="02000505000000020004" pitchFamily="2" charset="0"/>
                        </a:rPr>
                        <a:t> </a:t>
                      </a:r>
                      <a:r>
                        <a:rPr sz="1600" dirty="0">
                          <a:latin typeface="Sitka Banner" panose="02000505000000020004" pitchFamily="2" charset="0"/>
                        </a:rPr>
                        <a:t>пример</a:t>
                      </a:r>
                      <a:r>
                        <a:rPr sz="1600" spc="-20" dirty="0">
                          <a:latin typeface="Sitka Banner" panose="02000505000000020004" pitchFamily="2" charset="0"/>
                        </a:rPr>
                        <a:t> </a:t>
                      </a:r>
                      <a:r>
                        <a:rPr sz="1600" dirty="0">
                          <a:latin typeface="Sitka Banner" panose="02000505000000020004" pitchFamily="2" charset="0"/>
                        </a:rPr>
                        <a:t>1+</a:t>
                      </a:r>
                      <a:r>
                        <a:rPr sz="1600" spc="10" dirty="0">
                          <a:latin typeface="Sitka Banner" panose="02000505000000020004" pitchFamily="2" charset="0"/>
                        </a:rPr>
                        <a:t> </a:t>
                      </a:r>
                      <a:r>
                        <a:rPr sz="1600" spc="-10" dirty="0">
                          <a:latin typeface="Sitka Banner" panose="02000505000000020004" pitchFamily="2" charset="0"/>
                        </a:rPr>
                        <a:t>микровывод</a:t>
                      </a:r>
                      <a:r>
                        <a:rPr sz="1600" spc="-40" dirty="0">
                          <a:latin typeface="Sitka Banner" panose="02000505000000020004" pitchFamily="2" charset="0"/>
                        </a:rPr>
                        <a:t> </a:t>
                      </a:r>
                      <a:r>
                        <a:rPr sz="1600" dirty="0">
                          <a:latin typeface="Sitka Banner" panose="02000505000000020004" pitchFamily="2" charset="0"/>
                        </a:rPr>
                        <a:t>1</a:t>
                      </a:r>
                      <a:r>
                        <a:rPr sz="1600" spc="-5" dirty="0">
                          <a:latin typeface="Sitka Banner" panose="02000505000000020004" pitchFamily="2" charset="0"/>
                        </a:rPr>
                        <a:t> </a:t>
                      </a:r>
                      <a:r>
                        <a:rPr sz="1600" spc="-50" dirty="0" smtClean="0">
                          <a:latin typeface="Sitka Banner" panose="02000505000000020004" pitchFamily="2" charset="0"/>
                        </a:rPr>
                        <a:t>)</a:t>
                      </a:r>
                      <a:endParaRPr lang="ru-RU" sz="1600" spc="0" dirty="0" smtClean="0">
                        <a:latin typeface="Sitka Banner" panose="02000505000000020004" pitchFamily="2" charset="0"/>
                      </a:endParaRPr>
                    </a:p>
                    <a:p>
                      <a:pPr marL="1270" algn="l">
                        <a:lnSpc>
                          <a:spcPts val="1500"/>
                        </a:lnSpc>
                        <a:spcBef>
                          <a:spcPts val="0"/>
                        </a:spcBef>
                      </a:pPr>
                      <a:r>
                        <a:rPr lang="ru-RU" sz="1600" dirty="0" smtClean="0">
                          <a:latin typeface="Sitka Banner" panose="02000505000000020004" pitchFamily="2" charset="0"/>
                        </a:rPr>
                        <a:t>  </a:t>
                      </a:r>
                      <a:r>
                        <a:rPr sz="1600" dirty="0" smtClean="0">
                          <a:latin typeface="Sitka Banner" panose="02000505000000020004" pitchFamily="2" charset="0"/>
                        </a:rPr>
                        <a:t>2</a:t>
                      </a:r>
                      <a:r>
                        <a:rPr lang="ru-RU" sz="1600" dirty="0" smtClean="0">
                          <a:latin typeface="Sitka Banner" panose="02000505000000020004" pitchFamily="2" charset="0"/>
                        </a:rPr>
                        <a:t>.</a:t>
                      </a:r>
                      <a:r>
                        <a:rPr sz="1600" spc="-20" dirty="0" smtClean="0">
                          <a:latin typeface="Sitka Banner" panose="02000505000000020004" pitchFamily="2" charset="0"/>
                        </a:rPr>
                        <a:t> </a:t>
                      </a:r>
                      <a:r>
                        <a:rPr sz="1600" dirty="0">
                          <a:latin typeface="Sitka Banner" panose="02000505000000020004" pitchFamily="2" charset="0"/>
                        </a:rPr>
                        <a:t>(доп.).</a:t>
                      </a:r>
                      <a:r>
                        <a:rPr sz="1600" spc="-30" dirty="0">
                          <a:latin typeface="Sitka Banner" panose="02000505000000020004" pitchFamily="2" charset="0"/>
                        </a:rPr>
                        <a:t> </a:t>
                      </a:r>
                      <a:r>
                        <a:rPr sz="1600" spc="-10" dirty="0">
                          <a:latin typeface="Sitka Banner" panose="02000505000000020004" pitchFamily="2" charset="0"/>
                        </a:rPr>
                        <a:t>Доказательство</a:t>
                      </a:r>
                      <a:r>
                        <a:rPr sz="1600" spc="-50" dirty="0">
                          <a:latin typeface="Sitka Banner" panose="02000505000000020004" pitchFamily="2" charset="0"/>
                        </a:rPr>
                        <a:t> </a:t>
                      </a:r>
                      <a:r>
                        <a:rPr sz="1600" dirty="0">
                          <a:latin typeface="Sitka Banner" panose="02000505000000020004" pitchFamily="2" charset="0"/>
                        </a:rPr>
                        <a:t>тезиса</a:t>
                      </a:r>
                      <a:r>
                        <a:rPr sz="1600" spc="-10" dirty="0">
                          <a:latin typeface="Sitka Banner" panose="02000505000000020004" pitchFamily="2" charset="0"/>
                        </a:rPr>
                        <a:t> </a:t>
                      </a:r>
                      <a:r>
                        <a:rPr sz="1600" dirty="0">
                          <a:latin typeface="Sitka Banner" panose="02000505000000020004" pitchFamily="2" charset="0"/>
                        </a:rPr>
                        <a:t>с</a:t>
                      </a:r>
                      <a:r>
                        <a:rPr sz="1600" spc="-5" dirty="0">
                          <a:latin typeface="Sitka Banner" panose="02000505000000020004" pitchFamily="2" charset="0"/>
                        </a:rPr>
                        <a:t> </a:t>
                      </a:r>
                      <a:r>
                        <a:rPr sz="1600" dirty="0">
                          <a:latin typeface="Sitka Banner" panose="02000505000000020004" pitchFamily="2" charset="0"/>
                        </a:rPr>
                        <a:t>опорой</a:t>
                      </a:r>
                      <a:r>
                        <a:rPr sz="1600" spc="-30" dirty="0">
                          <a:latin typeface="Sitka Banner" panose="02000505000000020004" pitchFamily="2" charset="0"/>
                        </a:rPr>
                        <a:t> </a:t>
                      </a:r>
                      <a:r>
                        <a:rPr sz="1600" dirty="0">
                          <a:latin typeface="Sitka Banner" panose="02000505000000020004" pitchFamily="2" charset="0"/>
                        </a:rPr>
                        <a:t>на</a:t>
                      </a:r>
                      <a:r>
                        <a:rPr sz="1600" spc="-15" dirty="0">
                          <a:latin typeface="Sitka Banner" panose="02000505000000020004" pitchFamily="2" charset="0"/>
                        </a:rPr>
                        <a:t> </a:t>
                      </a:r>
                      <a:r>
                        <a:rPr sz="1600" spc="-10" dirty="0">
                          <a:latin typeface="Sitka Banner" panose="02000505000000020004" pitchFamily="2" charset="0"/>
                        </a:rPr>
                        <a:t>литературный</a:t>
                      </a:r>
                      <a:r>
                        <a:rPr sz="1600" spc="-55" dirty="0">
                          <a:latin typeface="Sitka Banner" panose="02000505000000020004" pitchFamily="2" charset="0"/>
                        </a:rPr>
                        <a:t> </a:t>
                      </a:r>
                      <a:r>
                        <a:rPr sz="1600" dirty="0">
                          <a:latin typeface="Sitka Banner" panose="02000505000000020004" pitchFamily="2" charset="0"/>
                        </a:rPr>
                        <a:t>пример</a:t>
                      </a:r>
                      <a:r>
                        <a:rPr sz="1600" spc="-35" dirty="0">
                          <a:latin typeface="Sitka Banner" panose="02000505000000020004" pitchFamily="2" charset="0"/>
                        </a:rPr>
                        <a:t> </a:t>
                      </a:r>
                      <a:r>
                        <a:rPr sz="1600" dirty="0">
                          <a:latin typeface="Sitka Banner" panose="02000505000000020004" pitchFamily="2" charset="0"/>
                        </a:rPr>
                        <a:t>2+ </a:t>
                      </a:r>
                      <a:r>
                        <a:rPr lang="ru-RU" sz="1600" dirty="0" smtClean="0">
                          <a:latin typeface="Sitka Banner" panose="02000505000000020004" pitchFamily="2" charset="0"/>
                        </a:rPr>
                        <a:t>           </a:t>
                      </a:r>
                    </a:p>
                    <a:p>
                      <a:pPr marL="1270" algn="l">
                        <a:lnSpc>
                          <a:spcPts val="1500"/>
                        </a:lnSpc>
                        <a:spcBef>
                          <a:spcPts val="0"/>
                        </a:spcBef>
                      </a:pPr>
                      <a:r>
                        <a:rPr lang="ru-RU" sz="1600" dirty="0" smtClean="0">
                          <a:latin typeface="Sitka Banner" panose="02000505000000020004" pitchFamily="2" charset="0"/>
                        </a:rPr>
                        <a:t>      </a:t>
                      </a:r>
                      <a:r>
                        <a:rPr sz="1600" dirty="0" err="1" smtClean="0">
                          <a:latin typeface="Sitka Banner" panose="02000505000000020004" pitchFamily="2" charset="0"/>
                        </a:rPr>
                        <a:t>микровывод</a:t>
                      </a:r>
                      <a:r>
                        <a:rPr sz="1600" spc="240" dirty="0" smtClean="0">
                          <a:latin typeface="Sitka Banner" panose="02000505000000020004" pitchFamily="2" charset="0"/>
                        </a:rPr>
                        <a:t> </a:t>
                      </a:r>
                      <a:r>
                        <a:rPr sz="1600" spc="-25" dirty="0">
                          <a:latin typeface="Sitka Banner" panose="02000505000000020004" pitchFamily="2" charset="0"/>
                        </a:rPr>
                        <a:t>2)</a:t>
                      </a:r>
                      <a:endParaRPr sz="1600" dirty="0">
                        <a:latin typeface="Sitka Banner" panose="02000505000000020004" pitchFamily="2" charset="0"/>
                        <a:cs typeface="Calibri"/>
                      </a:endParaRPr>
                    </a:p>
                  </a:txBody>
                  <a:tcPr marL="0" marR="0" marT="349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346209">
                <a:tc gridSpan="2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1440">
                        <a:lnSpc>
                          <a:spcPts val="1500"/>
                        </a:lnSpc>
                        <a:spcBef>
                          <a:spcPts val="0"/>
                        </a:spcBef>
                      </a:pPr>
                      <a:r>
                        <a:rPr sz="1600" spc="-10" dirty="0">
                          <a:latin typeface="Sitka Banner" panose="02000505000000020004" pitchFamily="2" charset="0"/>
                        </a:rPr>
                        <a:t>ЗАКЛЮЧЕНИЕ</a:t>
                      </a:r>
                      <a:endParaRPr sz="1600" dirty="0">
                        <a:latin typeface="Sitka Banner" panose="02000505000000020004" pitchFamily="2" charset="0"/>
                      </a:endParaRPr>
                    </a:p>
                    <a:p>
                      <a:pPr marL="91440">
                        <a:lnSpc>
                          <a:spcPts val="1500"/>
                        </a:lnSpc>
                        <a:spcBef>
                          <a:spcPts val="0"/>
                        </a:spcBef>
                      </a:pPr>
                      <a:r>
                        <a:rPr sz="1600" spc="-10" dirty="0" smtClean="0">
                          <a:latin typeface="Sitka Banner" panose="02000505000000020004" pitchFamily="2" charset="0"/>
                        </a:rPr>
                        <a:t>-</a:t>
                      </a:r>
                      <a:r>
                        <a:rPr lang="ru-RU" sz="1600" spc="-10" dirty="0" smtClean="0">
                          <a:latin typeface="Sitka Banner" panose="02000505000000020004" pitchFamily="2" charset="0"/>
                        </a:rPr>
                        <a:t> </a:t>
                      </a:r>
                      <a:r>
                        <a:rPr sz="1600" spc="-10" dirty="0" err="1" smtClean="0">
                          <a:latin typeface="Sitka Banner" panose="02000505000000020004" pitchFamily="2" charset="0"/>
                        </a:rPr>
                        <a:t>актуальность</a:t>
                      </a:r>
                      <a:r>
                        <a:rPr sz="1600" spc="10" dirty="0" smtClean="0">
                          <a:latin typeface="Sitka Banner" panose="02000505000000020004" pitchFamily="2" charset="0"/>
                        </a:rPr>
                        <a:t> </a:t>
                      </a:r>
                      <a:r>
                        <a:rPr sz="1600" spc="-10" dirty="0">
                          <a:latin typeface="Sitka Banner" panose="02000505000000020004" pitchFamily="2" charset="0"/>
                        </a:rPr>
                        <a:t>проблемы</a:t>
                      </a:r>
                      <a:endParaRPr sz="1600" dirty="0">
                        <a:latin typeface="Sitka Banner" panose="02000505000000020004" pitchFamily="2" charset="0"/>
                      </a:endParaRPr>
                    </a:p>
                    <a:p>
                      <a:pPr marL="183515" indent="-92075">
                        <a:lnSpc>
                          <a:spcPts val="1500"/>
                        </a:lnSpc>
                        <a:spcBef>
                          <a:spcPts val="0"/>
                        </a:spcBef>
                        <a:buFont typeface="Calibri"/>
                        <a:buChar char="-"/>
                        <a:tabLst>
                          <a:tab pos="183515" algn="l"/>
                        </a:tabLst>
                      </a:pPr>
                      <a:r>
                        <a:rPr lang="ru-RU" sz="1600" spc="-10" dirty="0" smtClean="0">
                          <a:latin typeface="Sitka Banner" panose="02000505000000020004" pitchFamily="2" charset="0"/>
                        </a:rPr>
                        <a:t> </a:t>
                      </a:r>
                      <a:r>
                        <a:rPr sz="1600" spc="-10" dirty="0" err="1" smtClean="0">
                          <a:latin typeface="Sitka Banner" panose="02000505000000020004" pitchFamily="2" charset="0"/>
                        </a:rPr>
                        <a:t>риторический</a:t>
                      </a:r>
                      <a:r>
                        <a:rPr sz="1600" spc="15" dirty="0" smtClean="0">
                          <a:latin typeface="Sitka Banner" panose="02000505000000020004" pitchFamily="2" charset="0"/>
                        </a:rPr>
                        <a:t> </a:t>
                      </a:r>
                      <a:r>
                        <a:rPr sz="1600" spc="-10" dirty="0">
                          <a:latin typeface="Sitka Banner" panose="02000505000000020004" pitchFamily="2" charset="0"/>
                        </a:rPr>
                        <a:t>вопрос</a:t>
                      </a:r>
                      <a:endParaRPr sz="1600" dirty="0">
                        <a:latin typeface="Sitka Banner" panose="02000505000000020004" pitchFamily="2" charset="0"/>
                      </a:endParaRPr>
                    </a:p>
                    <a:p>
                      <a:pPr marL="183515" indent="-92075">
                        <a:lnSpc>
                          <a:spcPts val="1500"/>
                        </a:lnSpc>
                        <a:spcBef>
                          <a:spcPts val="0"/>
                        </a:spcBef>
                        <a:buFont typeface="Calibri"/>
                        <a:buChar char="-"/>
                        <a:tabLst>
                          <a:tab pos="183515" algn="l"/>
                        </a:tabLst>
                      </a:pPr>
                      <a:r>
                        <a:rPr lang="ru-RU" sz="1600" dirty="0" smtClean="0">
                          <a:latin typeface="Sitka Banner" panose="02000505000000020004" pitchFamily="2" charset="0"/>
                        </a:rPr>
                        <a:t> </a:t>
                      </a:r>
                      <a:r>
                        <a:rPr sz="1600" dirty="0" err="1" smtClean="0">
                          <a:latin typeface="Sitka Banner" panose="02000505000000020004" pitchFamily="2" charset="0"/>
                        </a:rPr>
                        <a:t>обращение</a:t>
                      </a:r>
                      <a:r>
                        <a:rPr sz="1600" dirty="0">
                          <a:latin typeface="Sitka Banner" panose="02000505000000020004" pitchFamily="2" charset="0"/>
                        </a:rPr>
                        <a:t>/</a:t>
                      </a:r>
                      <a:r>
                        <a:rPr sz="1600" spc="-45" dirty="0">
                          <a:latin typeface="Sitka Banner" panose="02000505000000020004" pitchFamily="2" charset="0"/>
                        </a:rPr>
                        <a:t> </a:t>
                      </a:r>
                      <a:r>
                        <a:rPr sz="1600" dirty="0">
                          <a:latin typeface="Sitka Banner" panose="02000505000000020004" pitchFamily="2" charset="0"/>
                        </a:rPr>
                        <a:t>призыв</a:t>
                      </a:r>
                      <a:r>
                        <a:rPr sz="1600" spc="-20" dirty="0">
                          <a:latin typeface="Sitka Banner" panose="02000505000000020004" pitchFamily="2" charset="0"/>
                        </a:rPr>
                        <a:t> </a:t>
                      </a:r>
                      <a:r>
                        <a:rPr sz="1600" dirty="0">
                          <a:latin typeface="Sitka Banner" panose="02000505000000020004" pitchFamily="2" charset="0"/>
                        </a:rPr>
                        <a:t>к</a:t>
                      </a:r>
                      <a:r>
                        <a:rPr sz="1600" spc="-30" dirty="0">
                          <a:latin typeface="Sitka Banner" panose="02000505000000020004" pitchFamily="2" charset="0"/>
                        </a:rPr>
                        <a:t> </a:t>
                      </a:r>
                      <a:r>
                        <a:rPr sz="1600" spc="-10" dirty="0">
                          <a:latin typeface="Sitka Banner" panose="02000505000000020004" pitchFamily="2" charset="0"/>
                        </a:rPr>
                        <a:t>читателю</a:t>
                      </a:r>
                      <a:endParaRPr sz="1600" dirty="0">
                        <a:latin typeface="Sitka Banner" panose="02000505000000020004" pitchFamily="2" charset="0"/>
                      </a:endParaRPr>
                    </a:p>
                    <a:p>
                      <a:pPr marL="91440">
                        <a:lnSpc>
                          <a:spcPts val="1500"/>
                        </a:lnSpc>
                        <a:spcBef>
                          <a:spcPts val="0"/>
                        </a:spcBef>
                        <a:tabLst>
                          <a:tab pos="1016000" algn="l"/>
                        </a:tabLst>
                      </a:pPr>
                      <a:r>
                        <a:rPr sz="1600" spc="-10" dirty="0" smtClean="0">
                          <a:latin typeface="Sitka Banner" panose="02000505000000020004" pitchFamily="2" charset="0"/>
                        </a:rPr>
                        <a:t>-</a:t>
                      </a:r>
                      <a:r>
                        <a:rPr lang="ru-RU" sz="1600" spc="-10" dirty="0" smtClean="0">
                          <a:latin typeface="Sitka Banner" panose="02000505000000020004" pitchFamily="2" charset="0"/>
                        </a:rPr>
                        <a:t>  </a:t>
                      </a:r>
                      <a:r>
                        <a:rPr sz="1600" spc="-10" dirty="0" err="1" smtClean="0">
                          <a:latin typeface="Sitka Banner" panose="02000505000000020004" pitchFamily="2" charset="0"/>
                        </a:rPr>
                        <a:t>Цитата</a:t>
                      </a:r>
                      <a:r>
                        <a:rPr sz="1600" dirty="0">
                          <a:latin typeface="Sitka Banner" panose="02000505000000020004" pitchFamily="2" charset="0"/>
                        </a:rPr>
                        <a:t>	-</a:t>
                      </a:r>
                      <a:r>
                        <a:rPr sz="1600" spc="270" dirty="0">
                          <a:latin typeface="Sitka Banner" panose="02000505000000020004" pitchFamily="2" charset="0"/>
                        </a:rPr>
                        <a:t> </a:t>
                      </a:r>
                      <a:r>
                        <a:rPr sz="1600" dirty="0">
                          <a:latin typeface="Sitka Banner" panose="02000505000000020004" pitchFamily="2" charset="0"/>
                        </a:rPr>
                        <a:t>размышление</a:t>
                      </a:r>
                      <a:r>
                        <a:rPr sz="1600" spc="-30" dirty="0">
                          <a:latin typeface="Sitka Banner" panose="02000505000000020004" pitchFamily="2" charset="0"/>
                        </a:rPr>
                        <a:t> </a:t>
                      </a:r>
                      <a:r>
                        <a:rPr sz="1600" dirty="0">
                          <a:latin typeface="Sitka Banner" panose="02000505000000020004" pitchFamily="2" charset="0"/>
                        </a:rPr>
                        <a:t>«если</a:t>
                      </a:r>
                      <a:r>
                        <a:rPr sz="1600" spc="-40" dirty="0">
                          <a:latin typeface="Sitka Banner" panose="02000505000000020004" pitchFamily="2" charset="0"/>
                        </a:rPr>
                        <a:t> </a:t>
                      </a:r>
                      <a:r>
                        <a:rPr sz="1600" dirty="0">
                          <a:latin typeface="Sitka Banner" panose="02000505000000020004" pitchFamily="2" charset="0"/>
                        </a:rPr>
                        <a:t>бы…»</a:t>
                      </a:r>
                      <a:r>
                        <a:rPr sz="1600" spc="-25" dirty="0">
                          <a:latin typeface="Sitka Banner" panose="02000505000000020004" pitchFamily="2" charset="0"/>
                        </a:rPr>
                        <a:t> </a:t>
                      </a:r>
                      <a:r>
                        <a:rPr sz="1600" dirty="0">
                          <a:latin typeface="Sitka Banner" panose="02000505000000020004" pitchFamily="2" charset="0"/>
                        </a:rPr>
                        <a:t>и</a:t>
                      </a:r>
                      <a:r>
                        <a:rPr sz="1600" spc="-10" dirty="0">
                          <a:latin typeface="Sitka Banner" panose="02000505000000020004" pitchFamily="2" charset="0"/>
                        </a:rPr>
                        <a:t> </a:t>
                      </a:r>
                      <a:r>
                        <a:rPr sz="1600" spc="-25" dirty="0">
                          <a:latin typeface="Sitka Banner" panose="02000505000000020004" pitchFamily="2" charset="0"/>
                        </a:rPr>
                        <a:t>др.</a:t>
                      </a:r>
                      <a:endParaRPr sz="1600" dirty="0">
                        <a:latin typeface="Sitka Banner" panose="02000505000000020004" pitchFamily="2" charset="0"/>
                        <a:cs typeface="Calibri"/>
                      </a:endParaRPr>
                    </a:p>
                  </a:txBody>
                  <a:tcPr marL="0" marR="0" marT="355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1440">
                        <a:lnSpc>
                          <a:spcPts val="1500"/>
                        </a:lnSpc>
                        <a:spcBef>
                          <a:spcPts val="0"/>
                        </a:spcBef>
                      </a:pPr>
                      <a:r>
                        <a:rPr sz="1600" dirty="0">
                          <a:latin typeface="Sitka Banner" panose="02000505000000020004" pitchFamily="2" charset="0"/>
                        </a:rPr>
                        <a:t>ЗАКЛЮЧЕНИЕ</a:t>
                      </a:r>
                      <a:r>
                        <a:rPr sz="1600" spc="-60" dirty="0">
                          <a:latin typeface="Sitka Banner" panose="02000505000000020004" pitchFamily="2" charset="0"/>
                        </a:rPr>
                        <a:t> </a:t>
                      </a:r>
                      <a:r>
                        <a:rPr sz="1600" dirty="0">
                          <a:latin typeface="Sitka Banner" panose="02000505000000020004" pitchFamily="2" charset="0"/>
                        </a:rPr>
                        <a:t>+</a:t>
                      </a:r>
                      <a:r>
                        <a:rPr sz="1600" spc="-35" dirty="0">
                          <a:latin typeface="Sitka Banner" panose="02000505000000020004" pitchFamily="2" charset="0"/>
                        </a:rPr>
                        <a:t> </a:t>
                      </a:r>
                      <a:r>
                        <a:rPr sz="1600" dirty="0">
                          <a:latin typeface="Sitka Banner" panose="02000505000000020004" pitchFamily="2" charset="0"/>
                        </a:rPr>
                        <a:t>ТЕЗИС</a:t>
                      </a:r>
                      <a:r>
                        <a:rPr sz="1600" spc="-40" dirty="0">
                          <a:latin typeface="Sitka Banner" panose="02000505000000020004" pitchFamily="2" charset="0"/>
                        </a:rPr>
                        <a:t> </a:t>
                      </a:r>
                      <a:r>
                        <a:rPr sz="1600" dirty="0">
                          <a:latin typeface="Sitka Banner" panose="02000505000000020004" pitchFamily="2" charset="0"/>
                        </a:rPr>
                        <a:t>(суждение,</a:t>
                      </a:r>
                      <a:r>
                        <a:rPr sz="1600" spc="-60" dirty="0">
                          <a:latin typeface="Sitka Banner" panose="02000505000000020004" pitchFamily="2" charset="0"/>
                        </a:rPr>
                        <a:t> </a:t>
                      </a:r>
                      <a:r>
                        <a:rPr sz="1600" dirty="0">
                          <a:latin typeface="Sitka Banner" panose="02000505000000020004" pitchFamily="2" charset="0"/>
                        </a:rPr>
                        <a:t>которое</a:t>
                      </a:r>
                      <a:r>
                        <a:rPr sz="1600" spc="-70" dirty="0">
                          <a:latin typeface="Sitka Banner" panose="02000505000000020004" pitchFamily="2" charset="0"/>
                        </a:rPr>
                        <a:t> </a:t>
                      </a:r>
                      <a:r>
                        <a:rPr sz="1600" dirty="0" err="1">
                          <a:latin typeface="Sitka Banner" panose="02000505000000020004" pitchFamily="2" charset="0"/>
                        </a:rPr>
                        <a:t>доказали</a:t>
                      </a:r>
                      <a:r>
                        <a:rPr sz="1600" spc="245" dirty="0">
                          <a:latin typeface="Sitka Banner" panose="02000505000000020004" pitchFamily="2" charset="0"/>
                        </a:rPr>
                        <a:t> </a:t>
                      </a:r>
                      <a:r>
                        <a:rPr sz="1600" spc="-50" dirty="0" smtClean="0">
                          <a:latin typeface="Sitka Banner" panose="02000505000000020004" pitchFamily="2" charset="0"/>
                        </a:rPr>
                        <a:t>=</a:t>
                      </a:r>
                      <a:r>
                        <a:rPr lang="ru-RU" sz="1600" spc="-50" dirty="0" smtClean="0">
                          <a:latin typeface="Sitka Banner" panose="02000505000000020004" pitchFamily="2" charset="0"/>
                        </a:rPr>
                        <a:t> </a:t>
                      </a:r>
                      <a:r>
                        <a:rPr sz="1600" dirty="0" err="1" smtClean="0">
                          <a:latin typeface="Sitka Banner" panose="02000505000000020004" pitchFamily="2" charset="0"/>
                        </a:rPr>
                        <a:t>ответ</a:t>
                      </a:r>
                      <a:r>
                        <a:rPr sz="1600" spc="-25" dirty="0" smtClean="0">
                          <a:latin typeface="Sitka Banner" panose="02000505000000020004" pitchFamily="2" charset="0"/>
                        </a:rPr>
                        <a:t> </a:t>
                      </a:r>
                      <a:r>
                        <a:rPr sz="1600" dirty="0">
                          <a:latin typeface="Sitka Banner" panose="02000505000000020004" pitchFamily="2" charset="0"/>
                        </a:rPr>
                        <a:t>на</a:t>
                      </a:r>
                      <a:r>
                        <a:rPr sz="1600" spc="5" dirty="0">
                          <a:latin typeface="Sitka Banner" panose="02000505000000020004" pitchFamily="2" charset="0"/>
                        </a:rPr>
                        <a:t> </a:t>
                      </a:r>
                      <a:r>
                        <a:rPr sz="1600" dirty="0">
                          <a:latin typeface="Sitka Banner" panose="02000505000000020004" pitchFamily="2" charset="0"/>
                        </a:rPr>
                        <a:t>вопрос</a:t>
                      </a:r>
                      <a:r>
                        <a:rPr sz="1600" spc="300" dirty="0">
                          <a:latin typeface="Sitka Banner" panose="02000505000000020004" pitchFamily="2" charset="0"/>
                        </a:rPr>
                        <a:t> </a:t>
                      </a:r>
                      <a:r>
                        <a:rPr sz="1600" dirty="0">
                          <a:latin typeface="Sitka Banner" panose="02000505000000020004" pitchFamily="2" charset="0"/>
                        </a:rPr>
                        <a:t>темы:</a:t>
                      </a:r>
                      <a:r>
                        <a:rPr sz="1600" spc="-5" dirty="0">
                          <a:latin typeface="Sitka Banner" panose="02000505000000020004" pitchFamily="2" charset="0"/>
                        </a:rPr>
                        <a:t> </a:t>
                      </a:r>
                      <a:r>
                        <a:rPr sz="1600" spc="-10" dirty="0">
                          <a:latin typeface="Sitka Banner" panose="02000505000000020004" pitchFamily="2" charset="0"/>
                        </a:rPr>
                        <a:t>микровывод</a:t>
                      </a:r>
                      <a:r>
                        <a:rPr sz="1600" spc="-40" dirty="0">
                          <a:latin typeface="Sitka Banner" panose="02000505000000020004" pitchFamily="2" charset="0"/>
                        </a:rPr>
                        <a:t> </a:t>
                      </a:r>
                      <a:r>
                        <a:rPr sz="1600" dirty="0">
                          <a:latin typeface="Sitka Banner" panose="02000505000000020004" pitchFamily="2" charset="0"/>
                        </a:rPr>
                        <a:t>1</a:t>
                      </a:r>
                      <a:r>
                        <a:rPr sz="1600" spc="-5" dirty="0">
                          <a:latin typeface="Sitka Banner" panose="02000505000000020004" pitchFamily="2" charset="0"/>
                        </a:rPr>
                        <a:t> </a:t>
                      </a:r>
                      <a:r>
                        <a:rPr sz="1600" dirty="0">
                          <a:latin typeface="Sitka Banner" panose="02000505000000020004" pitchFamily="2" charset="0"/>
                        </a:rPr>
                        <a:t>+</a:t>
                      </a:r>
                      <a:r>
                        <a:rPr sz="1600" spc="5" dirty="0">
                          <a:latin typeface="Sitka Banner" panose="02000505000000020004" pitchFamily="2" charset="0"/>
                        </a:rPr>
                        <a:t> </a:t>
                      </a:r>
                      <a:r>
                        <a:rPr sz="1600" spc="-10" dirty="0">
                          <a:latin typeface="Sitka Banner" panose="02000505000000020004" pitchFamily="2" charset="0"/>
                        </a:rPr>
                        <a:t>микровывод</a:t>
                      </a:r>
                      <a:r>
                        <a:rPr sz="1600" spc="-50" dirty="0">
                          <a:latin typeface="Sitka Banner" panose="02000505000000020004" pitchFamily="2" charset="0"/>
                        </a:rPr>
                        <a:t> </a:t>
                      </a:r>
                      <a:r>
                        <a:rPr sz="1600" spc="-25" dirty="0">
                          <a:latin typeface="Sitka Banner" panose="02000505000000020004" pitchFamily="2" charset="0"/>
                        </a:rPr>
                        <a:t>2)</a:t>
                      </a:r>
                      <a:endParaRPr sz="1600" dirty="0">
                        <a:latin typeface="Sitka Banner" panose="02000505000000020004" pitchFamily="2" charset="0"/>
                        <a:cs typeface="Calibri"/>
                      </a:endParaRPr>
                    </a:p>
                  </a:txBody>
                  <a:tcPr marL="0" marR="0" marT="355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716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205740" y="2026920"/>
            <a:ext cx="6497876" cy="2567306"/>
          </a:xfrm>
        </p:spPr>
        <p:txBody>
          <a:bodyPr/>
          <a:lstStyle/>
          <a:p>
            <a:pPr marL="12700" marR="5080" lvl="0" defTabSz="914400">
              <a:spcBef>
                <a:spcPts val="0"/>
              </a:spcBef>
            </a:pPr>
            <a:r>
              <a:rPr lang="ru-RU" sz="1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Banner" panose="02000505000000020004" pitchFamily="2" charset="0"/>
                <a:cs typeface="Calibri"/>
              </a:rPr>
              <a:t>Не</a:t>
            </a:r>
            <a:r>
              <a:rPr lang="ru-RU" sz="1800" kern="0" spc="484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Banner" panose="02000505000000020004" pitchFamily="2" charset="0"/>
                <a:cs typeface="Calibri"/>
              </a:rPr>
              <a:t> </a:t>
            </a:r>
            <a:r>
              <a:rPr lang="ru-RU" sz="1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Banner" panose="02000505000000020004" pitchFamily="2" charset="0"/>
                <a:cs typeface="Calibri"/>
              </a:rPr>
              <a:t>является</a:t>
            </a:r>
            <a:r>
              <a:rPr lang="ru-RU" sz="1800" kern="0" spc="4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Banner" panose="02000505000000020004" pitchFamily="2" charset="0"/>
                <a:cs typeface="Calibri"/>
              </a:rPr>
              <a:t> </a:t>
            </a:r>
            <a:r>
              <a:rPr lang="ru-RU" sz="1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Banner" panose="02000505000000020004" pitchFamily="2" charset="0"/>
                <a:cs typeface="Calibri"/>
              </a:rPr>
              <a:t>обязательным</a:t>
            </a:r>
            <a:r>
              <a:rPr lang="ru-RU" sz="1800" kern="0" spc="49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Banner" panose="02000505000000020004" pitchFamily="2" charset="0"/>
                <a:cs typeface="Calibri"/>
              </a:rPr>
              <a:t> </a:t>
            </a:r>
            <a:r>
              <a:rPr lang="ru-RU" sz="1800" kern="0" dirty="0">
                <a:latin typeface="Sitka Banner" panose="02000505000000020004" pitchFamily="2" charset="0"/>
                <a:cs typeface="Calibri"/>
              </a:rPr>
              <a:t>требованием</a:t>
            </a:r>
            <a:r>
              <a:rPr lang="ru-RU" sz="1800" kern="0" spc="495" dirty="0">
                <a:latin typeface="Sitka Banner" panose="02000505000000020004" pitchFamily="2" charset="0"/>
                <a:cs typeface="Calibri"/>
              </a:rPr>
              <a:t> </a:t>
            </a:r>
            <a:r>
              <a:rPr lang="ru-RU" sz="1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Banner" panose="02000505000000020004" pitchFamily="2" charset="0"/>
                <a:cs typeface="Calibri"/>
              </a:rPr>
              <a:t>наличие</a:t>
            </a:r>
            <a:r>
              <a:rPr lang="ru-RU" sz="1800" kern="0" spc="65" dirty="0">
                <a:latin typeface="Sitka Banner" panose="02000505000000020004" pitchFamily="2" charset="0"/>
                <a:cs typeface="Calibri"/>
              </a:rPr>
              <a:t>  </a:t>
            </a:r>
            <a:r>
              <a:rPr lang="ru-RU" sz="1800" kern="0" dirty="0">
                <a:latin typeface="Sitka Banner" panose="02000505000000020004" pitchFamily="2" charset="0"/>
                <a:cs typeface="Calibri"/>
              </a:rPr>
              <a:t>в</a:t>
            </a:r>
            <a:r>
              <a:rPr lang="ru-RU" sz="1800" kern="0" spc="490" dirty="0">
                <a:latin typeface="Sitka Banner" panose="02000505000000020004" pitchFamily="2" charset="0"/>
                <a:cs typeface="Calibri"/>
              </a:rPr>
              <a:t> </a:t>
            </a:r>
            <a:r>
              <a:rPr lang="ru-RU" sz="1800" kern="0" dirty="0">
                <a:latin typeface="Sitka Banner" panose="02000505000000020004" pitchFamily="2" charset="0"/>
                <a:cs typeface="Calibri"/>
              </a:rPr>
              <a:t>сочинении</a:t>
            </a:r>
            <a:r>
              <a:rPr lang="ru-RU" sz="1800" kern="0" spc="70" dirty="0">
                <a:latin typeface="Sitka Banner" panose="02000505000000020004" pitchFamily="2" charset="0"/>
                <a:cs typeface="Calibri"/>
              </a:rPr>
              <a:t>  </a:t>
            </a:r>
            <a:r>
              <a:rPr lang="ru-RU" sz="1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Banner" panose="02000505000000020004" pitchFamily="2" charset="0"/>
                <a:cs typeface="Calibri"/>
              </a:rPr>
              <a:t>вступления</a:t>
            </a:r>
            <a:r>
              <a:rPr lang="ru-RU" sz="1800" kern="0" spc="7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Banner" panose="02000505000000020004" pitchFamily="2" charset="0"/>
                <a:cs typeface="Calibri"/>
              </a:rPr>
              <a:t>  </a:t>
            </a:r>
            <a:r>
              <a:rPr lang="ru-RU" sz="1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Banner" panose="02000505000000020004" pitchFamily="2" charset="0"/>
                <a:cs typeface="Calibri"/>
              </a:rPr>
              <a:t>или</a:t>
            </a:r>
            <a:r>
              <a:rPr lang="ru-RU" sz="1800" kern="0" spc="484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Banner" panose="02000505000000020004" pitchFamily="2" charset="0"/>
                <a:cs typeface="Calibri"/>
              </a:rPr>
              <a:t> </a:t>
            </a:r>
            <a:r>
              <a:rPr lang="ru-RU" sz="1800" kern="0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Banner" panose="02000505000000020004" pitchFamily="2" charset="0"/>
                <a:cs typeface="Calibri"/>
              </a:rPr>
              <a:t>заключения</a:t>
            </a:r>
            <a:r>
              <a:rPr lang="ru-RU" sz="1800" kern="0" spc="-10" dirty="0">
                <a:latin typeface="Sitka Banner" panose="02000505000000020004" pitchFamily="2" charset="0"/>
                <a:cs typeface="Calibri"/>
              </a:rPr>
              <a:t>. </a:t>
            </a:r>
            <a:r>
              <a:rPr lang="ru-RU" sz="1800" kern="0" dirty="0">
                <a:latin typeface="Sitka Banner" panose="02000505000000020004" pitchFamily="2" charset="0"/>
                <a:cs typeface="Calibri"/>
              </a:rPr>
              <a:t>Отсутствие</a:t>
            </a:r>
            <a:r>
              <a:rPr lang="ru-RU" sz="1800" kern="0" spc="-30" dirty="0">
                <a:latin typeface="Sitka Banner" panose="02000505000000020004" pitchFamily="2" charset="0"/>
                <a:cs typeface="Calibri"/>
              </a:rPr>
              <a:t> </a:t>
            </a:r>
            <a:r>
              <a:rPr lang="ru-RU" sz="1800" kern="0" dirty="0">
                <a:latin typeface="Sitka Banner" panose="02000505000000020004" pitchFamily="2" charset="0"/>
                <a:cs typeface="Calibri"/>
              </a:rPr>
              <a:t>этих</a:t>
            </a:r>
            <a:r>
              <a:rPr lang="ru-RU" sz="1800" kern="0" spc="-35" dirty="0">
                <a:latin typeface="Sitka Banner" panose="02000505000000020004" pitchFamily="2" charset="0"/>
                <a:cs typeface="Calibri"/>
              </a:rPr>
              <a:t> </a:t>
            </a:r>
            <a:r>
              <a:rPr lang="ru-RU" sz="1800" kern="0" dirty="0">
                <a:latin typeface="Sitka Banner" panose="02000505000000020004" pitchFamily="2" charset="0"/>
                <a:cs typeface="Calibri"/>
              </a:rPr>
              <a:t>частей</a:t>
            </a:r>
            <a:r>
              <a:rPr lang="ru-RU" sz="1800" kern="0" spc="-35" dirty="0">
                <a:latin typeface="Sitka Banner" panose="02000505000000020004" pitchFamily="2" charset="0"/>
                <a:cs typeface="Calibri"/>
              </a:rPr>
              <a:t> </a:t>
            </a:r>
            <a:r>
              <a:rPr lang="ru-RU" sz="1800" kern="0" dirty="0">
                <a:latin typeface="Sitka Banner" panose="02000505000000020004" pitchFamily="2" charset="0"/>
                <a:cs typeface="Calibri"/>
              </a:rPr>
              <a:t>не</a:t>
            </a:r>
            <a:r>
              <a:rPr lang="ru-RU" sz="1800" kern="0" spc="-55" dirty="0">
                <a:latin typeface="Sitka Banner" panose="02000505000000020004" pitchFamily="2" charset="0"/>
                <a:cs typeface="Calibri"/>
              </a:rPr>
              <a:t> </a:t>
            </a:r>
            <a:r>
              <a:rPr lang="ru-RU" sz="1800" kern="0" dirty="0">
                <a:latin typeface="Sitka Banner" panose="02000505000000020004" pitchFamily="2" charset="0"/>
                <a:cs typeface="Calibri"/>
              </a:rPr>
              <a:t>должно</a:t>
            </a:r>
            <a:r>
              <a:rPr lang="ru-RU" sz="1800" kern="0" spc="-25" dirty="0">
                <a:latin typeface="Sitka Banner" panose="02000505000000020004" pitchFamily="2" charset="0"/>
                <a:cs typeface="Calibri"/>
              </a:rPr>
              <a:t> </a:t>
            </a:r>
            <a:r>
              <a:rPr lang="ru-RU" sz="1800" kern="0" dirty="0">
                <a:latin typeface="Sitka Banner" panose="02000505000000020004" pitchFamily="2" charset="0"/>
                <a:cs typeface="Calibri"/>
              </a:rPr>
              <a:t>влиять</a:t>
            </a:r>
            <a:r>
              <a:rPr lang="ru-RU" sz="1800" kern="0" spc="-50" dirty="0">
                <a:latin typeface="Sitka Banner" panose="02000505000000020004" pitchFamily="2" charset="0"/>
                <a:cs typeface="Calibri"/>
              </a:rPr>
              <a:t> </a:t>
            </a:r>
            <a:r>
              <a:rPr lang="ru-RU" sz="1800" kern="0" dirty="0">
                <a:latin typeface="Sitka Banner" panose="02000505000000020004" pitchFamily="2" charset="0"/>
                <a:cs typeface="Calibri"/>
              </a:rPr>
              <a:t>на</a:t>
            </a:r>
            <a:r>
              <a:rPr lang="ru-RU" sz="1800" kern="0" spc="-55" dirty="0">
                <a:latin typeface="Sitka Banner" panose="02000505000000020004" pitchFamily="2" charset="0"/>
                <a:cs typeface="Calibri"/>
              </a:rPr>
              <a:t> </a:t>
            </a:r>
            <a:r>
              <a:rPr lang="ru-RU" sz="1800" kern="0" dirty="0">
                <a:latin typeface="Sitka Banner" panose="02000505000000020004" pitchFamily="2" charset="0"/>
                <a:cs typeface="Calibri"/>
              </a:rPr>
              <a:t>его</a:t>
            </a:r>
            <a:r>
              <a:rPr lang="ru-RU" sz="1800" kern="0" spc="-45" dirty="0">
                <a:latin typeface="Sitka Banner" panose="02000505000000020004" pitchFamily="2" charset="0"/>
                <a:cs typeface="Calibri"/>
              </a:rPr>
              <a:t> </a:t>
            </a:r>
            <a:r>
              <a:rPr lang="ru-RU" sz="1800" kern="0" spc="-10" dirty="0">
                <a:latin typeface="Sitka Banner" panose="02000505000000020004" pitchFamily="2" charset="0"/>
                <a:cs typeface="Calibri"/>
              </a:rPr>
              <a:t>оценивание</a:t>
            </a:r>
            <a:r>
              <a:rPr lang="ru-RU" sz="1800" kern="0" spc="-55" dirty="0">
                <a:latin typeface="Sitka Banner" panose="02000505000000020004" pitchFamily="2" charset="0"/>
                <a:cs typeface="Calibri"/>
              </a:rPr>
              <a:t> </a:t>
            </a:r>
            <a:r>
              <a:rPr lang="ru-RU" sz="1800" kern="0" dirty="0">
                <a:latin typeface="Sitka Banner" panose="02000505000000020004" pitchFamily="2" charset="0"/>
                <a:cs typeface="Calibri"/>
              </a:rPr>
              <a:t>по</a:t>
            </a:r>
            <a:r>
              <a:rPr lang="ru-RU" sz="1800" kern="0" spc="-45" dirty="0">
                <a:latin typeface="Sitka Banner" panose="02000505000000020004" pitchFamily="2" charset="0"/>
                <a:cs typeface="Calibri"/>
              </a:rPr>
              <a:t> </a:t>
            </a:r>
            <a:r>
              <a:rPr lang="ru-RU" sz="1800" kern="0" dirty="0">
                <a:latin typeface="Sitka Banner" panose="02000505000000020004" pitchFamily="2" charset="0"/>
                <a:cs typeface="Calibri"/>
              </a:rPr>
              <a:t>критерию</a:t>
            </a:r>
            <a:r>
              <a:rPr lang="ru-RU" sz="1800" kern="0" spc="-35" dirty="0">
                <a:latin typeface="Sitka Banner" panose="02000505000000020004" pitchFamily="2" charset="0"/>
                <a:cs typeface="Calibri"/>
              </a:rPr>
              <a:t> </a:t>
            </a:r>
            <a:r>
              <a:rPr lang="ru-RU" sz="1800" kern="0" dirty="0">
                <a:latin typeface="Sitka Banner" panose="02000505000000020004" pitchFamily="2" charset="0"/>
                <a:cs typeface="Calibri"/>
              </a:rPr>
              <a:t>№3.</a:t>
            </a:r>
            <a:r>
              <a:rPr lang="ru-RU" sz="1800" kern="0" spc="-30" dirty="0">
                <a:latin typeface="Sitka Banner" panose="02000505000000020004" pitchFamily="2" charset="0"/>
                <a:cs typeface="Calibri"/>
              </a:rPr>
              <a:t> </a:t>
            </a:r>
            <a:endParaRPr lang="ru-RU" sz="1800" kern="0" spc="-30" dirty="0" smtClean="0">
              <a:latin typeface="Sitka Banner" panose="02000505000000020004" pitchFamily="2" charset="0"/>
              <a:cs typeface="Calibri"/>
            </a:endParaRPr>
          </a:p>
          <a:p>
            <a:pPr marL="12700" marR="5080" lvl="0" defTabSz="914400">
              <a:spcBef>
                <a:spcPts val="0"/>
              </a:spcBef>
            </a:pPr>
            <a:endParaRPr lang="ru-RU" sz="1800" kern="0" spc="-30" dirty="0">
              <a:latin typeface="Sitka Banner" panose="02000505000000020004" pitchFamily="2" charset="0"/>
              <a:cs typeface="Calibri"/>
            </a:endParaRPr>
          </a:p>
          <a:p>
            <a:pPr marL="12700" marR="5080" lvl="0" defTabSz="914400">
              <a:spcBef>
                <a:spcPts val="0"/>
              </a:spcBef>
            </a:pPr>
            <a:endParaRPr lang="ru-RU" sz="1800" kern="0" spc="-30" dirty="0" smtClean="0">
              <a:latin typeface="Sitka Banner" panose="02000505000000020004" pitchFamily="2" charset="0"/>
              <a:cs typeface="Calibri"/>
            </a:endParaRPr>
          </a:p>
          <a:p>
            <a:pPr marL="12700" marR="5080" lvl="0" defTabSz="914400">
              <a:spcBef>
                <a:spcPts val="0"/>
              </a:spcBef>
            </a:pPr>
            <a:endParaRPr lang="ru-RU" sz="1800" kern="0" spc="-30" dirty="0">
              <a:latin typeface="Sitka Banner" panose="02000505000000020004" pitchFamily="2" charset="0"/>
              <a:cs typeface="Calibri"/>
            </a:endParaRPr>
          </a:p>
          <a:p>
            <a:pPr marL="12700" marR="5080" lvl="0" defTabSz="914400">
              <a:spcBef>
                <a:spcPts val="0"/>
              </a:spcBef>
            </a:pPr>
            <a:r>
              <a:rPr lang="ru-RU" sz="1800" kern="0" spc="-30" dirty="0" smtClean="0">
                <a:latin typeface="Sitka Banner" panose="02000505000000020004" pitchFamily="2" charset="0"/>
                <a:cs typeface="Calibri"/>
              </a:rPr>
              <a:t>                                                                  </a:t>
            </a:r>
            <a:r>
              <a:rPr lang="ru-RU" sz="1800" kern="0" spc="-10" dirty="0" smtClean="0">
                <a:latin typeface="Sitka Banner" panose="02000505000000020004" pitchFamily="2" charset="0"/>
                <a:cs typeface="Calibri"/>
              </a:rPr>
              <a:t>(</a:t>
            </a:r>
            <a:r>
              <a:rPr lang="ru-RU" sz="1800" kern="0" spc="-10" dirty="0">
                <a:latin typeface="Sitka Banner" panose="02000505000000020004" pitchFamily="2" charset="0"/>
                <a:cs typeface="Calibri"/>
              </a:rPr>
              <a:t>МР,с.30)</a:t>
            </a:r>
            <a:endParaRPr lang="ru-RU" sz="1800" kern="0" dirty="0">
              <a:latin typeface="Sitka Banner" panose="02000505000000020004" pitchFamily="2" charset="0"/>
              <a:cs typeface="Calibri"/>
            </a:endParaRPr>
          </a:p>
          <a:p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34"/>
            <a:ext cx="7056438" cy="37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3131" y="69273"/>
            <a:ext cx="983625" cy="484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331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АСОУтитул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Городской поп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472C4"/>
          </a:solidFill>
          <a:prstDash val="solid"/>
          <a:bevel/>
        </a:ln>
        <a:effectLst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472C4"/>
          </a:solidFill>
          <a:prstDash val="solid"/>
          <a:bevel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8_Специальное оформление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9_Специальное оформление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1_Специальное оформление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2_Специальное оформление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Тема по умолчанию.thmx</Template>
  <TotalTime>25600</TotalTime>
  <Words>12072</Words>
  <Application>Microsoft Office PowerPoint</Application>
  <PresentationFormat>Произвольный</PresentationFormat>
  <Paragraphs>930</Paragraphs>
  <Slides>135</Slides>
  <Notes>31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135</vt:i4>
      </vt:variant>
    </vt:vector>
  </HeadingPairs>
  <TitlesOfParts>
    <vt:vector size="141" baseType="lpstr">
      <vt:lpstr>ТемаАСОУтитул</vt:lpstr>
      <vt:lpstr>Специальное оформление</vt:lpstr>
      <vt:lpstr>8_Специальное оформление</vt:lpstr>
      <vt:lpstr>9_Специальное оформление</vt:lpstr>
      <vt:lpstr>1_Специальное оформление</vt:lpstr>
      <vt:lpstr>2_Специальное оформление</vt:lpstr>
      <vt:lpstr>Презентация PowerPoint</vt:lpstr>
      <vt:lpstr>Презентация PowerPoint</vt:lpstr>
      <vt:lpstr>ТЕМЫ ИТОГОВОГО СОЧИНЕНИЯ В МОСКОВСКОЙ ОБЛАСТИ 6 ДЕКАБРЯ 2023 г.</vt:lpstr>
      <vt:lpstr>Динамика результатов итогового сочинения за последние 3 года </vt:lpstr>
      <vt:lpstr>Результаты написания итоговых сочинений по общему количеству выставленных оценок «зачет» / «незачет» по каждому требованию, предъявляемому к итоговому сочинению</vt:lpstr>
      <vt:lpstr>Результаты написания итоговых сочинений по общему количеству выставленных оценок  «незачет» по каждому критерию его оценивания (в процентах)</vt:lpstr>
      <vt:lpstr>Презентация PowerPoint</vt:lpstr>
      <vt:lpstr>Презентация PowerPoint</vt:lpstr>
      <vt:lpstr>Анализ итоговых сочинений выявил отрицательные стороны работ: </vt:lpstr>
      <vt:lpstr>Результаты оценивания итоговых сочинений по итогам перепроверки</vt:lpstr>
      <vt:lpstr>https://fipi.ru/itogovoe-sochinenie </vt:lpstr>
      <vt:lpstr>Формирование комплектов тем итогового сочинения (изложения) в 2024-2025 г.</vt:lpstr>
      <vt:lpstr>Структура закрытого банка тем  итогового сочинения </vt:lpstr>
      <vt:lpstr>Презентация PowerPoint</vt:lpstr>
      <vt:lpstr>Комплект тем итогового сочинения № ИС07122023-02</vt:lpstr>
      <vt:lpstr>Презентация PowerPoint</vt:lpstr>
      <vt:lpstr>    Методические рекомендации по организации и проведению  итогового изложения в 2024/25 учебном году</vt:lpstr>
      <vt:lpstr>Методические рекомендации по организации и проведению итогового изложения в 2024/25 учебном году</vt:lpstr>
      <vt:lpstr>Презентация PowerPoint</vt:lpstr>
      <vt:lpstr>Презентация PowerPoint</vt:lpstr>
      <vt:lpstr>Презентация PowerPoint</vt:lpstr>
      <vt:lpstr>ОБЩАЯ ИНФОРМАЦИЯ </vt:lpstr>
      <vt:lpstr>Презентация PowerPoint</vt:lpstr>
      <vt:lpstr>     </vt:lpstr>
      <vt:lpstr>КРИТЕРИИ ОЦЕНИВАНИЯ ИТОГОВОГО СОЧИНЕНИЯ В 2024-2025 УЧЕБНОМ ГОДУ (БЕЗ ИЗМЕНЕНИЙ)</vt:lpstr>
      <vt:lpstr>Перед проверкой итогового сочинения эксперты</vt:lpstr>
      <vt:lpstr>Требования к итоговому сочинению</vt:lpstr>
      <vt:lpstr>Презентация PowerPoint</vt:lpstr>
      <vt:lpstr>Подсчёт слов в сочинении (изложении)</vt:lpstr>
      <vt:lpstr>Подсчёт слов в сочинении (изложении)</vt:lpstr>
      <vt:lpstr>Слова не вычитаются, если </vt:lpstr>
      <vt:lpstr>Требование №1. «Объём итогового сочинения (изложения)»</vt:lpstr>
      <vt:lpstr>Требование №1. «Объём итогового сочинения (изложения)»</vt:lpstr>
      <vt:lpstr>Требование №2. «Самостоятельность написания  итогового сочинения (изложения)»</vt:lpstr>
      <vt:lpstr>Косвенные признаки несамостоятельности выполнения работы</vt:lpstr>
      <vt:lpstr>Требование №2. «Самостоятельность написания итогового сочинения (изложения)»</vt:lpstr>
      <vt:lpstr>Требование №2. «Самостоятельность написания итогового сочинения (изложения)»</vt:lpstr>
      <vt:lpstr>Проверка и оценивание итогового сочинения (изложения) экспертами</vt:lpstr>
      <vt:lpstr>Проверка по требованиям к критериям оценивания</vt:lpstr>
      <vt:lpstr>Требования к оцениванию итогового сочинения (изложения)</vt:lpstr>
      <vt:lpstr>Критерии оценивания итогового сочинения</vt:lpstr>
      <vt:lpstr>Презентация PowerPoint</vt:lpstr>
      <vt:lpstr>Презентация PowerPoint</vt:lpstr>
      <vt:lpstr>Содержание сочинения соответствует теме, если: </vt:lpstr>
      <vt:lpstr> Что значит подменить тему?   </vt:lpstr>
      <vt:lpstr>Презентация PowerPoint</vt:lpstr>
      <vt:lpstr>Презентация PowerPoint</vt:lpstr>
      <vt:lpstr>Подмена тезиса</vt:lpstr>
      <vt:lpstr>Подмена тезиса</vt:lpstr>
      <vt:lpstr>Подмена ключевых понятий</vt:lpstr>
      <vt:lpstr>Презентация PowerPoint</vt:lpstr>
      <vt:lpstr>Презентация PowerPoint</vt:lpstr>
      <vt:lpstr>Комментарий эксперта</vt:lpstr>
      <vt:lpstr>Презентация PowerPoint</vt:lpstr>
      <vt:lpstr>Презентация PowerPoint</vt:lpstr>
      <vt:lpstr>Презентация PowerPoint</vt:lpstr>
      <vt:lpstr>Толковый словарь Ожегова </vt:lpstr>
      <vt:lpstr>Комментарий эксперта</vt:lpstr>
      <vt:lpstr>Может ли мечта о славе быть подлинным смыслом жизни человека? </vt:lpstr>
      <vt:lpstr>Может ли мечта о славе быть подлинным смыслом жизни человека? </vt:lpstr>
      <vt:lpstr>Полная подмена тезиса, обозначенного в теме.  </vt:lpstr>
      <vt:lpstr>Почему достижения прогресса, дающие человеку удобства и комфорт, могут быть опасны для человечества? </vt:lpstr>
      <vt:lpstr>КРИТЕРИЙ 1. СООТВЕТСТВИЕ ТЕМЕ</vt:lpstr>
      <vt:lpstr>Презентация PowerPoint</vt:lpstr>
      <vt:lpstr>Презентация PowerPoint</vt:lpstr>
      <vt:lpstr>Презентация PowerPoint</vt:lpstr>
      <vt:lpstr>Обратите внимание!</vt:lpstr>
      <vt:lpstr>Отсутствует коммуникативный замысел </vt:lpstr>
      <vt:lpstr>Типичные ошибки в итоговом сочинении 2023-2024 учебного года. Критерий 1 </vt:lpstr>
      <vt:lpstr>Как отвечать на вопрос с «можно ли»? </vt:lpstr>
      <vt:lpstr>Критерий № 2 «Аргументация. Привлечение литературного материала»</vt:lpstr>
      <vt:lpstr>Критерий № 2 «Аргументация. Привлечение литературного материала»</vt:lpstr>
      <vt:lpstr>Критерий № 2 «Аргументация. Привлечение литературного материала»</vt:lpstr>
      <vt:lpstr>Критерий 2. Аргументация. Привлечение литературного материала. </vt:lpstr>
      <vt:lpstr>Презентация PowerPoint</vt:lpstr>
      <vt:lpstr>Презентация PowerPoint</vt:lpstr>
      <vt:lpstr>Типичные ошибки в итоговом сочинении 2023-2024 учебного года. Критерий 2</vt:lpstr>
      <vt:lpstr>4 литературных примера</vt:lpstr>
      <vt:lpstr>Презентация PowerPoint</vt:lpstr>
      <vt:lpstr>Презентация PowerPoint</vt:lpstr>
      <vt:lpstr>Пример</vt:lpstr>
      <vt:lpstr>Общие рассуждения без примера из конкретного произведения </vt:lpstr>
      <vt:lpstr>Произведение «притянуто за уши»: автор произведения не ставит в произведении проблему, которую пытается рассмотреть выпускник </vt:lpstr>
      <vt:lpstr>Обратите внимание!</vt:lpstr>
      <vt:lpstr>Фактические ошибки</vt:lpstr>
      <vt:lpstr>Пример</vt:lpstr>
      <vt:lpstr>Презентация PowerPoint</vt:lpstr>
      <vt:lpstr>Презентация PowerPoint</vt:lpstr>
      <vt:lpstr>Из методических рекомендаций ФИПИ Способы привлечения литературного материала в итоговое сочинение</vt:lpstr>
      <vt:lpstr>Презентация PowerPoint</vt:lpstr>
      <vt:lpstr>КРИТЕРИЙ 2. АРГУМЕНТАЦИЯ. ПРИВЛЕЧЕНИЕ ЛИТЕРАТУРНОГО МАТЕРИАЛА </vt:lpstr>
      <vt:lpstr>Критерий 2. Аргументация. Привлечение литературного материала. </vt:lpstr>
      <vt:lpstr>Презентация PowerPoint</vt:lpstr>
      <vt:lpstr>Обратите внимание!</vt:lpstr>
      <vt:lpstr>Сочинение оценивается по 5 критериям. </vt:lpstr>
      <vt:lpstr>Презентация PowerPoint</vt:lpstr>
      <vt:lpstr>Критерий № 3 «Композиция и логика рассуждения»</vt:lpstr>
      <vt:lpstr>Презентация PowerPoint</vt:lpstr>
      <vt:lpstr>Презентация PowerPoint</vt:lpstr>
      <vt:lpstr>Критерий № 3 «Композиция и логика рассуждения»</vt:lpstr>
      <vt:lpstr>Критерий № 3 «Композиция и логика рассуждения»</vt:lpstr>
      <vt:lpstr>Логическая ошибка - нарушение правил или законов логики, признак формальной несостоятельности определений, рассуждений, доказательств и выводов.</vt:lpstr>
      <vt:lpstr>Типичные ошибки в итоговом сочинении 2023-2024 учебного года. Критерий 3</vt:lpstr>
      <vt:lpstr>Необходимо обратить внимание </vt:lpstr>
      <vt:lpstr>Отсутствие содержательных связей между вступлением и основной частью работы, между вступлением и заключением, между основной частью сочинения и заключением;</vt:lpstr>
      <vt:lpstr>Отсутствие содержательных связей между вступлением и основной частью работы, между вступлением и заключением, между основной частью сочинения и заключением; </vt:lpstr>
      <vt:lpstr>Презентация PowerPoint</vt:lpstr>
      <vt:lpstr>Презентация PowerPoint</vt:lpstr>
      <vt:lpstr>Критерий № 4 «Качество письменной речи»</vt:lpstr>
      <vt:lpstr>Типичные ошибки в итоговом сочинении 2023-2024 учебного года. Критерий 4 </vt:lpstr>
      <vt:lpstr>Типичные ошибки в итоговом сочинении </vt:lpstr>
      <vt:lpstr>7. Анахронизм -   Хронологическая неточность, ошибочное отнесение событий или явлений одной эпохи к другой.</vt:lpstr>
      <vt:lpstr>8. Употребление слов и словосочетаний, нарушающих стилистическую окраску текста </vt:lpstr>
      <vt:lpstr>9. Неоправданное употребление эмоционально окрашенной лексики и фразеологии </vt:lpstr>
      <vt:lpstr>Типичные ошибки</vt:lpstr>
      <vt:lpstr>Презентация PowerPoint</vt:lpstr>
      <vt:lpstr>Критерий № 5 «Грамотность»</vt:lpstr>
      <vt:lpstr>КРИТЕРИЙ 5. ГРАМОТНОСТЬ </vt:lpstr>
      <vt:lpstr>Презентация PowerPoint</vt:lpstr>
      <vt:lpstr>КРИТЕРИЙ 5. ГРАМОТНОСТЬ </vt:lpstr>
      <vt:lpstr>ПРИ ПОДСЧЁТЕ ОШИБОК СЛЕДУЕТ УЧИТЫВАТЬ НЕГРУБЫЕ ОШИБКИ НЕГРУБЫЕ ОШИБКИ - НЕ ИМЕЮЩИЕ СУЩЕСТВЕННОГО ЗНАЧЕНИЯ ДЛЯ ХАРАКТЕРИСТИКИ ГРАМОТНОСТИ. ПРИ ПОДСЧЕТЕ ОШИБОК ДВЕ НЕГРУБЫЕ СЧИТАЮТСЯ ЗА ОДНУ </vt:lpstr>
      <vt:lpstr>КРИТЕРИЙ 5. ГРАМОТНОСТЬ Негрубые ошибки</vt:lpstr>
      <vt:lpstr>КРИТЕРИЙ 5. ГРАМОТНОСТЬ Негрубые ошибки</vt:lpstr>
      <vt:lpstr>КРИТЕРИЙ 5. ГРАМОТНОСТЬ </vt:lpstr>
      <vt:lpstr>КРИТЕРИЙ 5. ГРАМОТНОСТЬ</vt:lpstr>
      <vt:lpstr>КРИТЕРИЙ 5. ГРАМОТНОСТЬ</vt:lpstr>
      <vt:lpstr>Требования к итоговому изложению (подробному)</vt:lpstr>
      <vt:lpstr> Общее в критериях проверки</vt:lpstr>
      <vt:lpstr>Критерии оценивания итогового изложения (подробного)</vt:lpstr>
      <vt:lpstr>Презентация PowerPoint</vt:lpstr>
      <vt:lpstr>Презентация PowerPoint</vt:lpstr>
      <vt:lpstr>ПРАВИЛА ЗАПОЛНЕНИЯ БЛАНКОВ ИТОГОВОГО СОЧИНЕНИЯ (ИЗЛОЖЕНИЯ)</vt:lpstr>
      <vt:lpstr>Презентация PowerPoint</vt:lpstr>
      <vt:lpstr>Контакты: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Irina Skvortsova</dc:creator>
  <cp:lastModifiedBy>Lenovo</cp:lastModifiedBy>
  <cp:revision>292</cp:revision>
  <dcterms:created xsi:type="dcterms:W3CDTF">2020-04-09T22:49:10Z</dcterms:created>
  <dcterms:modified xsi:type="dcterms:W3CDTF">2024-11-26T11:16:29Z</dcterms:modified>
</cp:coreProperties>
</file>